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40" r:id="rId3"/>
    <p:sldId id="352" r:id="rId4"/>
    <p:sldId id="257" r:id="rId5"/>
    <p:sldId id="314" r:id="rId6"/>
    <p:sldId id="295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61" r:id="rId15"/>
    <p:sldId id="354" r:id="rId16"/>
    <p:sldId id="355" r:id="rId17"/>
    <p:sldId id="356" r:id="rId18"/>
    <p:sldId id="357" r:id="rId19"/>
    <p:sldId id="358" r:id="rId20"/>
    <p:sldId id="333" r:id="rId21"/>
    <p:sldId id="360" r:id="rId22"/>
    <p:sldId id="334" r:id="rId2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14"/>
    <a:srgbClr val="E4E4E4"/>
    <a:srgbClr val="0B385F"/>
    <a:srgbClr val="123259"/>
    <a:srgbClr val="162648"/>
    <a:srgbClr val="1D2342"/>
    <a:srgbClr val="291A3E"/>
    <a:srgbClr val="133964"/>
    <a:srgbClr val="121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0"/>
    <p:restoredTop sz="94610"/>
  </p:normalViewPr>
  <p:slideViewPr>
    <p:cSldViewPr snapToGrid="0" snapToObjects="1">
      <p:cViewPr varScale="1">
        <p:scale>
          <a:sx n="178" d="100"/>
          <a:sy n="178" d="100"/>
        </p:scale>
        <p:origin x="16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50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1833B-B9D3-7E31-9337-7DEB80183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F148E-3D13-7E26-E20D-7D75170DC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C165E-2C93-047A-A134-C968004FC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D8537-C92D-2C43-9548-B22A7E8C98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1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78B17-C642-8418-2895-7A1587541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B1FC4-B0B6-42BF-B22B-A673B6F1A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4B002-DCF2-A886-7AB7-47C5B354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A3A87-CAD6-22D1-99A6-BF3676C399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28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8812D-687B-51FE-244E-1E3943D53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E4550-4804-1E5E-30BD-03461135D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E9101-F3E3-8207-F25B-9F52C2F36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9EA88-CCD5-4E39-1C5E-1D2586EF27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82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EBB68-16F9-E274-17DB-068ECBFA6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DC6D9-6EBC-2C7F-8500-C35464E5C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A3973-238A-E829-A9E4-CA8ADB2AC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C70F2-2993-5EA7-B719-93613AFBC4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36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1CABE-B5D9-A0E9-57A4-0C94809E2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9C868-7A83-AC29-7E33-E1CE27A67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43D0A-0CDB-1883-07C8-8AFAA3D32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CE2D2-1C20-04CB-CD80-04FC75C390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38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ED8CA-A52F-7D2F-DDF1-3074B25A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ECA34-3D84-6612-4E15-C42057C59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E0B1B-4EB8-6C13-3009-9A523A2DD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980E9-6A6D-7C8F-4396-726220BFB8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7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923F6-28C5-B003-04C9-0CA0AF5EB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2E62D-F369-F31C-6290-3AEE6F0AA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B0B166-B909-E574-50E7-FD93A8252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AA556-92F8-0DB9-6B66-17568DA9F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1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DCC16-7E29-6F8B-3DAE-9BFE6C450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883DA-4984-CBE7-B37E-BC6CDE088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47351A-3281-6381-C651-69ECA0E82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D5129-4CA9-C6A5-75DB-531E76DE19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12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2084-60AA-2E02-514F-190D135BD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939C3-C5B9-8272-FE7B-3C2CD50F9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0890F-6F6B-F6D8-FD4B-0013B4EA0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D9262-72DF-062B-9A2A-70F5D167B8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33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93EFC-718A-56EF-EAED-F4121D88B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C4E260-EFF0-7AE1-8B5F-A98DC4583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C18B4-91B3-2DC8-79E7-955927076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9C022-E3E8-A751-894E-AC29D3F439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49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ED1F9-5983-EB05-6684-C5F2F5D52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D2E65-549F-3710-20E5-34F48F329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0DCBA6-923C-8754-AFF2-EDD11EC7A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2F67A-1C79-2488-7A1F-65EF5D29C5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4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1CB21-09B0-6F79-7929-A0E998422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F73F88-AB8D-F187-A9CC-D7DF4CCEE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DE2019-89E5-2741-A41F-C35D800C1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DEA4F-ACCC-F363-072E-F4DA12017E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07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3663-D3EB-D6DE-292F-D3581D39A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45411-91C3-5230-A728-DBF2C1534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15591E-5818-DA3E-7C1D-56DA016CD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6DA4F-38F8-3F96-6658-550C5FEE45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60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67E18-8276-BA4D-4BA4-E12B4668A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4F04C-2D01-4424-3F13-C8AFA4C95C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9ADA0D-9655-A408-123A-161C80B6F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83673-961D-FA10-F9B8-6B45620B98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38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865C2-97DC-3E77-237A-A0CDAFC5C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9FFE54-93BC-E7FA-B9B2-9B29220DE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613A9-D6D8-1D57-E898-1E946192F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7B555-95B0-1BE8-FD79-5ABD851ABE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8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A6D30-F7ED-6203-61C3-B5C01C5D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D79A0-2853-DB3C-B724-F0B53B29F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B4015-2E99-8991-8F3C-EF5532E30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F331A-D3F9-110E-A6C6-66F6C53AD0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00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2146F-507C-B938-F7B3-80556EE85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F276FD-138B-1ED1-AF20-310DC93D1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199863-7452-49D9-18B0-552ADA7BC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BD096-8F89-EA00-AE5E-D1A314BC1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20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956F2-AAAB-FBA4-B8B8-529F86391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B839F-FCDC-61FC-57D3-548D153E0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64EDCE-7B41-8DFD-AB3A-BAB3C1FE4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F22EE-F65C-E79E-393B-7018B6B21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F27C3-1B3F-5CAD-6557-538695FEB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4A085-2AD0-ED05-40D0-268A60D0E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1C3382-CE34-ED42-2582-ACC4AAC09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E9C5E-E97E-11B2-5DC9-FDA7BB75E1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82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0E6F6-12D5-7882-2347-42FB79BC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D8BBA-A8D8-78F8-44FD-9662DA30D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1ECEA-D4FB-DB7B-5501-5690BCFBA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0C3F7-8514-3E9A-4583-1A8067614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8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03.0517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watch?v=vjaq03IYgSk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10450673/" TargetMode="External"/><Relationship Id="rId3" Type="http://schemas.openxmlformats.org/officeDocument/2006/relationships/hyperlink" Target="https://websites.umass.edu/brain-wars/1957-the-birth-of-cognitive-science/the-perceptron-a-perceiving-and-recognizing-automaton/" TargetMode="External"/><Relationship Id="rId7" Type="http://schemas.openxmlformats.org/officeDocument/2006/relationships/hyperlink" Target="https://www.cell.com/trends/cognitive-sciences/fulltext/S1364-6613(19)30034-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k2Zz2Re5BCc" TargetMode="External"/><Relationship Id="rId5" Type="http://schemas.openxmlformats.org/officeDocument/2006/relationships/hyperlink" Target="https://www.youtube.com/watch?v=98s6tRla7y4" TargetMode="External"/><Relationship Id="rId4" Type="http://schemas.openxmlformats.org/officeDocument/2006/relationships/hyperlink" Target="https://medium.com/@adityajilla126/cnn-vs-visual-cortex-the-cat-experiment-that-changed-ai-forever-5c61da74aa31" TargetMode="External"/><Relationship Id="rId9" Type="http://schemas.openxmlformats.org/officeDocument/2006/relationships/hyperlink" Target="https://www.youtube.com/watch?v=ajLbNKm2Op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fliphtml5.com/fzqli/onwl/#p=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hyperlink" Target="https://medium.com/@adnanmasood/the-five-breakthroughs-of-intelligence-an-book-review-of-max-bennetts-a-brief-history-of-91db89f9f3c4" TargetMode="External"/><Relationship Id="rId4" Type="http://schemas.openxmlformats.org/officeDocument/2006/relationships/hyperlink" Target="https://open.spotify.com/show/2A4HG2HyylCLgZoIgeezs8?si=6c34e4fb6cd5406b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llaselleman.github.io/cyb-4203-6203-spring-202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jZofJX0v4M&amp;list=PLZHQObOWTQDNU6R1_67000Dx_ZCJB-3pi&amp;index=6&amp;pp=iAQB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Mlx5fFNoYc&amp;list=PLZHQObOWTQDNU6R1_67000Dx_ZCJB-3pi&amp;index=7&amp;pp=iAQB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wjZofJX0v4M&amp;list=PLZHQObOWTQDNU6R1_67000Dx_ZCJB-3pi&amp;index=6&amp;pp=iAQB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en.wikipedia.org/wiki/Emergence" TargetMode="External"/><Relationship Id="rId7" Type="http://schemas.openxmlformats.org/officeDocument/2006/relationships/hyperlink" Target="https://www.youtube.com/watch?v=bqtqltqcQh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pXQCasmBhY4" TargetMode="External"/><Relationship Id="rId4" Type="http://schemas.openxmlformats.org/officeDocument/2006/relationships/hyperlink" Target="https://www.red3d.com/cwr/boids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eepmind.google/blog/deep-reinforcement-learning/" TargetMode="External"/><Relationship Id="rId3" Type="http://schemas.openxmlformats.org/officeDocument/2006/relationships/hyperlink" Target="https://en.wikipedia.org/wiki/Default_mode_network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1312.5602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en.wikipedia.org/wiki/Hippocampal_replay" TargetMode="External"/><Relationship Id="rId10" Type="http://schemas.openxmlformats.org/officeDocument/2006/relationships/hyperlink" Target="https://www.youtube.com/watch?v=wxis9FrCHbw" TargetMode="External"/><Relationship Id="rId4" Type="http://schemas.openxmlformats.org/officeDocument/2006/relationships/hyperlink" Target="https://en.wikipedia.org/wiki/Incubation_(psychology)" TargetMode="Externa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4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7200" y="1506736"/>
            <a:ext cx="5509599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Aft>
                <a:spcPts val="800"/>
              </a:spcAft>
              <a:buNone/>
            </a:pPr>
            <a:r>
              <a:rPr lang="en-US" sz="44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CYB-4203/6203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17200" y="2246412"/>
            <a:ext cx="5509599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Aft>
                <a:spcPts val="240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Secure and Trustworthy AI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214313" y="2821037"/>
            <a:ext cx="8715372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Presentation 9: Bio/Neuro/Psych connections to AI/ML Systems, Lifecycles, and Security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1817200" y="3186113"/>
            <a:ext cx="5509599" cy="511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Wednesday, February 25, 2026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Topics: 5.1, 5.2, 5.3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058FF5-2E34-A168-B727-F917E71E5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F56C331-FEAA-F853-3BDB-F0C4228C92E3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EA03517-D751-DDD8-D850-C8D515FE3BD8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AC201067-BA60-FF8E-B5A2-50F119B34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3322CB4D-30E7-34D0-2152-4D13AD163DE7}"/>
              </a:ext>
            </a:extLst>
          </p:cNvPr>
          <p:cNvSpPr/>
          <p:nvPr/>
        </p:nvSpPr>
        <p:spPr>
          <a:xfrm>
            <a:off x="55036" y="873173"/>
            <a:ext cx="4946029" cy="3748064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Humans learn continuously; learning to read doesn’t make you forget how to walk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Neural networks suffer catastrophic forgetting – new training can overwrite previous knowledge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Biological solution: synaptic consolidation, complementary learning systems, sleep-based replay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AI approaches inspired by biology: elastic weight consolidation, progressive networks, rehearsal, etc.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An active research frontier – and directly relevant to AI security (retraining risks, model drift)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E23FF899-68A6-F70B-B5E3-9B6BF10E7D26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Last Session: Continual Learning and Catastrophic Forgetting</a:t>
            </a:r>
            <a:endParaRPr lang="en-US" sz="2200"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2AE48E1E-6147-C09A-EE3C-CC9A6FA82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330" y="736223"/>
            <a:ext cx="2695879" cy="1212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E7A46F-67FF-39EA-A54B-486E2F78D60D}"/>
              </a:ext>
            </a:extLst>
          </p:cNvPr>
          <p:cNvSpPr txBox="1"/>
          <p:nvPr/>
        </p:nvSpPr>
        <p:spPr>
          <a:xfrm>
            <a:off x="6193091" y="1884081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linkClick r:id="rId3"/>
              </a:rPr>
              <a:t>Arxiv</a:t>
            </a:r>
            <a:r>
              <a:rPr lang="en-US" dirty="0">
                <a:hlinkClick r:id="rId3"/>
              </a:rPr>
              <a:t> paper link</a:t>
            </a:r>
            <a:endParaRPr lang="en-US" dirty="0"/>
          </a:p>
        </p:txBody>
      </p:sp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9284FE1D-36D2-9B42-FDD2-8DF1EC93A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330" y="2253413"/>
            <a:ext cx="2700440" cy="2076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03C06A-2077-D111-8750-697823C4CE22}"/>
              </a:ext>
            </a:extLst>
          </p:cNvPr>
          <p:cNvSpPr txBox="1"/>
          <p:nvPr/>
        </p:nvSpPr>
        <p:spPr>
          <a:xfrm>
            <a:off x="5668330" y="4265862"/>
            <a:ext cx="2513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Paul Hand (Northeastern</a:t>
            </a:r>
          </a:p>
          <a:p>
            <a:r>
              <a:rPr lang="en-US" dirty="0">
                <a:hlinkClick r:id="rId5"/>
              </a:rPr>
              <a:t>University)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92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7D6DDF-BB30-37A4-1332-C45331ED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48DE9A1-F096-4C2C-76C0-55C3A86EE32A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71961B8-90E7-3E96-58DA-50420A488855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7CD4321-DF93-A9FF-2C42-AA9158926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7B887B38-1BB6-1B1E-A0B5-E62C9A1672E1}"/>
              </a:ext>
            </a:extLst>
          </p:cNvPr>
          <p:cNvSpPr/>
          <p:nvPr/>
        </p:nvSpPr>
        <p:spPr>
          <a:xfrm>
            <a:off x="132408" y="1008937"/>
            <a:ext cx="8273038" cy="2669068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AI borrows not just </a:t>
            </a:r>
            <a:r>
              <a:rPr lang="en-US" sz="1600" i="1" dirty="0"/>
              <a:t>metaphors,</a:t>
            </a:r>
            <a:r>
              <a:rPr lang="en-US" sz="1600" dirty="0"/>
              <a:t> but </a:t>
            </a:r>
            <a:r>
              <a:rPr lang="en-US" sz="1600" u="sng" dirty="0"/>
              <a:t>mechanisms</a:t>
            </a:r>
            <a:r>
              <a:rPr lang="en-US" sz="1600" dirty="0"/>
              <a:t> from biology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FontTx/>
              <a:buChar char="•"/>
            </a:pPr>
            <a:r>
              <a:rPr lang="en-US" sz="1600" dirty="0"/>
              <a:t>The influence between neuroscience and AI runs both directions; advances in one unlock new questions in the other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FontTx/>
              <a:buChar char="•"/>
            </a:pPr>
            <a:r>
              <a:rPr lang="en-US" sz="1600" b="1" dirty="0"/>
              <a:t>Biology → AI examples:</a:t>
            </a:r>
            <a:r>
              <a:rPr lang="en-US" sz="1600" dirty="0"/>
              <a:t> </a:t>
            </a:r>
            <a:r>
              <a:rPr lang="en-US" sz="1600" dirty="0">
                <a:hlinkClick r:id="rId3"/>
              </a:rPr>
              <a:t>Neurons → Perceptron</a:t>
            </a:r>
            <a:r>
              <a:rPr lang="en-US" sz="1600" dirty="0"/>
              <a:t>; </a:t>
            </a:r>
            <a:r>
              <a:rPr lang="en-US" sz="1600" dirty="0">
                <a:hlinkClick r:id="rId4"/>
              </a:rPr>
              <a:t>Visual Cortex → CNNs</a:t>
            </a:r>
            <a:r>
              <a:rPr lang="en-US" sz="1600" dirty="0"/>
              <a:t> (</a:t>
            </a:r>
            <a:r>
              <a:rPr lang="en-US" sz="1600" dirty="0">
                <a:hlinkClick r:id="rId5"/>
              </a:rPr>
              <a:t>cat video</a:t>
            </a:r>
            <a:r>
              <a:rPr lang="en-US" sz="1600" dirty="0"/>
              <a:t>, </a:t>
            </a:r>
            <a:r>
              <a:rPr lang="en-US" sz="1600" dirty="0">
                <a:hlinkClick r:id="rId6"/>
              </a:rPr>
              <a:t>Nobel Lecture</a:t>
            </a:r>
            <a:r>
              <a:rPr lang="en-US" sz="1600" dirty="0"/>
              <a:t>); Hippocampal Replay → Experience Replay; Cognitive Attention → Transformer Attention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FontTx/>
              <a:buChar char="•"/>
            </a:pPr>
            <a:r>
              <a:rPr lang="en-US" sz="1600" b="1" dirty="0"/>
              <a:t>AI → Biology examples:</a:t>
            </a:r>
            <a:r>
              <a:rPr lang="en-US" sz="1600" dirty="0"/>
              <a:t> </a:t>
            </a:r>
            <a:r>
              <a:rPr lang="en-US" sz="1600" dirty="0">
                <a:hlinkClick r:id="rId7"/>
              </a:rPr>
              <a:t>DNNs now predict neural responses better than hand-built models</a:t>
            </a:r>
            <a:r>
              <a:rPr lang="en-US" sz="1600" dirty="0"/>
              <a:t>; </a:t>
            </a:r>
            <a:r>
              <a:rPr lang="en-US" sz="1600" dirty="0">
                <a:hlinkClick r:id="rId8"/>
              </a:rPr>
              <a:t>Transformer attention generates new hypotheses about how brains allocate processing</a:t>
            </a:r>
            <a:endParaRPr lang="en-US" sz="1600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FontTx/>
              <a:buChar char="•"/>
            </a:pPr>
            <a:r>
              <a:rPr lang="en-US" sz="1600" dirty="0"/>
              <a:t>Current frontier: ‘</a:t>
            </a:r>
            <a:r>
              <a:rPr lang="en-US" sz="1600" dirty="0">
                <a:hlinkClick r:id="rId9"/>
              </a:rPr>
              <a:t>in silico</a:t>
            </a:r>
            <a:r>
              <a:rPr lang="en-US" sz="1600" dirty="0"/>
              <a:t>’ neuroscience – using AI models to understand biological brains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6A1C5161-1C6E-CA0D-9DF3-15F8605272E4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Last Session: Biological / Artificial Intelligence Feedback Loop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54090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35E877-2862-7BAC-C23F-347DD700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61838C4-1ECE-E08F-77BF-E1C518AD5A6A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8528774-AB19-12BC-0B5C-170C75CBA121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E5E8348B-E3E1-CFC4-010E-D9C4A4412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37B9CA02-9923-6E7C-72D5-241161EC1DAE}"/>
              </a:ext>
            </a:extLst>
          </p:cNvPr>
          <p:cNvSpPr/>
          <p:nvPr/>
        </p:nvSpPr>
        <p:spPr>
          <a:xfrm>
            <a:off x="132408" y="1008937"/>
            <a:ext cx="8273038" cy="2669068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60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E7A6FD13-5117-16F5-A270-CD2798A2347D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AMAZING Book: A Brief History of Intelligence – Max Bennett</a:t>
            </a:r>
            <a:endParaRPr lang="en-US" sz="2200" dirty="0"/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8F9B0A12-A053-18E0-5D39-DE2F382D430D}"/>
              </a:ext>
            </a:extLst>
          </p:cNvPr>
          <p:cNvSpPr/>
          <p:nvPr/>
        </p:nvSpPr>
        <p:spPr>
          <a:xfrm>
            <a:off x="132408" y="749380"/>
            <a:ext cx="5560318" cy="4260589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Discusses 5 intelligence breakthroughs in biological evolution, makes connections to developments and analogs in AI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Steering (chemical gradient valence stimulus in first bilaterians, ~550M years ago)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Reinforcement learning (dopamine-driven loops in basal ganglia in first vertebrates ~500M years ago)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Simulation (generative models in neocortices of first mammals, ~200M years ago)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Mentalizing (social intelligence and theory of mind in first primates ~50-60M years ago)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Symbolic language (communication and grammar in early humans, ~100-300K years ago)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>
                <a:hlinkClick r:id="rId3"/>
              </a:rPr>
              <a:t>Online slow-flip version</a:t>
            </a:r>
            <a:r>
              <a:rPr lang="en-US" sz="1600" dirty="0"/>
              <a:t> - </a:t>
            </a:r>
            <a:r>
              <a:rPr lang="en-US" sz="1600" dirty="0">
                <a:hlinkClick r:id="rId4"/>
              </a:rPr>
              <a:t>Spotify audiobook</a:t>
            </a:r>
            <a:br>
              <a:rPr lang="en-US" sz="1600" dirty="0"/>
            </a:br>
            <a:r>
              <a:rPr lang="en-US" sz="1600" dirty="0">
                <a:hlinkClick r:id="rId5"/>
              </a:rPr>
              <a:t>Medium article: Book review</a:t>
            </a:r>
            <a:endParaRPr lang="en-US" sz="1600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807FDE5-9427-4DEF-43A2-341D61627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48" y="736223"/>
            <a:ext cx="2425505" cy="363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355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53A85C-DCB9-45D8-C201-7B2F8D578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798D2BE-E8FB-A5DD-1F32-F50CCE2D8B85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325455B-335F-273C-11A6-7DFF9E511819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BD42511C-05FA-D950-444C-D5CF8C572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713D8223-12FC-AAB1-E436-68FC16DA997C}"/>
              </a:ext>
            </a:extLst>
          </p:cNvPr>
          <p:cNvSpPr/>
          <p:nvPr/>
        </p:nvSpPr>
        <p:spPr>
          <a:xfrm>
            <a:off x="132408" y="1008937"/>
            <a:ext cx="8273038" cy="2669068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60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78693C0-E714-5A06-A754-15E3E4B45958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Biological / Artificial Intelligence Matters for CYB-4203-6203</a:t>
            </a:r>
            <a:endParaRPr lang="en-US" sz="2200" dirty="0"/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628E120E-852E-2470-2669-F1F060AC77AB}"/>
              </a:ext>
            </a:extLst>
          </p:cNvPr>
          <p:cNvSpPr/>
          <p:nvPr/>
        </p:nvSpPr>
        <p:spPr>
          <a:xfrm>
            <a:off x="186111" y="1008937"/>
            <a:ext cx="8879184" cy="3748344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2000" dirty="0"/>
              <a:t>Understanding what AI is and isn’t (“just autocomplete”) is prerequisite to reasoning about its security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2000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2000" dirty="0"/>
              <a:t>Biology, neuroscience, and psychology can inform and illuminate AI capabilities, vulnerabilities, and failure modes (and vice versa)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2000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2000" dirty="0"/>
              <a:t>Examples: 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2000" dirty="0"/>
              <a:t>Continual learning challenges create model drift and retraining vulnerabilities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2000" dirty="0"/>
              <a:t>AI’s black box problem ↔ </a:t>
            </a:r>
            <a:r>
              <a:rPr lang="en-US" sz="2000" dirty="0" err="1"/>
              <a:t>neurosci’s</a:t>
            </a:r>
            <a:r>
              <a:rPr lang="en-US" sz="2000" dirty="0"/>
              <a:t> challenge understanding biological brains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2000" dirty="0"/>
              <a:t>Prompt injection ↔ deception and lying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2000" dirty="0"/>
              <a:t>Data poisoning ↔ human misinformation &amp; belief formation</a:t>
            </a:r>
          </a:p>
        </p:txBody>
      </p:sp>
    </p:spTree>
    <p:extLst>
      <p:ext uri="{BB962C8B-B14F-4D97-AF65-F5344CB8AC3E}">
        <p14:creationId xmlns:p14="http://schemas.microsoft.com/office/powerpoint/2010/main" val="3213489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6A120-7270-B622-F4F2-DC33C52AD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9CB2E54-2992-E502-4270-0C9A2A8C76CE}"/>
              </a:ext>
            </a:extLst>
          </p:cNvPr>
          <p:cNvSpPr/>
          <p:nvPr/>
        </p:nvSpPr>
        <p:spPr>
          <a:xfrm>
            <a:off x="0" y="1762439"/>
            <a:ext cx="9144000" cy="1618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5.2 AI/ML system architectures:</a:t>
            </a:r>
          </a:p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Contrast with traditional software</a:t>
            </a:r>
          </a:p>
        </p:txBody>
      </p:sp>
    </p:spTree>
    <p:extLst>
      <p:ext uri="{BB962C8B-B14F-4D97-AF65-F5344CB8AC3E}">
        <p14:creationId xmlns:p14="http://schemas.microsoft.com/office/powerpoint/2010/main" val="41701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A14F6-AD90-CE97-F3FB-243457DBC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E28BA4B-4C8F-2F4F-ABE7-57F970C8C2D3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5160D6C-BC64-1589-8111-C6CD44CE6004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7E122CF-B13E-340A-1880-56F985C4C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56376CE9-9B84-E976-C7F0-F1DEBB625145}"/>
              </a:ext>
            </a:extLst>
          </p:cNvPr>
          <p:cNvSpPr/>
          <p:nvPr/>
        </p:nvSpPr>
        <p:spPr>
          <a:xfrm>
            <a:off x="132408" y="1008937"/>
            <a:ext cx="8273038" cy="2669068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60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B278F1DF-BF02-60D3-963D-6778711802E6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Traditional Software vs. AI/ML: Design Philosophy</a:t>
            </a:r>
            <a:endParaRPr lang="en-US" sz="2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36FE31-6342-682F-8EE9-FBA5F8419C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189614"/>
              </p:ext>
            </p:extLst>
          </p:nvPr>
        </p:nvGraphicFramePr>
        <p:xfrm>
          <a:off x="668214" y="1054181"/>
          <a:ext cx="7737232" cy="361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16">
                  <a:extLst>
                    <a:ext uri="{9D8B030D-6E8A-4147-A177-3AD203B41FA5}">
                      <a16:colId xmlns:a16="http://schemas.microsoft.com/office/drawing/2014/main" val="1306120324"/>
                    </a:ext>
                  </a:extLst>
                </a:gridCol>
                <a:gridCol w="3868616">
                  <a:extLst>
                    <a:ext uri="{9D8B030D-6E8A-4147-A177-3AD203B41FA5}">
                      <a16:colId xmlns:a16="http://schemas.microsoft.com/office/drawing/2014/main" val="2817650334"/>
                    </a:ext>
                  </a:extLst>
                </a:gridCol>
              </a:tblGrid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Traditional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44882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Encoded Decisions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Approximated Functions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530284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Behavior defined by explicit rules &amp; 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Behavior learned from data and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90820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“If X, then Y” – every decision path is authored by a 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“Given enough examples of X to Y, learn the mapping.”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494725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Deterministic: same input always produces same output (mostly)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Probabilistic: outputs are predictions with confidence levels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64694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Correctness is provable for many domains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Correctness is statistical, not absolute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247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56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F6FC5-C507-563E-698E-64BFCD7FD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19387A9-60B6-EC73-2FEF-AABAD16E15AD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F0AED16-328F-0182-73C6-5E909FDFEE7E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15EB0D30-D1E6-D2C9-C810-42E7041E5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23234544-2518-7E94-FA8B-5C2064241562}"/>
              </a:ext>
            </a:extLst>
          </p:cNvPr>
          <p:cNvSpPr/>
          <p:nvPr/>
        </p:nvSpPr>
        <p:spPr>
          <a:xfrm>
            <a:off x="132408" y="1008937"/>
            <a:ext cx="8273038" cy="2669068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60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485F4863-6D88-4413-1264-45F7134077FB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Traditional Software vs. AI/ML: Development Process</a:t>
            </a:r>
            <a:endParaRPr lang="en-US" sz="2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558409-1F7E-2117-71BD-285AFA066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58060"/>
              </p:ext>
            </p:extLst>
          </p:nvPr>
        </p:nvGraphicFramePr>
        <p:xfrm>
          <a:off x="668214" y="1054181"/>
          <a:ext cx="7737232" cy="361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16">
                  <a:extLst>
                    <a:ext uri="{9D8B030D-6E8A-4147-A177-3AD203B41FA5}">
                      <a16:colId xmlns:a16="http://schemas.microsoft.com/office/drawing/2014/main" val="1306120324"/>
                    </a:ext>
                  </a:extLst>
                </a:gridCol>
                <a:gridCol w="3868616">
                  <a:extLst>
                    <a:ext uri="{9D8B030D-6E8A-4147-A177-3AD203B41FA5}">
                      <a16:colId xmlns:a16="http://schemas.microsoft.com/office/drawing/2014/main" val="2817650334"/>
                    </a:ext>
                  </a:extLst>
                </a:gridCol>
              </a:tblGrid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Traditional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44882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Requirements, design, code,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collection, training, evaluation, tuning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530284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Software is authored line-by-line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Models are trained, not written</a:t>
                      </a:r>
                      <a:br>
                        <a:rPr lang="en-US" dirty="0"/>
                      </a:br>
                      <a:r>
                        <a:rPr lang="en-US" dirty="0"/>
                        <a:t>(i.e., grown not built)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90820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Version control tracks every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Experiment tracking (hyperparameters, datasets, metrics)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494725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Code review ensures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Evaluation on held-out test 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64694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Developer skill determines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quality and quantity determine capability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247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675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7C9F98-CFB3-EA8D-10B1-ABA2A3105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9C3F5C7-932E-BC90-CCC7-B673F443DE3A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E89E7FA-4FBA-37C5-F563-1E93D24D1B1D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1383F31-306B-3B19-1936-56BDAECC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51AAADAB-986E-2837-3CB5-5E2CBCF8D27B}"/>
              </a:ext>
            </a:extLst>
          </p:cNvPr>
          <p:cNvSpPr/>
          <p:nvPr/>
        </p:nvSpPr>
        <p:spPr>
          <a:xfrm>
            <a:off x="132408" y="1008937"/>
            <a:ext cx="8273038" cy="2669068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60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EAD8A2A4-0A38-B7A8-3FDF-4D135BA05D4B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Traditional Software vs. AI/ML: Failure Modes &amp; Debugging</a:t>
            </a:r>
            <a:endParaRPr lang="en-US" sz="2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A7B877-6287-80BD-CC05-7E31DDE82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99690"/>
              </p:ext>
            </p:extLst>
          </p:nvPr>
        </p:nvGraphicFramePr>
        <p:xfrm>
          <a:off x="668214" y="1054181"/>
          <a:ext cx="7737232" cy="361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16">
                  <a:extLst>
                    <a:ext uri="{9D8B030D-6E8A-4147-A177-3AD203B41FA5}">
                      <a16:colId xmlns:a16="http://schemas.microsoft.com/office/drawing/2014/main" val="1306120324"/>
                    </a:ext>
                  </a:extLst>
                </a:gridCol>
                <a:gridCol w="3868616">
                  <a:extLst>
                    <a:ext uri="{9D8B030D-6E8A-4147-A177-3AD203B41FA5}">
                      <a16:colId xmlns:a16="http://schemas.microsoft.com/office/drawing/2014/main" val="2817650334"/>
                    </a:ext>
                  </a:extLst>
                </a:gridCol>
              </a:tblGrid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Traditional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44882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Bugs are reproducible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Failures are often probabilistic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530284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Stack traces point to the failing ‘line of code’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‘line of code’ to blame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90820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Logic errors can be stepped through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Model behavior emerges from training data and architecture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494725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Root cause is identifiable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Interpretability is an active research challenge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64694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Fix the code to fix the bug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Fix the data? The architecture? The training process?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247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24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779AA-5DC6-E4A9-F31D-A095FBF2D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F3E3D6F-45ED-B8B1-8F91-B2EF5639746E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4AD7F19-E7EA-EF50-C724-78CF83998022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A69D373-F0D2-CE28-0076-5F0270883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B1F471D1-8901-707E-5562-2D0002A7D56E}"/>
              </a:ext>
            </a:extLst>
          </p:cNvPr>
          <p:cNvSpPr/>
          <p:nvPr/>
        </p:nvSpPr>
        <p:spPr>
          <a:xfrm>
            <a:off x="132408" y="1008937"/>
            <a:ext cx="8273038" cy="2669068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60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6136A8CE-14B5-F85E-AD2E-E712D11BED32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Traditional Software vs. AI/ML: Testing &amp; Verification</a:t>
            </a:r>
            <a:endParaRPr lang="en-US" sz="2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1C0473-F271-A739-6F01-603D6994A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334024"/>
              </p:ext>
            </p:extLst>
          </p:nvPr>
        </p:nvGraphicFramePr>
        <p:xfrm>
          <a:off x="668214" y="1054181"/>
          <a:ext cx="7737232" cy="285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16">
                  <a:extLst>
                    <a:ext uri="{9D8B030D-6E8A-4147-A177-3AD203B41FA5}">
                      <a16:colId xmlns:a16="http://schemas.microsoft.com/office/drawing/2014/main" val="1306120324"/>
                    </a:ext>
                  </a:extLst>
                </a:gridCol>
                <a:gridCol w="3868616">
                  <a:extLst>
                    <a:ext uri="{9D8B030D-6E8A-4147-A177-3AD203B41FA5}">
                      <a16:colId xmlns:a16="http://schemas.microsoft.com/office/drawing/2014/main" val="2817650334"/>
                    </a:ext>
                  </a:extLst>
                </a:gridCol>
              </a:tblGrid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Traditional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44882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Unit tests, integration tests, end-to-end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Evaluation metrics: accuracy, precision, recall, F1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530284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Formal verification for critical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Benchmark datasets and leaderboards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90820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Code coverage as a quality 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Adversarial testing and red-teaming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494725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You can prove a sorting algorithm correct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 cannot prove a classifier will never misclassify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64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313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CD5BD0-A515-F9A4-1E92-CB4783C3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DEC013F-9857-8D33-D1CE-289264504D61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5AF1E65-7C9C-5E61-2407-E82EFA7C03CD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4F993A1-1124-FDFF-5620-46222B90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07DEB9C2-9435-54B8-3308-22D7B0DFE213}"/>
              </a:ext>
            </a:extLst>
          </p:cNvPr>
          <p:cNvSpPr/>
          <p:nvPr/>
        </p:nvSpPr>
        <p:spPr>
          <a:xfrm>
            <a:off x="132408" y="1008937"/>
            <a:ext cx="8273038" cy="2669068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60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EDF8EE1E-E0DE-AC81-E18F-E1A9CCAFA4C5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Traditional Software vs. AI/ML: Advantages &amp; Use Cases</a:t>
            </a:r>
            <a:endParaRPr lang="en-US" sz="2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0ACF89E-8D94-731D-C007-C3557A213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83055"/>
              </p:ext>
            </p:extLst>
          </p:nvPr>
        </p:nvGraphicFramePr>
        <p:xfrm>
          <a:off x="668214" y="1054181"/>
          <a:ext cx="7737232" cy="34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16">
                  <a:extLst>
                    <a:ext uri="{9D8B030D-6E8A-4147-A177-3AD203B41FA5}">
                      <a16:colId xmlns:a16="http://schemas.microsoft.com/office/drawing/2014/main" val="1306120324"/>
                    </a:ext>
                  </a:extLst>
                </a:gridCol>
                <a:gridCol w="3868616">
                  <a:extLst>
                    <a:ext uri="{9D8B030D-6E8A-4147-A177-3AD203B41FA5}">
                      <a16:colId xmlns:a16="http://schemas.microsoft.com/office/drawing/2014/main" val="2817650334"/>
                    </a:ext>
                  </a:extLst>
                </a:gridCol>
              </a:tblGrid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Traditional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44882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Well-defined business rules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Pattern recognition in unstructured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530284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Regulatory compliance 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Natural language understanding and generation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90820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Deterministic calculations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 vision and image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494725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Transaction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Anomaly detection in complex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64694"/>
                  </a:ext>
                </a:extLst>
              </a:tr>
              <a:tr h="525720">
                <a:tc>
                  <a:txBody>
                    <a:bodyPr/>
                    <a:lstStyle/>
                    <a:p>
                      <a:r>
                        <a:rPr lang="en-US" dirty="0"/>
                        <a:t>Real-time control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Tasks too complex to hand-code rules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538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65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6C3640-B3B9-7ED7-E1DE-939FC9D5B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0613963-E4BB-ECDF-1378-68809B30017C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E8E2C06-DAF7-8A12-F226-7FAE8E650DB0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1076700F-F11C-2FCB-215A-E56F2761ABB9}"/>
              </a:ext>
            </a:extLst>
          </p:cNvPr>
          <p:cNvSpPr/>
          <p:nvPr/>
        </p:nvSpPr>
        <p:spPr>
          <a:xfrm>
            <a:off x="355550" y="126950"/>
            <a:ext cx="86015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Housekeeping – Schedule Update!</a:t>
            </a:r>
            <a:endParaRPr lang="en-US" sz="22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05854182-E115-A6B5-FA23-EB9D29E4A01A}"/>
              </a:ext>
            </a:extLst>
          </p:cNvPr>
          <p:cNvSpPr/>
          <p:nvPr/>
        </p:nvSpPr>
        <p:spPr>
          <a:xfrm>
            <a:off x="107549" y="1047601"/>
            <a:ext cx="5301480" cy="3724181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Assignment 5: Posted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Today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Assignment 6: Posted </a:t>
            </a:r>
            <a:r>
              <a:rPr lang="en-US" dirty="0">
                <a:solidFill>
                  <a:srgbClr val="7030A0"/>
                </a:solidFill>
              </a:rPr>
              <a:t>Mar 4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I’ll be gone to Spain next week for ICISSP conference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Monday Mar 2: Dr. Pei Weiping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Wednesday Mar 4: Dr. Yi Ting Chua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Midterm Exam Date: </a:t>
            </a:r>
            <a:r>
              <a:rPr lang="en-US" dirty="0">
                <a:solidFill>
                  <a:srgbClr val="0070C0"/>
                </a:solidFill>
              </a:rPr>
              <a:t>Wednesday March 11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Comprehensive through Mar 4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I’ll post a study guide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>
                <a:solidFill>
                  <a:schemeClr val="accent4"/>
                </a:solidFill>
              </a:rPr>
              <a:t>Spring Break</a:t>
            </a:r>
            <a:r>
              <a:rPr lang="en-US" dirty="0"/>
              <a:t>: March 16-20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u="sng" dirty="0"/>
              <a:t>Midterm Projects Due: </a:t>
            </a:r>
            <a:r>
              <a:rPr lang="en-US" u="sng" dirty="0">
                <a:solidFill>
                  <a:srgbClr val="00B050"/>
                </a:solidFill>
              </a:rPr>
              <a:t>Friday March 25 11:59 pm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Will incorporate Assignments 5 and 6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D2F6C2-36BB-7AF9-15D9-458A5C2378A5}"/>
              </a:ext>
            </a:extLst>
          </p:cNvPr>
          <p:cNvGrpSpPr/>
          <p:nvPr/>
        </p:nvGrpSpPr>
        <p:grpSpPr>
          <a:xfrm>
            <a:off x="5525220" y="672248"/>
            <a:ext cx="2822586" cy="4443915"/>
            <a:chOff x="6728807" y="754870"/>
            <a:chExt cx="1807006" cy="28449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F61F92-4A53-AB46-F3B5-99A5A425A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8807" y="754870"/>
              <a:ext cx="1807006" cy="16719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D3B0AC-CB48-2B5E-F06F-A811504AD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8807" y="1958316"/>
              <a:ext cx="1807006" cy="1641528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01802BB-F8DB-4CEF-F96F-E93E07925162}"/>
                </a:ext>
              </a:extLst>
            </p:cNvPr>
            <p:cNvSpPr/>
            <p:nvPr/>
          </p:nvSpPr>
          <p:spPr>
            <a:xfrm>
              <a:off x="7673328" y="2578966"/>
              <a:ext cx="165896" cy="18296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FA0827-60BD-207B-7EDC-7BF759DEAC5A}"/>
                </a:ext>
              </a:extLst>
            </p:cNvPr>
            <p:cNvSpPr/>
            <p:nvPr/>
          </p:nvSpPr>
          <p:spPr>
            <a:xfrm>
              <a:off x="7673328" y="2949334"/>
              <a:ext cx="165896" cy="182969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F653A0-593D-8F23-36FA-A1E11464D660}"/>
                </a:ext>
              </a:extLst>
            </p:cNvPr>
            <p:cNvSpPr/>
            <p:nvPr/>
          </p:nvSpPr>
          <p:spPr>
            <a:xfrm>
              <a:off x="7246621" y="2769151"/>
              <a:ext cx="1051560" cy="17296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BDF669-09D7-2475-3868-7C3B41D78AF8}"/>
                </a:ext>
              </a:extLst>
            </p:cNvPr>
            <p:cNvSpPr/>
            <p:nvPr/>
          </p:nvSpPr>
          <p:spPr>
            <a:xfrm>
              <a:off x="7673328" y="2388781"/>
              <a:ext cx="165896" cy="18296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9355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BAA68F-D08E-AA51-A553-1C7529763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8662519-1517-8AA9-1F98-FDCC0FB5E2E9}"/>
              </a:ext>
            </a:extLst>
          </p:cNvPr>
          <p:cNvSpPr/>
          <p:nvPr/>
        </p:nvSpPr>
        <p:spPr>
          <a:xfrm>
            <a:off x="0" y="2190429"/>
            <a:ext cx="9144000" cy="762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5.3 – AI/ML system </a:t>
            </a:r>
          </a:p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Lifecycle / Pipeline</a:t>
            </a:r>
            <a:endParaRPr lang="en-US" sz="4000" b="1" dirty="0">
              <a:solidFill>
                <a:srgbClr val="DDB774"/>
              </a:solidFill>
              <a:latin typeface="Arial" pitchFamily="34" charset="0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6081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31B18E-AFC6-B1A0-69A7-EB9D6B9AF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C1AB1A0-7DCD-B52C-E864-77C5A6FB51BF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3A97B27-FD43-1C7F-1B1B-61C696EAB663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E5392B3-E5B6-227D-9C69-4E8D2A52F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CB2F27B4-AADC-0781-3CAC-1C806715FE88}"/>
              </a:ext>
            </a:extLst>
          </p:cNvPr>
          <p:cNvSpPr/>
          <p:nvPr/>
        </p:nvSpPr>
        <p:spPr>
          <a:xfrm>
            <a:off x="132408" y="1008937"/>
            <a:ext cx="8273038" cy="2669068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600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3631D155-34B6-A3AA-A3F8-405393842575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System Lifecycle / Pipeline</a:t>
            </a:r>
            <a:endParaRPr lang="en-US" sz="2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CF076C-C90F-317C-25EE-A3221B686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300608"/>
              </p:ext>
            </p:extLst>
          </p:nvPr>
        </p:nvGraphicFramePr>
        <p:xfrm>
          <a:off x="264816" y="615851"/>
          <a:ext cx="840792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980">
                  <a:extLst>
                    <a:ext uri="{9D8B030D-6E8A-4147-A177-3AD203B41FA5}">
                      <a16:colId xmlns:a16="http://schemas.microsoft.com/office/drawing/2014/main" val="2258678011"/>
                    </a:ext>
                  </a:extLst>
                </a:gridCol>
                <a:gridCol w="2101980">
                  <a:extLst>
                    <a:ext uri="{9D8B030D-6E8A-4147-A177-3AD203B41FA5}">
                      <a16:colId xmlns:a16="http://schemas.microsoft.com/office/drawing/2014/main" val="4212987746"/>
                    </a:ext>
                  </a:extLst>
                </a:gridCol>
                <a:gridCol w="2382190">
                  <a:extLst>
                    <a:ext uri="{9D8B030D-6E8A-4147-A177-3AD203B41FA5}">
                      <a16:colId xmlns:a16="http://schemas.microsoft.com/office/drawing/2014/main" val="1593773004"/>
                    </a:ext>
                  </a:extLst>
                </a:gridCol>
                <a:gridCol w="1821770">
                  <a:extLst>
                    <a:ext uri="{9D8B030D-6E8A-4147-A177-3AD203B41FA5}">
                      <a16:colId xmlns:a16="http://schemas.microsoft.com/office/drawing/2014/main" val="3872438524"/>
                    </a:ext>
                  </a:extLst>
                </a:gridCol>
              </a:tblGrid>
              <a:tr h="540656">
                <a:tc>
                  <a:txBody>
                    <a:bodyPr/>
                    <a:lstStyle/>
                    <a:p>
                      <a:r>
                        <a:rPr lang="en-US" dirty="0"/>
                        <a:t>Data Collection &amp;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Model Training &amp; 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Deployment &amp;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Monitoring &amp; Maintenance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313181"/>
                  </a:ext>
                </a:extLst>
              </a:tr>
              <a:tr h="859847">
                <a:tc>
                  <a:txBody>
                    <a:bodyPr/>
                    <a:lstStyle/>
                    <a:p>
                      <a:r>
                        <a:rPr lang="en-US" sz="1400" dirty="0"/>
                        <a:t>Data defines what the model learns – and what biases it inherits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Architecture choice determines what patterns the model can learn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Inference: running a trained model on new inputs to produce predictions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Data drift: the real world changes, but the model was trained on yesterday’s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231274"/>
                  </a:ext>
                </a:extLst>
              </a:tr>
              <a:tr h="684988">
                <a:tc>
                  <a:txBody>
                    <a:bodyPr/>
                    <a:lstStyle/>
                    <a:p>
                      <a:r>
                        <a:rPr lang="en-US" sz="1400" dirty="0"/>
                        <a:t>Feature engineering transforms raw data into model-ready representations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Training requires massive compute: GPUs/TPUs running for days to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Latency vs. accuracy tradeoffs: model compression, quantization, distillation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Concept drift (input – output relationships), continual learning, catastrophic forgetting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265508"/>
                  </a:ext>
                </a:extLst>
              </a:tr>
              <a:tr h="684988">
                <a:tc>
                  <a:txBody>
                    <a:bodyPr/>
                    <a:lstStyle/>
                    <a:p>
                      <a:r>
                        <a:rPr lang="en-US" sz="1400" dirty="0"/>
                        <a:t>Data versioning: tracking which data produced which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Model weights are the learned parameters – often the most valuable intellectual 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Deployment targets: cloud APIs, on-device (mobile, IoT), embedded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Track accuracy, latency, fairness, input distribution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179800"/>
                  </a:ext>
                </a:extLst>
              </a:tr>
              <a:tr h="684988">
                <a:tc>
                  <a:txBody>
                    <a:bodyPr/>
                    <a:lstStyle/>
                    <a:p>
                      <a:r>
                        <a:rPr lang="en-US" sz="1400" dirty="0"/>
                        <a:t>Security implications: data poisoning, privacy leakage, supply chain risks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Security implications: model theft, embedded backdoor attacks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Security implications: adversarial inputs, prompt injection, model inversion, resource exhaustion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Security implications: feedback manipulation, blind spot monitoring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597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622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F7252A-26F9-3FC8-B17B-5021748D0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CA12998-3510-F9A6-0B32-6D751E08AC9B}"/>
              </a:ext>
            </a:extLst>
          </p:cNvPr>
          <p:cNvSpPr/>
          <p:nvPr/>
        </p:nvSpPr>
        <p:spPr>
          <a:xfrm>
            <a:off x="0" y="2173212"/>
            <a:ext cx="9144000" cy="797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Assignment 5: Published later today</a:t>
            </a:r>
            <a:endParaRPr lang="en-US" sz="4000" b="1" dirty="0">
              <a:solidFill>
                <a:srgbClr val="DDB774"/>
              </a:solidFill>
              <a:latin typeface="Arial" pitchFamily="34" charset="0"/>
              <a:cs typeface="Arial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4101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33A2A-85AB-C021-ECF7-16BE5C449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9B7F9D3-EAEE-0E36-18C6-AAB6ED7337B8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6363DAB-7D81-8D2D-C300-C64CF82D5309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F69C662-9DAF-AAA8-28D2-36C98CE19B52}"/>
              </a:ext>
            </a:extLst>
          </p:cNvPr>
          <p:cNvSpPr/>
          <p:nvPr/>
        </p:nvSpPr>
        <p:spPr>
          <a:xfrm>
            <a:off x="355550" y="126950"/>
            <a:ext cx="86015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Housekeeping – Course Website</a:t>
            </a:r>
            <a:endParaRPr lang="en-US" sz="220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FB590666-4107-6362-3633-84A6D1CA7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706" y="860396"/>
            <a:ext cx="6460588" cy="3686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6ECD7-7997-D429-7103-7FC718FAB3D3}"/>
              </a:ext>
            </a:extLst>
          </p:cNvPr>
          <p:cNvSpPr txBox="1"/>
          <p:nvPr/>
        </p:nvSpPr>
        <p:spPr>
          <a:xfrm>
            <a:off x="1772461" y="4546699"/>
            <a:ext cx="576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https://dallaselleman.github.io/cyb-4203-6203-spring-2026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826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55550" y="126950"/>
            <a:ext cx="86015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Overview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406301" y="869752"/>
            <a:ext cx="8498026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400"/>
              </a:spcAft>
              <a:buNone/>
            </a:pPr>
            <a:r>
              <a:rPr lang="en-US" sz="2200" b="1" dirty="0">
                <a:solidFill>
                  <a:srgbClr val="04386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Today's Agenda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55550" y="1447502"/>
            <a:ext cx="8331398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Material inspired by interactions from our previous session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5.1 Biology, neuroscience, and psychology connections with AI/ML systems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5.2 Core architecture of modern AI/ML systems and how they differ from traditional software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5.3 AI/ML system lifecycle / pipeline: data collection and preparation, model training and evaluation, deployment and integration, monitoring and maintenance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Assignment 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B449D-A89D-734E-6F5F-7AFD6EF91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294088C-54C2-6251-1BFF-919E7893909F}"/>
              </a:ext>
            </a:extLst>
          </p:cNvPr>
          <p:cNvSpPr/>
          <p:nvPr/>
        </p:nvSpPr>
        <p:spPr>
          <a:xfrm>
            <a:off x="0" y="1762439"/>
            <a:ext cx="9144000" cy="1618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5.1 Bio/neuro/psych connections</a:t>
            </a:r>
            <a:b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AI/ML Systems</a:t>
            </a:r>
          </a:p>
        </p:txBody>
      </p:sp>
    </p:spTree>
    <p:extLst>
      <p:ext uri="{BB962C8B-B14F-4D97-AF65-F5344CB8AC3E}">
        <p14:creationId xmlns:p14="http://schemas.microsoft.com/office/powerpoint/2010/main" val="4011445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0B36E-A150-E134-279F-508403CCC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2A1C969-5781-A63F-EF53-42F1D06E057E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6FCADA5-BE27-5598-8CC1-C686EFC432F2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E1C58F0-D7A1-CB38-F4E8-6FCF5F91631F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68CAC4C-C1F3-DE09-C976-ECF7FE733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4DE4DFB3-3643-5BCE-681A-9C03B6D577C9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Last session: Grant Sanderson (3 Blue 1 Brown)</a:t>
            </a:r>
            <a:endParaRPr lang="en-US" sz="2200" dirty="0"/>
          </a:p>
        </p:txBody>
      </p:sp>
      <p:pic>
        <p:nvPicPr>
          <p:cNvPr id="1026" name="Picture 2" descr="true">
            <a:hlinkClick r:id="rId3"/>
            <a:extLst>
              <a:ext uri="{FF2B5EF4-FFF2-40B4-BE49-F238E27FC236}">
                <a16:creationId xmlns:a16="http://schemas.microsoft.com/office/drawing/2014/main" id="{B7C9EAED-E2E6-BCCE-6F3D-7A27E653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7" y="800517"/>
            <a:ext cx="3618135" cy="202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85A5E1-F071-BC2B-D8C4-17445076B03A}"/>
              </a:ext>
            </a:extLst>
          </p:cNvPr>
          <p:cNvSpPr txBox="1"/>
          <p:nvPr/>
        </p:nvSpPr>
        <p:spPr>
          <a:xfrm>
            <a:off x="132408" y="2830202"/>
            <a:ext cx="3564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Transformers, the tech behind LLMs </a:t>
            </a:r>
            <a:endParaRPr lang="en-US" dirty="0"/>
          </a:p>
          <a:p>
            <a:r>
              <a:rPr lang="en-US" dirty="0"/>
              <a:t>Neural Networks Playlist Ch. 5</a:t>
            </a: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3AC301EB-5341-6F3B-6B05-F83C311D1DA5}"/>
              </a:ext>
            </a:extLst>
          </p:cNvPr>
          <p:cNvSpPr/>
          <p:nvPr/>
        </p:nvSpPr>
        <p:spPr>
          <a:xfrm>
            <a:off x="3888427" y="800517"/>
            <a:ext cx="4849272" cy="4143377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Text is broken into tokens, each mapped top an embedding vector in high-dimensional space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Directions in embedding space encode semantic meaning (woman – man ≈ queen - king)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Vectors flow through alternating attention blocks and MLP blocks, enriching with context at each step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All learned behavior lives in weight parameters</a:t>
            </a:r>
            <a:br>
              <a:rPr lang="en-US" dirty="0"/>
            </a:br>
            <a:r>
              <a:rPr lang="en-US" dirty="0"/>
              <a:t>– 175B in GPT-3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Final output: a probability distribution over possible next tokens, shaped by temperature</a:t>
            </a:r>
          </a:p>
        </p:txBody>
      </p:sp>
    </p:spTree>
    <p:extLst>
      <p:ext uri="{BB962C8B-B14F-4D97-AF65-F5344CB8AC3E}">
        <p14:creationId xmlns:p14="http://schemas.microsoft.com/office/powerpoint/2010/main" val="317550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E9DE34-EBDD-A447-A2F7-F51A6B9D4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310994C-8C7F-60AD-A8B8-2B8B95206E09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F3A1F74-1586-5174-2FC1-5E91210D4CAC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86A7D2D-0B9A-FF69-BA3F-D215D8505EC5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A441A3C-3EA8-6C11-4605-DBC3F4677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A510AA68-82DD-6F79-5444-D45E9FF3D00D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Last session: Grant Sanderson (3 Blue 1 Brown)</a:t>
            </a:r>
            <a:endParaRPr lang="en-US" sz="2200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71F0A073-C3D6-EB28-A3F1-9E9547912F57}"/>
              </a:ext>
            </a:extLst>
          </p:cNvPr>
          <p:cNvSpPr/>
          <p:nvPr/>
        </p:nvSpPr>
        <p:spPr>
          <a:xfrm>
            <a:off x="3888427" y="736223"/>
            <a:ext cx="5167799" cy="4143377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Query-Key-Value: each token produces a query (“what I want”), a key (“how to find it”), and a value (“what I get”)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Dot products between queries and keys score relevance; </a:t>
            </a:r>
            <a:r>
              <a:rPr lang="en-US" dirty="0" err="1"/>
              <a:t>softmax</a:t>
            </a:r>
            <a:r>
              <a:rPr lang="en-US" dirty="0"/>
              <a:t> normalizes into weights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Multi-headed attention (96 parallel heads in GPT-3) captures many types of contextual relationships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This resolves ambiguity: “mole” means different things depending on surrounding tokens (context)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Stacking layers builds increasingly abstract representations – from syntax to semantics to reasoning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2C023B8B-4B8C-EF8C-54F9-989C36A132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57" b="6941"/>
          <a:stretch>
            <a:fillRect/>
          </a:stretch>
        </p:blipFill>
        <p:spPr>
          <a:xfrm>
            <a:off x="135871" y="802569"/>
            <a:ext cx="3696286" cy="2023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7F513C-0F6E-7111-08D0-F0B2839FBE93}"/>
              </a:ext>
            </a:extLst>
          </p:cNvPr>
          <p:cNvSpPr txBox="1"/>
          <p:nvPr/>
        </p:nvSpPr>
        <p:spPr>
          <a:xfrm>
            <a:off x="87774" y="2826327"/>
            <a:ext cx="380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Attention in transformers, step-by-step</a:t>
            </a:r>
            <a:r>
              <a:rPr lang="en-US" dirty="0">
                <a:hlinkClick r:id="rId5"/>
              </a:rPr>
              <a:t> </a:t>
            </a:r>
            <a:endParaRPr lang="en-US" dirty="0"/>
          </a:p>
          <a:p>
            <a:r>
              <a:rPr lang="en-US" dirty="0"/>
              <a:t>Neural Networks Playlist Ch. 6</a:t>
            </a:r>
          </a:p>
        </p:txBody>
      </p:sp>
    </p:spTree>
    <p:extLst>
      <p:ext uri="{BB962C8B-B14F-4D97-AF65-F5344CB8AC3E}">
        <p14:creationId xmlns:p14="http://schemas.microsoft.com/office/powerpoint/2010/main" val="98846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90CA3F-C985-8D57-5DC2-3B277C24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77426D1-4B2F-985B-938A-479CFEF70D3C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829D4E1-6634-CE9E-758B-E1812BDC62E9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0CB77AB-3A5C-8BB5-E4B0-3403F8407B1F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A51342A7-2646-008A-D473-2F7116ABC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F8B10F31-E9A2-F8A7-5E69-E6EA5F2E5005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Last session: “Are LLMs just glorified auto-complete?”</a:t>
            </a:r>
            <a:endParaRPr lang="en-US" sz="2200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D8933E5E-5C67-0068-8614-DAA99A604A23}"/>
              </a:ext>
            </a:extLst>
          </p:cNvPr>
          <p:cNvSpPr/>
          <p:nvPr/>
        </p:nvSpPr>
        <p:spPr>
          <a:xfrm>
            <a:off x="55036" y="873172"/>
            <a:ext cx="5107454" cy="4143377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At the mechanical level, yes: LLMs predict the next token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But the same reductive logic applies everywhere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Neurons are just “electrochemical switches”</a:t>
            </a:r>
          </a:p>
          <a:p>
            <a:pPr marL="584200" lvl="1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Computers are just “flipping bits”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The important thing is the </a:t>
            </a:r>
            <a:r>
              <a:rPr lang="en-US" sz="1600" b="1" dirty="0">
                <a:hlinkClick r:id="rId3"/>
              </a:rPr>
              <a:t>emergence</a:t>
            </a:r>
            <a:r>
              <a:rPr lang="en-US" sz="1600" b="1" dirty="0"/>
              <a:t> of novel behaviors at scale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GPT-3: 175B parameters.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Human brain: 86B neurons, ~100T synaptic connections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Emergence: complex capabilities arising from the composition of simple operations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Example: BOIDS – 3 simple rules (Cohesion, Separation, Alignment) combine to produce flocking behavior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Original author: Craig Reynolds (</a:t>
            </a:r>
            <a:r>
              <a:rPr lang="en-US" sz="1600" dirty="0">
                <a:hlinkClick r:id="rId4"/>
              </a:rPr>
              <a:t>amazing webpage</a:t>
            </a:r>
            <a:r>
              <a:rPr lang="en-US" sz="1600" dirty="0"/>
              <a:t>)</a:t>
            </a:r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8BAA0808-2982-D820-62A8-C748B1255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368" y="663979"/>
            <a:ext cx="3226462" cy="1774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6F6203-0578-F3F6-BA11-613475B87A1B}"/>
              </a:ext>
            </a:extLst>
          </p:cNvPr>
          <p:cNvSpPr txBox="1"/>
          <p:nvPr/>
        </p:nvSpPr>
        <p:spPr>
          <a:xfrm>
            <a:off x="5461803" y="2438978"/>
            <a:ext cx="322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linkClick r:id="rId5"/>
              </a:rPr>
              <a:t>Boids</a:t>
            </a:r>
            <a:r>
              <a:rPr lang="en-US" dirty="0">
                <a:hlinkClick r:id="rId5"/>
              </a:rPr>
              <a:t> - The Emergence of Flocks</a:t>
            </a:r>
            <a:endParaRPr lang="en-US" dirty="0"/>
          </a:p>
        </p:txBody>
      </p:sp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id="{4E2826FB-4675-8C8C-48D7-8CCF14498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368" y="2889315"/>
            <a:ext cx="3226462" cy="1782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0BFF37-6702-A999-6DFE-66F76733761D}"/>
              </a:ext>
            </a:extLst>
          </p:cNvPr>
          <p:cNvSpPr txBox="1"/>
          <p:nvPr/>
        </p:nvSpPr>
        <p:spPr>
          <a:xfrm>
            <a:off x="5461802" y="4661013"/>
            <a:ext cx="254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Coding Adventure: </a:t>
            </a:r>
            <a:r>
              <a:rPr lang="en-US" dirty="0" err="1">
                <a:hlinkClick r:id="rId7"/>
              </a:rPr>
              <a:t>Boids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51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0452C-9AE9-4239-9F65-DFC0C265D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EA8CF13-CA1C-B43E-EE9F-CF7A31AFF406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8BCE5C1-A028-B8F4-93AB-DE1954566E2E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59B944D-54CF-8B92-2B67-C92203DD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BA218452-5CBA-FE3F-DA5B-48801FF93BEC}"/>
              </a:ext>
            </a:extLst>
          </p:cNvPr>
          <p:cNvSpPr/>
          <p:nvPr/>
        </p:nvSpPr>
        <p:spPr>
          <a:xfrm>
            <a:off x="55036" y="873173"/>
            <a:ext cx="6162884" cy="3748064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Related neuroscience / psychology: </a:t>
            </a:r>
            <a:r>
              <a:rPr lang="en-US" sz="1600" dirty="0">
                <a:hlinkClick r:id="rId3"/>
              </a:rPr>
              <a:t>Default Mode Network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Incubation</a:t>
            </a:r>
            <a:endParaRPr lang="en-US" sz="1600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During sleep, the brain replays experiences and consolidates memories (</a:t>
            </a:r>
            <a:r>
              <a:rPr lang="en-US" sz="1600" dirty="0">
                <a:hlinkClick r:id="rId5"/>
              </a:rPr>
              <a:t>hippocampal replay</a:t>
            </a:r>
            <a:r>
              <a:rPr lang="en-US" sz="1600" dirty="0"/>
              <a:t>)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DeepMind’s DQN (2015): Experience replay – re-sampling past experiences during training – directly inspired by neuroscience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Deep Reinforcement Learning: Combines deep neural networks (DNN) with reinforcement learning (RL)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Offline consolidation: models reorganize internal representations between training phases, analogous to memory consolidation during sleep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sz="1600" dirty="0"/>
              <a:t>Complementary learning systems: fast learning (hippocampus) + slow integration (neocortex) inspires dual-system AI architectures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600" dirty="0"/>
          </a:p>
        </p:txBody>
      </p:sp>
      <p:pic>
        <p:nvPicPr>
          <p:cNvPr id="4" name="Picture 3">
            <a:hlinkClick r:id="rId6"/>
            <a:extLst>
              <a:ext uri="{FF2B5EF4-FFF2-40B4-BE49-F238E27FC236}">
                <a16:creationId xmlns:a16="http://schemas.microsoft.com/office/drawing/2014/main" id="{21B0591D-63C9-BE9A-7FCA-D97A13CC41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2649"/>
          <a:stretch>
            <a:fillRect/>
          </a:stretch>
        </p:blipFill>
        <p:spPr>
          <a:xfrm>
            <a:off x="6744214" y="678194"/>
            <a:ext cx="2242376" cy="957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85561D-83D1-ABD1-5961-0561B53B9087}"/>
              </a:ext>
            </a:extLst>
          </p:cNvPr>
          <p:cNvSpPr txBox="1"/>
          <p:nvPr/>
        </p:nvSpPr>
        <p:spPr>
          <a:xfrm>
            <a:off x="6855348" y="1604190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Original DQN paper</a:t>
            </a:r>
            <a:endParaRPr lang="en-US" dirty="0"/>
          </a:p>
        </p:txBody>
      </p:sp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853533B4-FC29-006D-55C4-2F953F2FB3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9556"/>
          <a:stretch>
            <a:fillRect/>
          </a:stretch>
        </p:blipFill>
        <p:spPr>
          <a:xfrm>
            <a:off x="6744212" y="2020341"/>
            <a:ext cx="2242376" cy="71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33369B-FEF5-4A1F-5878-4F7EAF393F55}"/>
              </a:ext>
            </a:extLst>
          </p:cNvPr>
          <p:cNvSpPr txBox="1"/>
          <p:nvPr/>
        </p:nvSpPr>
        <p:spPr>
          <a:xfrm>
            <a:off x="6689437" y="2742973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8"/>
              </a:rPr>
              <a:t>Google DeepMind blog</a:t>
            </a:r>
            <a:endParaRPr lang="en-US" dirty="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81B8C370-EC7A-1783-B2A4-88C6B3A01C6D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Last session: AI reflection i.e., windshield time / shower thoughts</a:t>
            </a:r>
            <a:endParaRPr lang="en-US" sz="2200" dirty="0"/>
          </a:p>
        </p:txBody>
      </p:sp>
      <p:pic>
        <p:nvPicPr>
          <p:cNvPr id="15" name="Picture 14">
            <a:hlinkClick r:id="rId10"/>
            <a:extLst>
              <a:ext uri="{FF2B5EF4-FFF2-40B4-BE49-F238E27FC236}">
                <a16:creationId xmlns:a16="http://schemas.microsoft.com/office/drawing/2014/main" id="{7D949121-FEEB-6794-7D5C-70AE822308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4212" y="3303446"/>
            <a:ext cx="2242377" cy="13504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0E2A25-7E52-FFD8-656B-E62246CFDAA8}"/>
              </a:ext>
            </a:extLst>
          </p:cNvPr>
          <p:cNvSpPr txBox="1"/>
          <p:nvPr/>
        </p:nvSpPr>
        <p:spPr>
          <a:xfrm>
            <a:off x="2509587" y="4672956"/>
            <a:ext cx="653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0"/>
              </a:rPr>
              <a:t>‘The Power of Self-Learning Systems’ - Demis Hassabis lecture at 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30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3486</TotalTime>
  <Words>1706</Words>
  <Application>Microsoft Macintosh PowerPoint</Application>
  <PresentationFormat>On-screen Show (16:9)</PresentationFormat>
  <Paragraphs>210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Presentation 9: Bio/Neuro/Psych Connections to AI/ML Systems, Lifecycles, and Security</dc:title>
  <dc:subject>PptxGenJS Presentation</dc:subject>
  <dc:creator>Dallas Elleman</dc:creator>
  <cp:lastModifiedBy>Elleman, Dallas</cp:lastModifiedBy>
  <cp:revision>33</cp:revision>
  <dcterms:created xsi:type="dcterms:W3CDTF">2026-02-11T15:14:20Z</dcterms:created>
  <dcterms:modified xsi:type="dcterms:W3CDTF">2026-02-26T22:42:27Z</dcterms:modified>
</cp:coreProperties>
</file>