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14" r:id="rId4"/>
    <p:sldId id="317" r:id="rId5"/>
    <p:sldId id="295" r:id="rId6"/>
    <p:sldId id="331" r:id="rId7"/>
    <p:sldId id="327" r:id="rId8"/>
    <p:sldId id="291" r:id="rId9"/>
    <p:sldId id="324" r:id="rId10"/>
    <p:sldId id="328" r:id="rId11"/>
    <p:sldId id="290" r:id="rId12"/>
    <p:sldId id="322" r:id="rId13"/>
    <p:sldId id="323" r:id="rId14"/>
    <p:sldId id="332" r:id="rId15"/>
    <p:sldId id="318" r:id="rId16"/>
    <p:sldId id="319" r:id="rId17"/>
    <p:sldId id="329" r:id="rId18"/>
    <p:sldId id="316" r:id="rId19"/>
    <p:sldId id="315" r:id="rId20"/>
    <p:sldId id="320" r:id="rId21"/>
    <p:sldId id="330" r:id="rId22"/>
    <p:sldId id="326" r:id="rId23"/>
    <p:sldId id="305" r:id="rId2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2"/>
    <p:restoredTop sz="94610"/>
  </p:normalViewPr>
  <p:slideViewPr>
    <p:cSldViewPr snapToGrid="0" snapToObjects="1">
      <p:cViewPr varScale="1">
        <p:scale>
          <a:sx n="112" d="100"/>
          <a:sy n="112" d="100"/>
        </p:scale>
        <p:origin x="18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50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A2DC0-4B0D-88D3-C015-78F680ABC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4985A-93B0-3BB7-1249-99F544771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0CA63-959C-D2E0-8C79-C25295DFF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C1AE4-531C-8270-9289-EFB39AA836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81DB4-6086-1574-E326-D934EE085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07CA39-B797-0B1A-EF92-0C1E5C394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545E7D-896D-367B-DFF8-96B3A95A6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74205-2243-94B6-383F-5764D95B2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4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1192F-20C1-91A0-0897-8667AB59E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D30F24-F8AF-AC7E-5000-50286E6A8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7698D-4EC3-F314-28CE-87A33AFB0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26342-36AF-9B1D-38F9-DA15B4860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61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10A09-C7B4-FD69-41AA-FF15B1693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060F5E-213D-882D-BEBC-97882721C3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B12C0-AB58-7FAC-7679-3A0315070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E520-6FD7-6051-35AF-5F1861568A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41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A15D5-9A55-1F17-D82C-1023FF1F5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A8D5FF-8E2F-EC60-8476-481D249E9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F6BAC-B9ED-BDF0-5877-743538665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DF9D2-5379-3D93-77AC-9B1B83109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22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E0249-6637-81AC-4A25-AD562BC44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AA22B-746C-2F8A-9FD7-7732F454F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7D276A-D1FB-58FC-928D-D44100C46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57FE0-F2AE-5D81-7638-BEFDB461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42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4AC39-C64A-4DD3-EF83-3D2122E7D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C7DBD-560D-FB61-70CA-236CC64D9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C5F34-20DE-12DB-0C09-9C37613E6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62AF8-C3C9-2A61-3A46-2D491D8BB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65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6EA4A-BA61-E345-C9FA-32D19A31E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A06D8-054E-3AF7-C178-C659FD27C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209B9-7320-1F17-EC23-16BD37F8E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3231D-A5BF-D4D7-06B1-B1C587514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53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8F42E-21D4-E82B-77FF-1CC1CA548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D30AC3-3C01-E75D-6988-4B5E2903F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94269B-A95C-30D6-EDFD-C111D1231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2ED2-8091-F4B0-85EC-691C06931F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91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8AF3C-862A-E15A-4FC2-53FC86F4F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4388F-BB82-8D10-B889-F5A671339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955F60-367C-0151-3FA7-9D85AFAB7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031DF-1E10-CCB3-D564-5D8175AD6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6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24766-E6BD-AC86-A4BD-A1E3EDB20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7B4729-D6CE-3B57-2046-DF3375518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03613-0707-FA34-A96B-6B40ABA9B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68A90-CD0A-395D-4E5C-120F5A5DF4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6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D31C3-6B8D-0597-5755-FE06CEB82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E66ED-9E3B-3369-1E04-824BA9614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573ED5-EFFE-0C88-FEA2-665729646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26823-65BB-0752-EA52-BC50A254F9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33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159E2-59BA-4782-B72A-B2366D9E6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90B7C-C3DE-3B7A-EF9A-524163022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C07FB8-6569-5E6D-2EB5-EF2886948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158B3-9548-1180-E7BF-69971266EA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29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F7830-CB39-7901-C273-B8635C19A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761003-2A2F-18E7-E982-FDC5086A5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518BB8-BBD1-5E42-77F8-2583EA27E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4E9AD-B78E-6378-D074-5EE6AF37F9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4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A6D30-F7ED-6203-61C3-B5C01C5DE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4D79A0-2853-DB3C-B724-F0B53B29F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1B4015-2E99-8991-8F3C-EF5532E30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F331A-D3F9-110E-A6C6-66F6C53AD0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0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05AC8-3F05-4753-B780-BA426411B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529DB0-2849-BF69-7004-E9D7ADDB1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FE3B6-CC2D-6CDE-98C6-551C17B22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0071E-0B1A-C304-5EB5-C6E1437FC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9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2146F-507C-B938-F7B3-80556EE85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F276FD-138B-1ED1-AF20-310DC93D1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99863-7452-49D9-18B0-552ADA7BC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BD096-8F89-EA00-AE5E-D1A314BC1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2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733C7-17D4-3F04-9F93-7F2AA32E6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F2BFE-EAFB-8BBC-7F0F-ED1A9B64B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BBF7A-3A76-408C-5CBA-F254EC348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191BB-83FA-FD05-AAF2-BA653A34D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7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A5335-4C84-8FC1-3FA7-E48D1763A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15515-EC3C-22AF-A632-CCBFBDB52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3403D-7808-DF22-D717-019857315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A3510-3851-896C-7832-F0B953FC56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0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49189-28D1-3171-8224-FAB7067B3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9A629-B001-3C7A-C721-B12D7230E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E23B1-3108-6854-AFB7-46D315FFD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E6109-6530-A954-857E-0D60E66376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5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8D8E3-F347-C289-2A52-18FE5C445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91D20E-E7E0-C860-83FF-AC42BD979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6A17C3-F5B2-DB62-7F22-BB2A6BA05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335F9-B670-E8B6-B6C2-73CDEB71C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9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0.0399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hropic.com/system-card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deepmind.google/models/model-cards/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openai.com/api/docs/mode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uggingface.co/models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standard/4200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ards.ieee.org/ieee/7000/6781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itl/ai-risk-management-framewor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irc.nist.gov/airmf-resources/playboo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ecd.ai/en/ai-principl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oecd.ai/en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aibom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csrc.nist.gov/presentations/2024/securing-ai-ecosystems-the-critical-role-of-aibom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3.0901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datase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openml.org/search?type=data&amp;sort=runs&amp;status=active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17200" y="1506736"/>
            <a:ext cx="5509599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44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CYB-4203/6203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17200" y="2246412"/>
            <a:ext cx="5509599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4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Secure and Trustworthy AI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1221696" y="2821037"/>
            <a:ext cx="670060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Presentation 8: Governance, Documentation, and Auditability Across the AI/ML Pipeline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1817200" y="3186113"/>
            <a:ext cx="5509599" cy="511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Wednesday, February 18, 2026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Topics: 4.3, 4.4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E35ED-09E5-C758-2E6A-245B5701A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4C55254-B9B2-A709-D1BF-814D7D988E17}"/>
              </a:ext>
            </a:extLst>
          </p:cNvPr>
          <p:cNvSpPr/>
          <p:nvPr/>
        </p:nvSpPr>
        <p:spPr>
          <a:xfrm>
            <a:off x="0" y="2281237"/>
            <a:ext cx="9144000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600"/>
              </a:spcAft>
              <a:buNone/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Development Governance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12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D3A70-63FC-596E-90B4-EC077EF20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21B974E-D2A3-FE76-F337-287F62F25746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D2A25CD8-B92A-19AB-FDE8-BEA10DA6DC66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4428390-EA72-6AD3-4E45-7D789B6C9529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Cards for Model Reporting</a:t>
            </a:r>
            <a:endParaRPr lang="en-US" sz="2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3DD1E82-221B-3938-FF39-1399C43F3F14}"/>
              </a:ext>
            </a:extLst>
          </p:cNvPr>
          <p:cNvSpPr/>
          <p:nvPr/>
        </p:nvSpPr>
        <p:spPr>
          <a:xfrm>
            <a:off x="406301" y="1806314"/>
            <a:ext cx="8331398" cy="321023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A78EE859-CC76-0B60-E6ED-B91FD75A1B46}"/>
              </a:ext>
            </a:extLst>
          </p:cNvPr>
          <p:cNvSpPr/>
          <p:nvPr/>
        </p:nvSpPr>
        <p:spPr>
          <a:xfrm>
            <a:off x="329139" y="1025568"/>
            <a:ext cx="4242861" cy="348676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sz="1600" dirty="0"/>
              <a:t>Proposes short, standardized documents accompanying trained ML models that disclose intended use, performance benchmarks across demographic groups, and limitations</a:t>
            </a:r>
          </a:p>
          <a:p>
            <a:endParaRPr lang="en-US" sz="1600" dirty="0"/>
          </a:p>
          <a:p>
            <a:r>
              <a:rPr lang="en-US" sz="1600" dirty="0"/>
              <a:t>Directly addresses the </a:t>
            </a:r>
            <a:r>
              <a:rPr lang="en-US" sz="1600" b="1" dirty="0"/>
              <a:t>model developer → deployer handoff</a:t>
            </a:r>
            <a:r>
              <a:rPr lang="en-US" sz="1600" dirty="0"/>
              <a:t> — the doc artifact that lets downstream users make informed decisions about fitness for purpose</a:t>
            </a:r>
          </a:p>
          <a:p>
            <a:endParaRPr lang="en-US" sz="1600" dirty="0"/>
          </a:p>
          <a:p>
            <a:r>
              <a:rPr lang="en-US" sz="1600" dirty="0"/>
              <a:t>Now widely adopted: Hugging Face has Model Cards built into every model repo; Google, Meta, and OpenAI publish variants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40D36CB6-055B-6BDC-47A3-AD5910BE7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764" y="957796"/>
            <a:ext cx="3518935" cy="35545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B39384-77B0-A39A-D1E3-A95A440414A6}"/>
              </a:ext>
            </a:extLst>
          </p:cNvPr>
          <p:cNvSpPr txBox="1"/>
          <p:nvPr/>
        </p:nvSpPr>
        <p:spPr>
          <a:xfrm>
            <a:off x="5825030" y="4539503"/>
            <a:ext cx="2306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https://arxiv.org/abs/1810.03993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20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34DB74-A146-700E-7819-21BBEEF29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E9C3553-6EF0-1DED-37B8-3503CDEFC3C9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00DED91-9071-3C3F-BB37-F08448F496E6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EBD4E04-FFF6-9C6D-A791-3A5C741439C7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Card Examples</a:t>
            </a:r>
            <a:endParaRPr lang="en-US" sz="2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84E6DF29-A976-04BA-ABF3-C3923EB39110}"/>
              </a:ext>
            </a:extLst>
          </p:cNvPr>
          <p:cNvSpPr/>
          <p:nvPr/>
        </p:nvSpPr>
        <p:spPr>
          <a:xfrm>
            <a:off x="406301" y="1806314"/>
            <a:ext cx="8331398" cy="321023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71424EC0-7E8D-0AA8-BB48-EE588D642498}"/>
              </a:ext>
            </a:extLst>
          </p:cNvPr>
          <p:cNvSpPr/>
          <p:nvPr/>
        </p:nvSpPr>
        <p:spPr>
          <a:xfrm>
            <a:off x="1283025" y="4483617"/>
            <a:ext cx="2268698" cy="354568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sz="1600" dirty="0">
                <a:hlinkClick r:id="rId3"/>
              </a:rPr>
              <a:t>Anthropic System Cards</a:t>
            </a:r>
            <a:endParaRPr lang="en-US" sz="1600" dirty="0"/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5E643382-F0B5-82B7-939A-70560DD70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00" y="1119558"/>
            <a:ext cx="3399748" cy="3207696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15B9C4E6-E0A3-5EA9-28B3-7553124CC2C1}"/>
              </a:ext>
            </a:extLst>
          </p:cNvPr>
          <p:cNvSpPr/>
          <p:nvPr/>
        </p:nvSpPr>
        <p:spPr>
          <a:xfrm>
            <a:off x="5791691" y="4483617"/>
            <a:ext cx="2268698" cy="33749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sz="1600" dirty="0">
                <a:hlinkClick r:id="rId5"/>
              </a:rPr>
              <a:t>Google Model Cards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ED7DCD-1FCA-295A-D047-760D72DD5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6754" y="1132510"/>
            <a:ext cx="3491818" cy="31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1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FF467F-C62D-CC6E-12CD-20080FF95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18CFECF-E42C-4395-F94E-73A78B9B777F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5666F73-C61D-691B-2297-BA89D4107100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5BDEEBC-0FDB-4117-1B3A-58A08DDA96D2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Card Examples</a:t>
            </a:r>
            <a:endParaRPr lang="en-US" sz="2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1555CD5-DC23-C21F-FFEF-0DDB34FDBEC8}"/>
              </a:ext>
            </a:extLst>
          </p:cNvPr>
          <p:cNvSpPr/>
          <p:nvPr/>
        </p:nvSpPr>
        <p:spPr>
          <a:xfrm>
            <a:off x="406301" y="1806314"/>
            <a:ext cx="8331398" cy="321023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7447DA9F-FDBE-8D48-1F43-4BC0FF37A2CA}"/>
              </a:ext>
            </a:extLst>
          </p:cNvPr>
          <p:cNvSpPr/>
          <p:nvPr/>
        </p:nvSpPr>
        <p:spPr>
          <a:xfrm>
            <a:off x="1081831" y="4190141"/>
            <a:ext cx="2268698" cy="280506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algn="ctr"/>
            <a:r>
              <a:rPr lang="en-US" sz="1600" dirty="0">
                <a:hlinkClick r:id="rId3"/>
              </a:rPr>
              <a:t>OpenAI Model Cards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D3E87E-4059-4FAD-BA37-705C8702F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328" y="1212652"/>
            <a:ext cx="3823379" cy="28914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7153E1-3170-1371-24CD-D1966B99E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30" y="1215792"/>
            <a:ext cx="3391872" cy="2891432"/>
          </a:xfrm>
          <a:prstGeom prst="rect">
            <a:avLst/>
          </a:prstGeom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40A96358-863C-E219-AADE-8D2D5DCA8395}"/>
              </a:ext>
            </a:extLst>
          </p:cNvPr>
          <p:cNvSpPr/>
          <p:nvPr/>
        </p:nvSpPr>
        <p:spPr>
          <a:xfrm>
            <a:off x="5433668" y="4190141"/>
            <a:ext cx="2268698" cy="280506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algn="ctr"/>
            <a:r>
              <a:rPr lang="en-US" sz="1600" dirty="0">
                <a:hlinkClick r:id="rId6"/>
              </a:rPr>
              <a:t>Hugging Face Models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077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38872-E6C0-0B6E-4392-ABCAA85F3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3501167-3B56-DC36-4222-BBC4EF2BEBFD}"/>
              </a:ext>
            </a:extLst>
          </p:cNvPr>
          <p:cNvSpPr/>
          <p:nvPr/>
        </p:nvSpPr>
        <p:spPr>
          <a:xfrm>
            <a:off x="0" y="2281237"/>
            <a:ext cx="9144000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600"/>
              </a:spcAft>
              <a:buNone/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Design Governance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1494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749198-49F5-DA89-0B19-3DF117BD2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96E2B79-1C9D-7A93-FE20-AD417206E68B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7A85EAB-AA76-7441-D64C-6CF2890EA769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E41B415-FF19-7D74-BBDE-D087B119323C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ISO/IEC 42001:2023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2D083A69-CE94-BE6D-6C77-BBD7668DF92F}"/>
              </a:ext>
            </a:extLst>
          </p:cNvPr>
          <p:cNvSpPr/>
          <p:nvPr/>
        </p:nvSpPr>
        <p:spPr>
          <a:xfrm>
            <a:off x="355550" y="1047601"/>
            <a:ext cx="4163827" cy="379156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sz="1600" dirty="0"/>
              <a:t>International Organization for Standardization /</a:t>
            </a:r>
          </a:p>
          <a:p>
            <a:r>
              <a:rPr lang="en-US" sz="1600" dirty="0"/>
              <a:t>International Electrotechnical Commission</a:t>
            </a:r>
          </a:p>
          <a:p>
            <a:endParaRPr lang="en-US" sz="1600" dirty="0"/>
          </a:p>
          <a:p>
            <a:r>
              <a:rPr lang="en-US" sz="1600" dirty="0"/>
              <a:t>First international </a:t>
            </a:r>
            <a:r>
              <a:rPr lang="en-US" sz="1600" b="1" dirty="0"/>
              <a:t>certifiable</a:t>
            </a:r>
            <a:r>
              <a:rPr lang="en-US" sz="1600" dirty="0"/>
              <a:t> standard for AI management systems — organizations can get audited and certified against it, which makes it a </a:t>
            </a:r>
            <a:r>
              <a:rPr lang="en-US" sz="1600" i="1" dirty="0"/>
              <a:t>compliance differentiator</a:t>
            </a:r>
          </a:p>
          <a:p>
            <a:endParaRPr lang="en-US" sz="1600" dirty="0"/>
          </a:p>
          <a:p>
            <a:r>
              <a:rPr lang="en-US" sz="1600" dirty="0"/>
              <a:t>Covers AI policy, risk assessment, data governance, and continuous improvement</a:t>
            </a:r>
          </a:p>
          <a:p>
            <a:endParaRPr lang="en-US" sz="1600" dirty="0"/>
          </a:p>
          <a:p>
            <a:r>
              <a:rPr lang="en-US" sz="1600" dirty="0"/>
              <a:t>Referenced by the EU AI Act as a way to demonstrate conformity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856FA-A165-7FDF-C5F5-EC6B5B771DB8}"/>
              </a:ext>
            </a:extLst>
          </p:cNvPr>
          <p:cNvSpPr txBox="1"/>
          <p:nvPr/>
        </p:nvSpPr>
        <p:spPr>
          <a:xfrm>
            <a:off x="5658197" y="4013001"/>
            <a:ext cx="2543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https://www.iso.org/standard/42001</a:t>
            </a:r>
            <a:endParaRPr lang="en-US" sz="1200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7A597624-C9DC-7EBB-EF5B-222387F6E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788" y="1155502"/>
            <a:ext cx="3194397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8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BCC41D-CB02-F4FC-EFAD-41489292A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B13AEB8-DD4D-0E64-F5C3-A0E75AAA97AC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C77576F-17C0-2288-7F12-393EA43896ED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4B70074-A5B7-3600-5470-DB8755129102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IEEE 7000-2021 – Ethical System Design Process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87D22339-CBE7-18F8-6216-EBF06CED2BF6}"/>
              </a:ext>
            </a:extLst>
          </p:cNvPr>
          <p:cNvSpPr/>
          <p:nvPr/>
        </p:nvSpPr>
        <p:spPr>
          <a:xfrm>
            <a:off x="355550" y="1047601"/>
            <a:ext cx="4163827" cy="348676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sz="1600" dirty="0"/>
              <a:t>Establishes a </a:t>
            </a:r>
            <a:r>
              <a:rPr lang="en-US" sz="1600" b="1" dirty="0"/>
              <a:t>model process for addressing ethical concerns during system design</a:t>
            </a:r>
            <a:r>
              <a:rPr lang="en-US" sz="1600" dirty="0"/>
              <a:t> — not just AI-specific but highly relevant to AI systems</a:t>
            </a:r>
          </a:p>
          <a:p>
            <a:endParaRPr lang="en-US" sz="1600" dirty="0"/>
          </a:p>
          <a:p>
            <a:r>
              <a:rPr lang="en-US" sz="1600" dirty="0"/>
              <a:t>Provides traceability from ethical values through concept of operations → value propositions → ethical requirements → risk-based design decisions</a:t>
            </a:r>
          </a:p>
          <a:p>
            <a:endParaRPr lang="en-US" sz="1600" dirty="0"/>
          </a:p>
          <a:p>
            <a:r>
              <a:rPr lang="en-US" sz="1600" dirty="0"/>
              <a:t>Unique angle: a </a:t>
            </a:r>
            <a:r>
              <a:rPr lang="en-US" sz="1600" i="1" dirty="0"/>
              <a:t>process standard</a:t>
            </a:r>
            <a:r>
              <a:rPr lang="en-US" sz="1600" dirty="0"/>
              <a:t> focused on stakeholder elicitation and value prioritization, not just a checklist — good for orgs building AI products from scratch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C682E-F963-24D3-334E-27FC252B7B88}"/>
              </a:ext>
            </a:extLst>
          </p:cNvPr>
          <p:cNvSpPr txBox="1"/>
          <p:nvPr/>
        </p:nvSpPr>
        <p:spPr>
          <a:xfrm>
            <a:off x="5396927" y="4008454"/>
            <a:ext cx="2989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https://standards.ieee.org/ieee/7000/6781/</a:t>
            </a:r>
            <a:endParaRPr lang="en-US" sz="1200" dirty="0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8EA73AE3-5294-FF94-5A77-84B98B4BD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764" y="1350979"/>
            <a:ext cx="3600246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38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4917B8-9038-BF71-041F-30222A07C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6488F24-7701-15EC-BA74-11DDA743DC3B}"/>
              </a:ext>
            </a:extLst>
          </p:cNvPr>
          <p:cNvSpPr/>
          <p:nvPr/>
        </p:nvSpPr>
        <p:spPr>
          <a:xfrm>
            <a:off x="0" y="2281237"/>
            <a:ext cx="9144000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600"/>
              </a:spcAft>
              <a:buNone/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Organizational Governance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5222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BD935B-75ED-60C4-8ADA-86BAC888A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5EACE92-1604-66AA-4DB3-5286FA0595FD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9843EF4-8645-FCB5-E3D1-8304D144D8C3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EE1E9DF-0298-1812-207C-B488AE054E43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NIST AI Risk Management Framework (AI RMF 1.0)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F748059-FC37-48AF-EA9A-B674158D7E9A}"/>
              </a:ext>
            </a:extLst>
          </p:cNvPr>
          <p:cNvSpPr/>
          <p:nvPr/>
        </p:nvSpPr>
        <p:spPr>
          <a:xfrm>
            <a:off x="406301" y="869752"/>
            <a:ext cx="8498026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400"/>
              </a:spcAft>
            </a:pPr>
            <a:r>
              <a:rPr lang="en-US" sz="22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‘The de facto US framework’</a:t>
            </a:r>
            <a:endParaRPr lang="en-US" sz="2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6DEB8B1-DB42-1EF6-6B45-80A18FDC8860}"/>
              </a:ext>
            </a:extLst>
          </p:cNvPr>
          <p:cNvSpPr/>
          <p:nvPr/>
        </p:nvSpPr>
        <p:spPr>
          <a:xfrm>
            <a:off x="406301" y="1806314"/>
            <a:ext cx="8331398" cy="321023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5B277980-DADB-31C7-2485-FE119167AF59}"/>
              </a:ext>
            </a:extLst>
          </p:cNvPr>
          <p:cNvSpPr/>
          <p:nvPr/>
        </p:nvSpPr>
        <p:spPr>
          <a:xfrm>
            <a:off x="293874" y="1377548"/>
            <a:ext cx="4278126" cy="348676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sz="1600" dirty="0"/>
              <a:t>Remains the de facto US framework even after EO 14110 was rescinded in Jan 2025; widely adopted by industry as a baseline</a:t>
            </a:r>
          </a:p>
          <a:p>
            <a:endParaRPr lang="en-US" sz="1600" dirty="0"/>
          </a:p>
          <a:p>
            <a:r>
              <a:rPr lang="en-US" sz="1600" dirty="0"/>
              <a:t>Structured around four core functions — </a:t>
            </a:r>
            <a:r>
              <a:rPr lang="en-US" sz="1600" b="1" dirty="0"/>
              <a:t>Govern, Map, Measure, Manage</a:t>
            </a:r>
            <a:r>
              <a:rPr lang="en-US" sz="1600" dirty="0"/>
              <a:t> — providing a voluntary, flexible lifecycle approach to identifying and mitigating AI risks</a:t>
            </a:r>
          </a:p>
          <a:p>
            <a:endParaRPr lang="en-US" sz="1600" dirty="0"/>
          </a:p>
          <a:p>
            <a:r>
              <a:rPr lang="en-US" sz="1600" dirty="0"/>
              <a:t>Comes with a companion </a:t>
            </a:r>
            <a:r>
              <a:rPr lang="en-US" sz="1600" b="1" dirty="0"/>
              <a:t>Playbook</a:t>
            </a:r>
            <a:r>
              <a:rPr lang="en-US" sz="1600" dirty="0"/>
              <a:t> with suggested actions per sub-category, plus crosswalk documents mapping to other frameworks (ISO, OECD, EU AI Act)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42BB92F2-1411-D51C-8BA8-674A47DEC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151" y="1063512"/>
            <a:ext cx="3627975" cy="2879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2D32C6-AF1D-9B91-977C-CC59FAA207C5}"/>
              </a:ext>
            </a:extLst>
          </p:cNvPr>
          <p:cNvSpPr txBox="1"/>
          <p:nvPr/>
        </p:nvSpPr>
        <p:spPr>
          <a:xfrm>
            <a:off x="5176013" y="4064524"/>
            <a:ext cx="3720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https://www.nist.gov/itl/ai-risk-management-framework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16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B480B-B7C1-F9DB-65DD-3FCD25EF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84D7FC2-8C21-4986-15BF-62C39D755EE8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6DB61E4-7ACA-C50B-59E0-3ECE3BDC972B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FE65445-DF7E-EFEA-CEE1-B60A57118904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NIST AI Risk Management Framework (AI RMF 1.0)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C4AF15E-C424-6291-512D-5DD5E9B682ED}"/>
              </a:ext>
            </a:extLst>
          </p:cNvPr>
          <p:cNvSpPr/>
          <p:nvPr/>
        </p:nvSpPr>
        <p:spPr>
          <a:xfrm>
            <a:off x="406301" y="869752"/>
            <a:ext cx="8498026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400"/>
              </a:spcAft>
            </a:pPr>
            <a:r>
              <a:rPr lang="en-US" sz="22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Four Core Functions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1E05B8D3-2D6A-5ADF-0A53-8A029AC3FA41}"/>
              </a:ext>
            </a:extLst>
          </p:cNvPr>
          <p:cNvSpPr/>
          <p:nvPr/>
        </p:nvSpPr>
        <p:spPr>
          <a:xfrm>
            <a:off x="293873" y="1377548"/>
            <a:ext cx="4990159" cy="348676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sz="1600" b="1" dirty="0"/>
              <a:t>Govern</a:t>
            </a:r>
            <a:r>
              <a:rPr lang="en-US" sz="1600" dirty="0"/>
              <a:t> - Policies, processes, procedures and practices across the organization related to the mapping, measuring and managing of AI risks are in place, transparent, and implemented effectively.</a:t>
            </a:r>
          </a:p>
          <a:p>
            <a:endParaRPr lang="en-US" sz="1600" dirty="0"/>
          </a:p>
          <a:p>
            <a:r>
              <a:rPr lang="en-US" sz="1600" b="1" dirty="0"/>
              <a:t>Map</a:t>
            </a:r>
            <a:r>
              <a:rPr lang="en-US" sz="1600" dirty="0"/>
              <a:t> - Context is established and understood.</a:t>
            </a:r>
          </a:p>
          <a:p>
            <a:endParaRPr lang="en-US" sz="1600" dirty="0"/>
          </a:p>
          <a:p>
            <a:r>
              <a:rPr lang="en-US" sz="1600" b="1" dirty="0"/>
              <a:t>Measure</a:t>
            </a:r>
            <a:r>
              <a:rPr lang="en-US" sz="1600" dirty="0"/>
              <a:t> - Appropriate methods and metrics are identified and applied.</a:t>
            </a:r>
          </a:p>
          <a:p>
            <a:endParaRPr lang="en-US" sz="1600" dirty="0"/>
          </a:p>
          <a:p>
            <a:r>
              <a:rPr lang="en-US" sz="1600" b="1" dirty="0"/>
              <a:t>Manage</a:t>
            </a:r>
            <a:r>
              <a:rPr lang="en-US" sz="1600" dirty="0"/>
              <a:t> - AI risks based on assessments and other analytical output from the Map and Measure functions are prioritized, responded to, and managed.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90F842-C2D3-597E-4D28-49D574822D67}"/>
              </a:ext>
            </a:extLst>
          </p:cNvPr>
          <p:cNvSpPr txBox="1"/>
          <p:nvPr/>
        </p:nvSpPr>
        <p:spPr>
          <a:xfrm>
            <a:off x="5450832" y="4064524"/>
            <a:ext cx="3170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https://airc.nist.gov/airmf-resources/playbook/</a:t>
            </a:r>
            <a:endParaRPr lang="en-US" sz="1200" dirty="0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0EC5D7C6-439F-68A9-C369-0D3DDD345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319" y="1063511"/>
            <a:ext cx="2941636" cy="28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5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Overview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406301" y="869752"/>
            <a:ext cx="8498026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Today's Agenda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06301" y="1295102"/>
            <a:ext cx="8331398" cy="3721448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/>
              <a:t>4.3: Organizational governance frameworks: NIST, ISO, MITRE, industry best practices</a:t>
            </a:r>
          </a:p>
          <a:p>
            <a:pPr marL="127000" indent="-127000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/>
              <a:t>4.4: Documentation and auditability: model cards, datasheets, transparency reporting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A67A35-2814-4346-7B37-8A9E3A8A5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F306D5D-C5C7-62A6-5EFC-24000DCDD03D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9931BB3-B5E7-B105-A865-09F58323CF17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DAA6D2D-676F-FD95-225B-FF91A91CB552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AI Principles Overview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B19FB623-B0CA-1CD3-EDFA-319B676517BE}"/>
              </a:ext>
            </a:extLst>
          </p:cNvPr>
          <p:cNvSpPr/>
          <p:nvPr/>
        </p:nvSpPr>
        <p:spPr>
          <a:xfrm>
            <a:off x="355550" y="881423"/>
            <a:ext cx="4163827" cy="348676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sz="1600" dirty="0" err="1"/>
              <a:t>Oranisation</a:t>
            </a:r>
            <a:r>
              <a:rPr lang="en-US" sz="1600" dirty="0"/>
              <a:t> for Economic Co-operation and Development</a:t>
            </a:r>
          </a:p>
          <a:p>
            <a:endParaRPr lang="en-US" sz="1600" dirty="0"/>
          </a:p>
          <a:p>
            <a:r>
              <a:rPr lang="en-US" sz="1600" dirty="0"/>
              <a:t>Five principles (inclusive growth, human-centered values, transparency, robustness/security, accountability)</a:t>
            </a:r>
          </a:p>
          <a:p>
            <a:endParaRPr lang="en-US" sz="1600" dirty="0"/>
          </a:p>
          <a:p>
            <a:r>
              <a:rPr lang="en-US" sz="1600" dirty="0"/>
              <a:t>Adopted by 46 countries — the closest thing to a global baseline. Directly influenced the G7 Hiroshima AI Process, the EU AI Act's risk categories, and NIST's AI RMF design</a:t>
            </a:r>
          </a:p>
          <a:p>
            <a:endParaRPr lang="en-US" sz="1600" dirty="0"/>
          </a:p>
          <a:p>
            <a:r>
              <a:rPr lang="en-US" sz="1600" dirty="0"/>
              <a:t>The OECD AI Policy Observatory provides a live tracker of national AI policies, useful for comparing governance approaches across jurisdictions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AB064-416B-7157-7B03-27B0E9D81C4E}"/>
              </a:ext>
            </a:extLst>
          </p:cNvPr>
          <p:cNvSpPr txBox="1"/>
          <p:nvPr/>
        </p:nvSpPr>
        <p:spPr>
          <a:xfrm>
            <a:off x="4965989" y="4131489"/>
            <a:ext cx="38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https://oecd.ai/en/ai-principles</a:t>
            </a:r>
            <a:endParaRPr lang="en-US" sz="1200" dirty="0"/>
          </a:p>
          <a:p>
            <a:pPr algn="ctr"/>
            <a:r>
              <a:rPr lang="en-US" sz="1200" dirty="0">
                <a:hlinkClick r:id="rId4"/>
              </a:rPr>
              <a:t>https://oecd.ai/en/</a:t>
            </a:r>
            <a:r>
              <a:rPr lang="en-US" sz="1200" dirty="0"/>
              <a:t> - AI Policy Observatory (Global Tracker)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68A77A5-6BB3-2424-46CA-2FE8ABE91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632" y="881423"/>
            <a:ext cx="4035475" cy="32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59D9C-D4B9-6BFD-F48F-BE9610639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3C0CF89-D0B1-2F6A-D119-6F5BB7B32A23}"/>
              </a:ext>
            </a:extLst>
          </p:cNvPr>
          <p:cNvSpPr/>
          <p:nvPr/>
        </p:nvSpPr>
        <p:spPr>
          <a:xfrm>
            <a:off x="0" y="1803558"/>
            <a:ext cx="9144000" cy="1536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600"/>
              </a:spcAft>
              <a:buNone/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Deployment &amp; Operational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cs typeface="Arial" pitchFamily="34" charset="-120"/>
              </a:rPr>
              <a:t>Governance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4250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9D54BC-C437-AAA0-DAAD-0846A7E87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23D94DA-8C6F-D844-F862-20880C9E355B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7744686-3A42-8CF0-A5B4-F30874C09CCF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9EF9A01-6E85-0AA8-CEEC-923AA131B328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Bill of Materials (AI BOM) / ML Supply Chain Documentation</a:t>
            </a:r>
            <a:endParaRPr lang="en-US" sz="2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8B5CA4E-06DD-E218-7C92-6F3AB025B1F9}"/>
              </a:ext>
            </a:extLst>
          </p:cNvPr>
          <p:cNvSpPr/>
          <p:nvPr/>
        </p:nvSpPr>
        <p:spPr>
          <a:xfrm>
            <a:off x="406301" y="1806314"/>
            <a:ext cx="8331398" cy="321023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628B1E1E-E337-172F-E9C1-97C46AA4C4B9}"/>
              </a:ext>
            </a:extLst>
          </p:cNvPr>
          <p:cNvSpPr/>
          <p:nvPr/>
        </p:nvSpPr>
        <p:spPr>
          <a:xfrm>
            <a:off x="293875" y="869751"/>
            <a:ext cx="2809090" cy="376220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sz="1600" dirty="0"/>
              <a:t>Emerging concept extending Software Bill of Materials (SBOM) to AI</a:t>
            </a:r>
          </a:p>
          <a:p>
            <a:endParaRPr lang="en-US" sz="1600" dirty="0"/>
          </a:p>
          <a:p>
            <a:r>
              <a:rPr lang="en-US" sz="1600" dirty="0"/>
              <a:t>Supply chain security; tracking model provenance, training data sources, fine-tuning history, and dependency chains</a:t>
            </a:r>
          </a:p>
          <a:p>
            <a:endParaRPr lang="en-US" sz="1600" dirty="0"/>
          </a:p>
          <a:p>
            <a:r>
              <a:rPr lang="en-US" sz="1600" dirty="0"/>
              <a:t>Addresses the </a:t>
            </a:r>
            <a:r>
              <a:rPr lang="en-US" sz="1600" b="1" dirty="0"/>
              <a:t>deployment and operations stage</a:t>
            </a:r>
            <a:r>
              <a:rPr lang="en-US" sz="1600" dirty="0"/>
              <a:t> — critical for incident response, vulnerability management, and regulatory audit trails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E2C17-4C79-5E78-26DD-F5C1EDCBF946}"/>
              </a:ext>
            </a:extLst>
          </p:cNvPr>
          <p:cNvSpPr txBox="1"/>
          <p:nvPr/>
        </p:nvSpPr>
        <p:spPr>
          <a:xfrm>
            <a:off x="3536178" y="3973703"/>
            <a:ext cx="2075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https://owaspaibom.org/</a:t>
            </a:r>
            <a:r>
              <a:rPr lang="en-US" sz="1400" dirty="0"/>
              <a:t> 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05B6A1C-B038-9788-0155-BCE0B0D73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870" y="1205694"/>
            <a:ext cx="2268312" cy="2674956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32D96E4E-B550-D131-03BE-BCC70F1D39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036"/>
          <a:stretch>
            <a:fillRect/>
          </a:stretch>
        </p:blipFill>
        <p:spPr>
          <a:xfrm>
            <a:off x="5852572" y="1212652"/>
            <a:ext cx="2997553" cy="26749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D99EB9-A6E1-C227-0437-E333AD104839}"/>
              </a:ext>
            </a:extLst>
          </p:cNvPr>
          <p:cNvSpPr txBox="1"/>
          <p:nvPr/>
        </p:nvSpPr>
        <p:spPr>
          <a:xfrm>
            <a:off x="6194678" y="4004216"/>
            <a:ext cx="2313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https://csrc.nist.gov/presentations/2024/securing-ai-ecosystems-the-critical-role-of-aibom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274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1ABCC3-E0BE-9298-C4F0-BAA49DF0B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0D0C747-9554-5375-7216-E2CF1A812212}"/>
              </a:ext>
            </a:extLst>
          </p:cNvPr>
          <p:cNvSpPr/>
          <p:nvPr/>
        </p:nvSpPr>
        <p:spPr>
          <a:xfrm>
            <a:off x="0" y="593404"/>
            <a:ext cx="9144000" cy="3232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600"/>
              </a:spcAft>
              <a:buNone/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Assigned Reading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cs typeface="Arial" pitchFamily="34" charset="-120"/>
              </a:rPr>
              <a:t>Hendrycks Ch. 8: Governance</a:t>
            </a:r>
          </a:p>
          <a:p>
            <a:pPr marL="0" indent="0" algn="ctr">
              <a:spcAft>
                <a:spcPts val="1600"/>
              </a:spcAft>
              <a:buNone/>
            </a:pPr>
            <a:endParaRPr lang="en-US" sz="4000" b="1" dirty="0">
              <a:solidFill>
                <a:srgbClr val="DDB774"/>
              </a:solidFill>
              <a:latin typeface="Arial" pitchFamily="34" charset="0"/>
              <a:cs typeface="Arial" pitchFamily="34" charset="-120"/>
            </a:endParaRPr>
          </a:p>
          <a:p>
            <a:pPr marL="0" indent="0" algn="ctr">
              <a:spcAft>
                <a:spcPts val="1600"/>
              </a:spcAft>
              <a:buNone/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cs typeface="Arial" pitchFamily="34" charset="-120"/>
              </a:rPr>
              <a:t>Let’s talk about Assignment 5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cs typeface="Arial" pitchFamily="34" charset="-120"/>
              </a:rPr>
              <a:t>Give me your ideas!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719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DB449D-A89D-734E-6F5F-7AFD6EF91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294088C-54C2-6251-1BFF-919E7893909F}"/>
              </a:ext>
            </a:extLst>
          </p:cNvPr>
          <p:cNvSpPr/>
          <p:nvPr/>
        </p:nvSpPr>
        <p:spPr>
          <a:xfrm>
            <a:off x="0" y="1366408"/>
            <a:ext cx="9144000" cy="2410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600"/>
              </a:spcAft>
              <a:buNone/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4.3: Organizational AI Governance</a:t>
            </a:r>
          </a:p>
          <a:p>
            <a:pPr algn="ctr">
              <a:spcAft>
                <a:spcPts val="1600"/>
              </a:spcAft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4.4: Documentation &amp; Auditability</a:t>
            </a:r>
          </a:p>
          <a:p>
            <a:pPr algn="ctr">
              <a:spcAft>
                <a:spcPts val="1600"/>
              </a:spcAft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cs typeface="Arial" pitchFamily="34" charset="-120"/>
              </a:rPr>
              <a:t>Across the AI/ML Pipeline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144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837536-3319-AB70-C711-5F84619F0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0">
            <a:extLst>
              <a:ext uri="{FF2B5EF4-FFF2-40B4-BE49-F238E27FC236}">
                <a16:creationId xmlns:a16="http://schemas.microsoft.com/office/drawing/2014/main" id="{E0560983-4D13-6122-FB1D-6E37A7BA7C4F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C985606-AD1A-55E2-F445-467A2534C041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2F26809-D6B4-3C65-BCCD-BD329BAF64C7}"/>
              </a:ext>
            </a:extLst>
          </p:cNvPr>
          <p:cNvSpPr/>
          <p:nvPr/>
        </p:nvSpPr>
        <p:spPr>
          <a:xfrm>
            <a:off x="264816" y="133530"/>
            <a:ext cx="87217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Governance? (an etymological-evolutionary excursion)</a:t>
            </a:r>
            <a:endParaRPr lang="en-US" sz="2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1E33AEA-25A3-ADD8-2217-4B1A2A9778E6}"/>
              </a:ext>
            </a:extLst>
          </p:cNvPr>
          <p:cNvSpPr/>
          <p:nvPr/>
        </p:nvSpPr>
        <p:spPr>
          <a:xfrm>
            <a:off x="406301" y="1806314"/>
            <a:ext cx="8331398" cy="321023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2977D204-3967-E049-A5C8-461CA27435D7}"/>
              </a:ext>
            </a:extLst>
          </p:cNvPr>
          <p:cNvSpPr/>
          <p:nvPr/>
        </p:nvSpPr>
        <p:spPr>
          <a:xfrm>
            <a:off x="103800" y="3100560"/>
            <a:ext cx="2821093" cy="190940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altLang="en-US" sz="1600" b="1" dirty="0"/>
              <a:t>Ancient Greek </a:t>
            </a:r>
          </a:p>
          <a:p>
            <a:r>
              <a:rPr lang="en-US" altLang="en-US" sz="1600" i="1" dirty="0" err="1"/>
              <a:t>kybernan</a:t>
            </a:r>
            <a:r>
              <a:rPr lang="en-US" altLang="en-US" sz="1600" dirty="0"/>
              <a:t>: ‘To steer or pilot a ship.’</a:t>
            </a:r>
          </a:p>
          <a:p>
            <a:endParaRPr lang="en-US" altLang="en-US" sz="1600" dirty="0"/>
          </a:p>
          <a:p>
            <a:r>
              <a:rPr lang="en-US" altLang="en-US" sz="1600" b="1" dirty="0"/>
              <a:t>Ancient Latin </a:t>
            </a:r>
          </a:p>
          <a:p>
            <a:r>
              <a:rPr lang="en-US" altLang="en-US" sz="1600" i="1" dirty="0" err="1"/>
              <a:t>gubernare</a:t>
            </a:r>
            <a:r>
              <a:rPr lang="en-US" altLang="en-US" sz="1600" dirty="0"/>
              <a:t>: ‘To direct, rule, or govern.’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14E53E11-775F-B08B-4E3D-276B4D17F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Trireme | Ancient Greece, Naval Warfare &amp; Oarsmen | Britannica">
            <a:extLst>
              <a:ext uri="{FF2B5EF4-FFF2-40B4-BE49-F238E27FC236}">
                <a16:creationId xmlns:a16="http://schemas.microsoft.com/office/drawing/2014/main" id="{AA601A88-A948-CB14-6103-53E625A1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4" y="875397"/>
            <a:ext cx="2689773" cy="20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rbert Wiener | Cybernetics Pioneer, American Mathematician ...">
            <a:extLst>
              <a:ext uri="{FF2B5EF4-FFF2-40B4-BE49-F238E27FC236}">
                <a16:creationId xmlns:a16="http://schemas.microsoft.com/office/drawing/2014/main" id="{B5058227-90A3-1CA5-6E22-613B7D01B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1" r="561" b="18003"/>
          <a:stretch>
            <a:fillRect/>
          </a:stretch>
        </p:blipFill>
        <p:spPr bwMode="auto">
          <a:xfrm>
            <a:off x="3672566" y="863562"/>
            <a:ext cx="2063886" cy="20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ame poster image">
            <a:extLst>
              <a:ext uri="{FF2B5EF4-FFF2-40B4-BE49-F238E27FC236}">
                <a16:creationId xmlns:a16="http://schemas.microsoft.com/office/drawing/2014/main" id="{3A87786E-C140-2DF7-8423-ACF62D822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31" y="869515"/>
            <a:ext cx="1993667" cy="19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ACA3A4D7-DC21-9286-9FC8-53F9C6C8218C}"/>
              </a:ext>
            </a:extLst>
          </p:cNvPr>
          <p:cNvSpPr/>
          <p:nvPr/>
        </p:nvSpPr>
        <p:spPr>
          <a:xfrm>
            <a:off x="3118584" y="3101947"/>
            <a:ext cx="3075488" cy="19812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altLang="en-US" sz="1600" b="1" dirty="0"/>
              <a:t>Mid-1900’s Norbert Weiner</a:t>
            </a:r>
          </a:p>
          <a:p>
            <a:r>
              <a:rPr lang="en-US" altLang="en-US" sz="1600" i="1" dirty="0"/>
              <a:t>cybernetics</a:t>
            </a:r>
            <a:r>
              <a:rPr lang="en-US" altLang="en-US" sz="1600" dirty="0"/>
              <a:t>: ‘T</a:t>
            </a:r>
            <a:r>
              <a:rPr lang="en-US" sz="1600" dirty="0"/>
              <a:t>he scientific study of control and communication in the animal and the machine.’ </a:t>
            </a:r>
            <a:endParaRPr lang="en-US" alt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Control &amp; communication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Animal &amp; machine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Feedback mechanisms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Homeostasis</a:t>
            </a: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47009547-089B-E477-F50F-3BA4B2907353}"/>
              </a:ext>
            </a:extLst>
          </p:cNvPr>
          <p:cNvSpPr/>
          <p:nvPr/>
        </p:nvSpPr>
        <p:spPr>
          <a:xfrm>
            <a:off x="6288489" y="3101947"/>
            <a:ext cx="2421951" cy="19812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sz="1600" b="1" dirty="0">
                <a:cs typeface="Arial" panose="020B0604020202020204" pitchFamily="34" charset="0"/>
              </a:rPr>
              <a:t>Late 20</a:t>
            </a:r>
            <a:r>
              <a:rPr lang="en-US" sz="1600" b="1" baseline="30000" dirty="0">
                <a:cs typeface="Arial" panose="020B0604020202020204" pitchFamily="34" charset="0"/>
              </a:rPr>
              <a:t>th</a:t>
            </a:r>
            <a:r>
              <a:rPr lang="en-US" sz="1600" b="1" dirty="0">
                <a:cs typeface="Arial" panose="020B0604020202020204" pitchFamily="34" charset="0"/>
              </a:rPr>
              <a:t>/early 21</a:t>
            </a:r>
            <a:r>
              <a:rPr lang="en-US" sz="1600" b="1" baseline="30000" dirty="0">
                <a:cs typeface="Arial" panose="020B0604020202020204" pitchFamily="34" charset="0"/>
              </a:rPr>
              <a:t>st</a:t>
            </a:r>
            <a:r>
              <a:rPr lang="en-US" sz="1600" b="1" dirty="0">
                <a:cs typeface="Arial" panose="020B0604020202020204" pitchFamily="34" charset="0"/>
              </a:rPr>
              <a:t> Century Arnold</a:t>
            </a:r>
          </a:p>
          <a:p>
            <a:r>
              <a:rPr lang="en-US" sz="1600" dirty="0">
                <a:cs typeface="Arial" panose="020B0604020202020204" pitchFamily="34" charset="0"/>
              </a:rPr>
              <a:t>- 1993: “I’m a </a:t>
            </a:r>
            <a:r>
              <a:rPr lang="en-US" sz="1600" i="1" dirty="0">
                <a:cs typeface="Arial" panose="020B0604020202020204" pitchFamily="34" charset="0"/>
              </a:rPr>
              <a:t>cybernetic</a:t>
            </a:r>
            <a:r>
              <a:rPr lang="en-US" sz="1600" dirty="0">
                <a:cs typeface="Arial" panose="020B0604020202020204" pitchFamily="34" charset="0"/>
              </a:rPr>
              <a:t> organism. Living tissue over a metal endoskeleton.”</a:t>
            </a:r>
          </a:p>
          <a:p>
            <a:r>
              <a:rPr lang="en-US" sz="1600" dirty="0">
                <a:cs typeface="Arial" panose="020B0604020202020204" pitchFamily="34" charset="0"/>
              </a:rPr>
              <a:t>- 2003: Elected </a:t>
            </a:r>
            <a:r>
              <a:rPr lang="en-US" sz="1600" i="1" dirty="0" err="1">
                <a:cs typeface="Arial" panose="020B0604020202020204" pitchFamily="34" charset="0"/>
              </a:rPr>
              <a:t>Governator</a:t>
            </a:r>
            <a:r>
              <a:rPr lang="en-US" sz="1600" dirty="0">
                <a:cs typeface="Arial" panose="020B0604020202020204" pitchFamily="34" charset="0"/>
              </a:rPr>
              <a:t> of California</a:t>
            </a:r>
          </a:p>
          <a:p>
            <a:pPr algn="r"/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Coincidence?</a:t>
            </a:r>
          </a:p>
        </p:txBody>
      </p:sp>
    </p:spTree>
    <p:extLst>
      <p:ext uri="{BB962C8B-B14F-4D97-AF65-F5344CB8AC3E}">
        <p14:creationId xmlns:p14="http://schemas.microsoft.com/office/powerpoint/2010/main" val="361933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0B36E-A150-E134-279F-508403CCC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2A1C969-5781-A63F-EF53-42F1D06E057E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6FCADA5-BE27-5598-8CC1-C686EFC432F2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1DF975A-231A-3611-D5CB-796B72E86A9D}"/>
              </a:ext>
            </a:extLst>
          </p:cNvPr>
          <p:cNvSpPr/>
          <p:nvPr/>
        </p:nvSpPr>
        <p:spPr>
          <a:xfrm>
            <a:off x="264816" y="780728"/>
            <a:ext cx="8498026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400"/>
              </a:spcAft>
            </a:pPr>
            <a:r>
              <a:rPr lang="en-US" sz="22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In general: Rules and processes that coordinate behavior.</a:t>
            </a:r>
            <a:endParaRPr lang="en-US" sz="2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E1C58F0-D7A1-CB38-F4E8-6FCF5F91631F}"/>
              </a:ext>
            </a:extLst>
          </p:cNvPr>
          <p:cNvSpPr/>
          <p:nvPr/>
        </p:nvSpPr>
        <p:spPr>
          <a:xfrm>
            <a:off x="406301" y="1806314"/>
            <a:ext cx="8331398" cy="321023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ECCF98DA-DDBD-2A6C-B773-BBCAD30FD279}"/>
              </a:ext>
            </a:extLst>
          </p:cNvPr>
          <p:cNvSpPr/>
          <p:nvPr/>
        </p:nvSpPr>
        <p:spPr>
          <a:xfrm>
            <a:off x="3539414" y="1317587"/>
            <a:ext cx="5364913" cy="348676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sz="1600" dirty="0"/>
              <a:t>Not just what governments do; defined more broadly as ‘</a:t>
            </a:r>
            <a:r>
              <a:rPr lang="en-US" sz="1600" i="1" dirty="0"/>
              <a:t>the process through which some activity is organized, coordinated, steered, and managed</a:t>
            </a:r>
            <a:r>
              <a:rPr lang="en-US" sz="1600" dirty="0"/>
              <a:t>.’</a:t>
            </a:r>
          </a:p>
          <a:p>
            <a:endParaRPr lang="en-US" sz="1600" dirty="0"/>
          </a:p>
          <a:p>
            <a:r>
              <a:rPr lang="en-US" sz="1600" dirty="0"/>
              <a:t>Includes the norms, policies, and institutions that influence stakeholders’ actions to achieve socially desirable outcomes.</a:t>
            </a:r>
          </a:p>
          <a:p>
            <a:endParaRPr lang="en-US" sz="1600" dirty="0"/>
          </a:p>
          <a:p>
            <a:r>
              <a:rPr lang="en-US" sz="1600" dirty="0"/>
              <a:t>Examples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Healthcare:</a:t>
            </a:r>
            <a:r>
              <a:rPr lang="en-US" sz="1600" dirty="0"/>
              <a:t> Patient care norms, professional ethical standards, licensing organizations…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Financial services</a:t>
            </a:r>
            <a:r>
              <a:rPr lang="en-US" sz="1600" dirty="0"/>
              <a:t>: Fiduciary duty norms, Basel III capital requirements, FDIC and SEC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Aviation</a:t>
            </a:r>
            <a:r>
              <a:rPr lang="en-US" sz="1600" dirty="0"/>
              <a:t>: Crew safety culture, FAA airworthiness certifications, mandatory maintenance schedules, NTSB for independent accident investigation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2" name="Picture 11" descr="A large ship with sails and sails&#10;&#10;AI-generated content may be incorrect.">
            <a:extLst>
              <a:ext uri="{FF2B5EF4-FFF2-40B4-BE49-F238E27FC236}">
                <a16:creationId xmlns:a16="http://schemas.microsoft.com/office/drawing/2014/main" id="{34CB0DFC-44EF-EF21-62ED-A062D239F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73" y="1334739"/>
            <a:ext cx="3210235" cy="3210235"/>
          </a:xfrm>
          <a:prstGeom prst="rect">
            <a:avLst/>
          </a:prstGeo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768CAC4C-C1F3-DE09-C976-ECF7FE733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4DE4DFB3-3643-5BCE-681A-9C03B6D577C9}"/>
              </a:ext>
            </a:extLst>
          </p:cNvPr>
          <p:cNvSpPr/>
          <p:nvPr/>
        </p:nvSpPr>
        <p:spPr>
          <a:xfrm>
            <a:off x="264816" y="133530"/>
            <a:ext cx="87217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Governance?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550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53B63-FD90-425A-7AA0-A62FB334B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322F618-02D8-ACBB-F1FD-56D2BC9E1E77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690B8D0-036F-7CF9-FF05-B4DB0FE7D671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B66EE514-BAAB-E58A-C94F-A24C5ECBD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5EBD08C5-21B7-BBF0-132E-4CB03973253D}"/>
              </a:ext>
            </a:extLst>
          </p:cNvPr>
          <p:cNvSpPr/>
          <p:nvPr/>
        </p:nvSpPr>
        <p:spPr>
          <a:xfrm>
            <a:off x="264816" y="133530"/>
            <a:ext cx="87217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cs typeface="Arial" pitchFamily="34" charset="-120"/>
              </a:rPr>
              <a:t>The AI/ML Pipeline (Nano Banana typo intentionally retained)</a:t>
            </a:r>
            <a:endParaRPr lang="en-US" sz="2200" dirty="0"/>
          </a:p>
        </p:txBody>
      </p:sp>
      <p:pic>
        <p:nvPicPr>
          <p:cNvPr id="7" name="Picture 6" descr="A diagram of a process&#10;&#10;AI-generated content may be incorrect.">
            <a:extLst>
              <a:ext uri="{FF2B5EF4-FFF2-40B4-BE49-F238E27FC236}">
                <a16:creationId xmlns:a16="http://schemas.microsoft.com/office/drawing/2014/main" id="{C34E1E74-E4ED-2FB3-A9C9-1FF78EC2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495" b="30200"/>
          <a:stretch>
            <a:fillRect/>
          </a:stretch>
        </p:blipFill>
        <p:spPr>
          <a:xfrm>
            <a:off x="98250" y="1054181"/>
            <a:ext cx="8888341" cy="33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15A98F-B84E-C775-A11B-B903322E9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581666F-BF09-C2C6-DCBE-A535F88F101A}"/>
              </a:ext>
            </a:extLst>
          </p:cNvPr>
          <p:cNvSpPr/>
          <p:nvPr/>
        </p:nvSpPr>
        <p:spPr>
          <a:xfrm>
            <a:off x="0" y="2281237"/>
            <a:ext cx="9144000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600"/>
              </a:spcAft>
              <a:buNone/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Governance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137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0675C9-2EA7-1190-C780-0D29B9425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5E96784-04FA-2A0C-9798-C43FB54456E0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FD4026A-110D-5DFC-723E-5C3CF5A95434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ACEB0C4-603C-C78E-1333-212C71E3F596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Datasheets for Datasets</a:t>
            </a:r>
            <a:endParaRPr lang="en-US" sz="2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6888B40-6A53-B914-5065-D6CA25100A07}"/>
              </a:ext>
            </a:extLst>
          </p:cNvPr>
          <p:cNvSpPr/>
          <p:nvPr/>
        </p:nvSpPr>
        <p:spPr>
          <a:xfrm>
            <a:off x="406301" y="1806314"/>
            <a:ext cx="8331398" cy="321023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949C1F50-66FE-83F1-2FEB-2EC923F0557F}"/>
              </a:ext>
            </a:extLst>
          </p:cNvPr>
          <p:cNvSpPr/>
          <p:nvPr/>
        </p:nvSpPr>
        <p:spPr>
          <a:xfrm>
            <a:off x="293874" y="869751"/>
            <a:ext cx="3386211" cy="376220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sz="1600" dirty="0"/>
              <a:t>Analogous to electronics datasheets: documents a dataset's motivation, composition, collection process, preprocessing, recommended uses, and distribution</a:t>
            </a:r>
          </a:p>
          <a:p>
            <a:endParaRPr lang="en-US" sz="1600" dirty="0"/>
          </a:p>
          <a:p>
            <a:r>
              <a:rPr lang="en-US" sz="1600" dirty="0"/>
              <a:t>Targets the </a:t>
            </a:r>
            <a:r>
              <a:rPr lang="en-US" sz="1600" b="1" dirty="0"/>
              <a:t>data collection/curation stage</a:t>
            </a:r>
            <a:r>
              <a:rPr lang="en-US" sz="1600" dirty="0"/>
              <a:t> of the pipeline — the earliest point where bias and provenance issues can be caught and documented</a:t>
            </a:r>
          </a:p>
          <a:p>
            <a:endParaRPr lang="en-US" sz="1600" dirty="0"/>
          </a:p>
          <a:p>
            <a:r>
              <a:rPr lang="en-US" sz="1600" dirty="0"/>
              <a:t>Influential on EU AI Act's data governance requirements (Article 10) and on NIST AI RMF's MAP function for data characterization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E8177D01-95C8-D184-3A71-9B57BFA32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683" y="869752"/>
            <a:ext cx="4929424" cy="29128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CF46DF-575A-493E-4640-0927921E2FDB}"/>
              </a:ext>
            </a:extLst>
          </p:cNvPr>
          <p:cNvSpPr txBox="1"/>
          <p:nvPr/>
        </p:nvSpPr>
        <p:spPr>
          <a:xfrm>
            <a:off x="5180625" y="3861785"/>
            <a:ext cx="2663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https://arxiv.org/abs/1803.09010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3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5274B0-29BF-37C5-6523-3AD51481B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F671A73-6A86-A249-DF4E-D35BA2CCD681}"/>
              </a:ext>
            </a:extLst>
          </p:cNvPr>
          <p:cNvSpPr/>
          <p:nvPr/>
        </p:nvSpPr>
        <p:spPr>
          <a:xfrm>
            <a:off x="0" y="0"/>
            <a:ext cx="9144000" cy="615851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FBCCDFE-8285-8D53-DB15-E889009DB212}"/>
              </a:ext>
            </a:extLst>
          </p:cNvPr>
          <p:cNvSpPr/>
          <p:nvPr/>
        </p:nvSpPr>
        <p:spPr>
          <a:xfrm>
            <a:off x="0" y="596801"/>
            <a:ext cx="9144000" cy="0"/>
          </a:xfrm>
          <a:prstGeom prst="line">
            <a:avLst/>
          </a:prstGeom>
          <a:noFill/>
          <a:ln w="38100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59BC164-840D-7BCD-2BD6-5F1F224D79A1}"/>
              </a:ext>
            </a:extLst>
          </p:cNvPr>
          <p:cNvSpPr/>
          <p:nvPr/>
        </p:nvSpPr>
        <p:spPr>
          <a:xfrm>
            <a:off x="355550" y="126950"/>
            <a:ext cx="8601557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Datasheets for Datasets</a:t>
            </a:r>
            <a:endParaRPr lang="en-US" sz="2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53EC17BD-F1F4-3934-83C2-35F16B0E1234}"/>
              </a:ext>
            </a:extLst>
          </p:cNvPr>
          <p:cNvSpPr/>
          <p:nvPr/>
        </p:nvSpPr>
        <p:spPr>
          <a:xfrm>
            <a:off x="406301" y="1806314"/>
            <a:ext cx="8331398" cy="321023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015"/>
              </a:lnSpc>
              <a:spcAft>
                <a:spcPts val="6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ED0A0-4831-9E51-E9DA-DB89039926FD}"/>
              </a:ext>
            </a:extLst>
          </p:cNvPr>
          <p:cNvSpPr txBox="1"/>
          <p:nvPr/>
        </p:nvSpPr>
        <p:spPr>
          <a:xfrm>
            <a:off x="5370652" y="4332481"/>
            <a:ext cx="2569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https://huggingface.co/datasets</a:t>
            </a:r>
            <a:r>
              <a:rPr lang="en-US" sz="1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DBD99-0E97-67FF-61DB-3A9E9C17B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305" y="995295"/>
            <a:ext cx="3794097" cy="3337186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F3F0B213-26F8-198D-A632-18BE8E4C3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00" y="995296"/>
            <a:ext cx="3473002" cy="3337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875DB4-10D1-C7F2-8FBE-822563D2AE9B}"/>
              </a:ext>
            </a:extLst>
          </p:cNvPr>
          <p:cNvSpPr txBox="1"/>
          <p:nvPr/>
        </p:nvSpPr>
        <p:spPr>
          <a:xfrm>
            <a:off x="1130058" y="4332481"/>
            <a:ext cx="2008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https://www.openml.org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205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1098</Words>
  <Application>Microsoft Macintosh PowerPoint</Application>
  <PresentationFormat>On-screen Show (16:9)</PresentationFormat>
  <Paragraphs>151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Presentation 8: Governance, Documentation, and Auditability Across the AI/ML Pipeline</dc:title>
  <dc:subject>PptxGenJS Presentation</dc:subject>
  <dc:creator>Dallas Elleman</dc:creator>
  <cp:lastModifiedBy>Elleman, Dallas</cp:lastModifiedBy>
  <cp:revision>17</cp:revision>
  <dcterms:created xsi:type="dcterms:W3CDTF">2026-02-11T15:14:20Z</dcterms:created>
  <dcterms:modified xsi:type="dcterms:W3CDTF">2026-02-23T03:35:54Z</dcterms:modified>
</cp:coreProperties>
</file>