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95" r:id="rId4"/>
    <p:sldId id="290" r:id="rId5"/>
    <p:sldId id="291" r:id="rId6"/>
    <p:sldId id="292" r:id="rId7"/>
    <p:sldId id="258" r:id="rId8"/>
    <p:sldId id="296" r:id="rId9"/>
    <p:sldId id="298" r:id="rId10"/>
    <p:sldId id="299" r:id="rId11"/>
    <p:sldId id="293" r:id="rId12"/>
    <p:sldId id="300" r:id="rId13"/>
    <p:sldId id="301" r:id="rId14"/>
    <p:sldId id="302" r:id="rId15"/>
    <p:sldId id="306" r:id="rId16"/>
    <p:sldId id="307" r:id="rId17"/>
    <p:sldId id="308" r:id="rId18"/>
    <p:sldId id="309" r:id="rId19"/>
    <p:sldId id="303" r:id="rId20"/>
    <p:sldId id="310" r:id="rId21"/>
    <p:sldId id="311" r:id="rId22"/>
    <p:sldId id="312" r:id="rId23"/>
    <p:sldId id="313" r:id="rId24"/>
    <p:sldId id="305" r:id="rId25"/>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25"/>
    <p:restoredTop sz="94610"/>
  </p:normalViewPr>
  <p:slideViewPr>
    <p:cSldViewPr snapToGrid="0" snapToObjects="1">
      <p:cViewPr varScale="1">
        <p:scale>
          <a:sx n="113" d="100"/>
          <a:sy n="113" d="100"/>
        </p:scale>
        <p:origin x="184"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5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9F073-066C-C88D-23E8-48159B9F4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813042-C300-118C-FBDA-97921F972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176C03-3934-FFDB-5466-7C84777805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7A6E40-47E6-732B-0DE0-68096A9C19D0}"/>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70095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A4555-FDE5-29AA-949D-71465A4AC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A97E8D-F6CD-0385-9D92-1304D766C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8CA8A2-DBDE-56AF-E9A5-C040E10C39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0AE7DA-0823-8F38-BD42-FCFD1976438E}"/>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4270850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799E8-0D2B-319E-8075-0B047DCA86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F7193-2991-C300-3839-2C55FF3A7A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3137D-490E-B1FE-C5B6-2ECDDBC5E4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6156EF-A65E-9F88-4B6E-8FCF040D3392}"/>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759444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158B7-545F-09A8-7A3C-14BC705466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2B3D76-71C5-B8F4-A602-FA0054C110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72C5B-F007-74CC-7D9F-F1FC8CB2A5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0DA8AF-6B8C-A889-A229-C2DDB1221A5C}"/>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68461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04B0A-C50D-8FBD-D4A6-8B2668F78E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FE09C-27D2-1AF0-4F58-9F31300754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A466D1-B57B-89A2-EC9F-754D4E72D2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D3B47A-5C19-5E29-4B0E-1B7858E6FE35}"/>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262344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74C61-D84D-4194-31FE-44194325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18568-1E11-6262-7654-D832194EA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F7CCE-6704-B56D-286C-FD2D9FBE83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3CBE27-CE57-C80C-9A60-7713F51F213B}"/>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333476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86962-45DB-2DBC-0874-156B14F79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ECF1A-9C08-5DFD-FA97-4D891FD65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3D0A1E-A6D2-9341-D188-C88DFCC416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E0CC48-4761-6808-5C3F-0C169477A678}"/>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939755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3CFDC-4A52-61FD-D51F-C90ACB7529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345AE-2FC8-1D1C-95C5-E4CA64BE7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D24EB-5BCC-A997-9595-81B7255608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0150EB-EA2C-FE42-3F29-0A7B6CA525BE}"/>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2309479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0A3C0-0BC5-FDFF-8690-2BEFC51A9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7C118-F24B-2D84-480D-F4AA7205C7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4ACF1A-D666-ADD8-4CF7-5743A267D6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18D5AB-7E03-6FCA-4F24-6735ED7AFBA0}"/>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892748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0530F-2B92-2A1B-D376-4419FE1E3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1C287-424E-5FAA-ABD4-D4731A344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509BC-9A8E-07EF-5443-AFC315567D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18837F-6380-6616-ABCF-4729C2DAF716}"/>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474626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C967F-7D24-B48E-778E-92E595240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2D372-6A7B-3F78-B6F7-CD93D7E34F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1AD48-8CE3-68E6-E8E5-A624D0BB45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D89532-FF77-3914-5496-CF747ABB0E47}"/>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2591399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98ECC-E614-F6C3-302F-6866DDF06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8270A2-B7BD-9B8B-29BD-DC12BD9E9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C35F84-1828-6466-5E13-40BB3568C6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F78038-6E32-39CF-EAE7-551DE4A3BE65}"/>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993786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4C76C-4EC8-F547-CDE1-191C880CF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E30AB-F790-C650-1AA6-88F17D78E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48B81-96F3-A931-87A0-C122A624A1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FDEC55-C51D-F8B8-3DFA-CAFBADB6C602}"/>
              </a:ext>
            </a:extLst>
          </p:cNvPr>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666596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57CC3-30B6-ACF7-D268-F7A456B50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BC960-746B-EADD-35CD-6CE5631AC4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916712-F7CF-72AA-217C-87C1020D46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BFC49E-5534-E3A5-9B3B-3B85255E709E}"/>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3604132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F7830-CB39-7901-C273-B8635C19A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761003-2A2F-18E7-E982-FDC5086A5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518BB8-BBD1-5E42-77F8-2583EA27ED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B4E9AD-B78E-6378-D074-5EE6AF37F9B5}"/>
              </a:ext>
            </a:extLst>
          </p:cNvPr>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611444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2146F-507C-B938-F7B3-80556EE85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276FD-138B-1ED1-AF20-310DC93D1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99863-7452-49D9-18B0-552ADA7BC1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2BD096-8F89-EA00-AE5E-D1A314BC1847}"/>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282152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81DB4-6086-1574-E326-D934EE085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07CA39-B797-0B1A-EF92-0C1E5C394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545E7D-896D-367B-DFF8-96B3A95A6D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A74205-2243-94B6-383F-5764D95B2473}"/>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946547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49189-28D1-3171-8224-FAB7067B3B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9A629-B001-3C7A-C721-B12D7230E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8E23B1-3108-6854-AFB7-46D315FFD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7E6109-6530-A954-857E-0D60E663764C}"/>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3967885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CB82B-8295-6127-3785-B4BA01284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A82AF-4125-F5AD-97F6-825A918E98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5D1CCB-03AA-A193-8413-BA4FBA5098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4510AE-F6C0-C95D-2C8E-775820AD7C19}"/>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38421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B75EA-A79C-E54B-862E-37F25702E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99EA4-7135-9345-BF36-5662C6550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83F5F-BAAA-475D-66CA-2C80F95769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5C3E60-50C2-C542-3507-960D584418C3}"/>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705762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BF2FF-DB05-614A-039C-4D5550253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A8CDE5-9FD5-856D-AEA6-A679E8001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2739C5-FC4E-527C-ACB1-BCF64AF3E6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47301C-8A55-CCF0-B9D6-2B54F2A72D4A}"/>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851584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anthropic.com/constitution"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hyperlink" Target="https://ai.google/principles/"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ai.google/static/documents/ai-responsibility-update-published-february-2025.pdf" TargetMode="Externa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iapp.org/resources/article/global-ai-legislation-tracker"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hyperlink" Target="https://www.gov.uk/government/publications/ai-safety-summit-2023-the-bletchley-declaration/the-bletchley-declaration-by-countries-attending-the-ai-safety-summit-1-2-november-2023"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hyperlink" Target="https://artificialintelligenceact.eu/ai-act-explorer/"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hyperlink" Target="https://impact.indiaai.gov.in/"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iapp.org/resources/article/us-state-ai-governance-legislation-tracker"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hyperlink" Target="https://www.federalregister.gov/documents/2023/11/01/2023-24283/safe-secure-and-trustworthy-development-and-use-of-artificial-intelligence"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s://www.whitehouse.gov/presidential-actions/2025/01/removing-barriers-to-american-leadership-in-artificial-intelligence/"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hyperlink" Target="https://www.whitehouse.gov/presidential-actions/2025/11/launching-the-genesis-mission/"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https://www.whitehouse.gov/wp-content/uploads/2025/07/Americas-AI-Action-Plan.pdf" TargetMode="Externa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www.aiaaic.org/aiaaic-repository/ai-algorithmic-and-automation-incidents/police-arrest-45-in-12-billion-won-deepfake-romance-scam" TargetMode="External"/><Relationship Id="rId3" Type="http://schemas.openxmlformats.org/officeDocument/2006/relationships/hyperlink" Target="https://incidentdatabase.ai/cite/545/" TargetMode="External"/><Relationship Id="rId7" Type="http://schemas.openxmlformats.org/officeDocument/2006/relationships/hyperlink" Target="https://incidentdatabase.ai/cite/1192/"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incidentdatabase.ai/cite/106/" TargetMode="External"/><Relationship Id="rId5" Type="http://schemas.openxmlformats.org/officeDocument/2006/relationships/hyperlink" Target="https://incidentdatabase.ai/cite/152/" TargetMode="External"/><Relationship Id="rId10" Type="http://schemas.openxmlformats.org/officeDocument/2006/relationships/hyperlink" Target="https://www.inc.com/kevin-haynes/anthropic-blasts-pentagons-use-of-its-ai-tool-in-venezuela-raid-may-void-200m-contract/91303320" TargetMode="External"/><Relationship Id="rId4" Type="http://schemas.openxmlformats.org/officeDocument/2006/relationships/hyperlink" Target="https://www.aiaaic.org/aiaaic-repository/ai-algorithmic-and-automation-incidents/australian-bank-employees-train-chatbot-are-fired" TargetMode="External"/><Relationship Id="rId9" Type="http://schemas.openxmlformats.org/officeDocument/2006/relationships/hyperlink" Target="https://incidentdatabase.ai/cite/543/"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hyperlink" Target="https://www.deepen.ai/" TargetMode="External"/><Relationship Id="rId3" Type="http://schemas.openxmlformats.org/officeDocument/2006/relationships/hyperlink" Target="https://a16z.com/podcast/truth-terminal-the-ai-bot-that-became-a-crypto-millionaire/" TargetMode="External"/><Relationship Id="rId7" Type="http://schemas.openxmlformats.org/officeDocument/2006/relationships/hyperlink" Target="https://x.com/beffjezos/status/2023086165130170380"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truthterminal.wiki/When_AIs_Play_God_se.pdf" TargetMode="External"/><Relationship Id="rId5" Type="http://schemas.openxmlformats.org/officeDocument/2006/relationships/hyperlink" Target="https://www.infinitebackrooms.com/" TargetMode="External"/><Relationship Id="rId4" Type="http://schemas.openxmlformats.org/officeDocument/2006/relationships/hyperlink" Target="https://truthterminal.wiki/" TargetMode="External"/><Relationship Id="rId9" Type="http://schemas.openxmlformats.org/officeDocument/2006/relationships/hyperlink" Target="https://shield.ai/x-bat/"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43865"/>
        </a:solidFill>
        <a:effectLst/>
      </p:bgPr>
    </p:bg>
    <p:spTree>
      <p:nvGrpSpPr>
        <p:cNvPr id="1" name=""/>
        <p:cNvGrpSpPr/>
        <p:nvPr/>
      </p:nvGrpSpPr>
      <p:grpSpPr>
        <a:xfrm>
          <a:off x="0" y="0"/>
          <a:ext cx="0" cy="0"/>
          <a:chOff x="0" y="0"/>
          <a:chExt cx="0" cy="0"/>
        </a:xfrm>
      </p:grpSpPr>
      <p:sp>
        <p:nvSpPr>
          <p:cNvPr id="2" name="Text 0"/>
          <p:cNvSpPr/>
          <p:nvPr/>
        </p:nvSpPr>
        <p:spPr>
          <a:xfrm>
            <a:off x="1817200" y="1506736"/>
            <a:ext cx="5509599" cy="638175"/>
          </a:xfrm>
          <a:prstGeom prst="rect">
            <a:avLst/>
          </a:prstGeom>
          <a:noFill/>
          <a:ln/>
        </p:spPr>
        <p:txBody>
          <a:bodyPr wrap="square" lIns="0" tIns="0" rIns="0" bIns="0" rtlCol="0" anchor="t"/>
          <a:lstStyle/>
          <a:p>
            <a:pPr marL="0" indent="0" algn="ctr">
              <a:spcAft>
                <a:spcPts val="800"/>
              </a:spcAft>
              <a:buNone/>
            </a:pPr>
            <a:r>
              <a:rPr lang="en-US" sz="4400" b="1" dirty="0">
                <a:solidFill>
                  <a:srgbClr val="DDB774"/>
                </a:solidFill>
                <a:latin typeface="Arial" pitchFamily="34" charset="0"/>
                <a:ea typeface="Arial" pitchFamily="34" charset="-122"/>
                <a:cs typeface="Arial" pitchFamily="34" charset="-120"/>
              </a:rPr>
              <a:t>CYB-4203/6203</a:t>
            </a:r>
            <a:endParaRPr lang="en-US" sz="4400" dirty="0"/>
          </a:p>
        </p:txBody>
      </p:sp>
      <p:sp>
        <p:nvSpPr>
          <p:cNvPr id="3" name="Text 1"/>
          <p:cNvSpPr/>
          <p:nvPr/>
        </p:nvSpPr>
        <p:spPr>
          <a:xfrm>
            <a:off x="1817200" y="2246412"/>
            <a:ext cx="5509599" cy="409575"/>
          </a:xfrm>
          <a:prstGeom prst="rect">
            <a:avLst/>
          </a:prstGeom>
          <a:noFill/>
          <a:ln/>
        </p:spPr>
        <p:txBody>
          <a:bodyPr wrap="square" lIns="0" tIns="0" rIns="0" bIns="0" rtlCol="0" anchor="t"/>
          <a:lstStyle/>
          <a:p>
            <a:pPr marL="0" indent="0" algn="ctr">
              <a:spcAft>
                <a:spcPts val="2400"/>
              </a:spcAft>
              <a:buNone/>
            </a:pPr>
            <a:r>
              <a:rPr lang="en-US" sz="2800" dirty="0">
                <a:solidFill>
                  <a:srgbClr val="FFFFFF"/>
                </a:solidFill>
                <a:latin typeface="Arial" pitchFamily="34" charset="0"/>
                <a:ea typeface="Arial" pitchFamily="34" charset="-122"/>
                <a:cs typeface="Arial" pitchFamily="34" charset="-120"/>
              </a:rPr>
              <a:t>Secure and Trustworthy AI</a:t>
            </a:r>
            <a:endParaRPr lang="en-US" sz="2800" dirty="0"/>
          </a:p>
        </p:txBody>
      </p:sp>
      <p:sp>
        <p:nvSpPr>
          <p:cNvPr id="4" name="Text 2"/>
          <p:cNvSpPr/>
          <p:nvPr/>
        </p:nvSpPr>
        <p:spPr>
          <a:xfrm>
            <a:off x="1817200" y="2960787"/>
            <a:ext cx="5509599" cy="200025"/>
          </a:xfrm>
          <a:prstGeom prst="rect">
            <a:avLst/>
          </a:prstGeom>
          <a:noFill/>
          <a:ln/>
        </p:spPr>
        <p:txBody>
          <a:bodyPr wrap="square" lIns="0" tIns="0" rIns="0" bIns="0" rtlCol="0" anchor="t"/>
          <a:lstStyle/>
          <a:p>
            <a:pPr marL="0" indent="0" algn="ctr">
              <a:spcBef>
                <a:spcPts val="200"/>
              </a:spcBef>
              <a:spcAft>
                <a:spcPts val="200"/>
              </a:spcAft>
              <a:buNone/>
            </a:pPr>
            <a:r>
              <a:rPr lang="en-US" sz="1300" dirty="0">
                <a:solidFill>
                  <a:srgbClr val="FFFFFF"/>
                </a:solidFill>
                <a:latin typeface="Arial" pitchFamily="34" charset="0"/>
                <a:ea typeface="Arial" pitchFamily="34" charset="-122"/>
                <a:cs typeface="Arial" pitchFamily="34" charset="-120"/>
              </a:rPr>
              <a:t>Presentation 7: AI Regulatory &amp; Legal Context</a:t>
            </a:r>
            <a:endParaRPr lang="en-US" sz="1300" dirty="0"/>
          </a:p>
        </p:txBody>
      </p:sp>
      <p:sp>
        <p:nvSpPr>
          <p:cNvPr id="5" name="Text 3"/>
          <p:cNvSpPr/>
          <p:nvPr/>
        </p:nvSpPr>
        <p:spPr>
          <a:xfrm>
            <a:off x="1817200" y="3186113"/>
            <a:ext cx="5509599" cy="200025"/>
          </a:xfrm>
          <a:prstGeom prst="rect">
            <a:avLst/>
          </a:prstGeom>
          <a:noFill/>
          <a:ln/>
        </p:spPr>
        <p:txBody>
          <a:bodyPr wrap="square" lIns="0" tIns="0" rIns="0" bIns="0" rtlCol="0" anchor="t"/>
          <a:lstStyle/>
          <a:p>
            <a:pPr marL="0" indent="0" algn="ctr">
              <a:spcBef>
                <a:spcPts val="200"/>
              </a:spcBef>
              <a:spcAft>
                <a:spcPts val="200"/>
              </a:spcAft>
              <a:buNone/>
            </a:pPr>
            <a:r>
              <a:rPr lang="en-US" sz="1300" dirty="0">
                <a:solidFill>
                  <a:srgbClr val="FFFFFF"/>
                </a:solidFill>
                <a:latin typeface="Arial" pitchFamily="34" charset="0"/>
                <a:ea typeface="Arial" pitchFamily="34" charset="-122"/>
                <a:cs typeface="Arial" pitchFamily="34" charset="-120"/>
              </a:rPr>
              <a:t>Monday, February 16, 2026</a:t>
            </a:r>
          </a:p>
          <a:p>
            <a:pPr marL="0" indent="0" algn="ctr">
              <a:spcBef>
                <a:spcPts val="200"/>
              </a:spcBef>
              <a:spcAft>
                <a:spcPts val="200"/>
              </a:spcAft>
              <a:buNone/>
            </a:pPr>
            <a:r>
              <a:rPr lang="en-US" sz="1300" dirty="0">
                <a:solidFill>
                  <a:srgbClr val="FFFFFF"/>
                </a:solidFill>
                <a:latin typeface="Arial" pitchFamily="34" charset="0"/>
                <a:cs typeface="Arial" pitchFamily="34" charset="-120"/>
              </a:rPr>
              <a:t>Topics: 3.3, 3.4, 4.1, 4.2</a:t>
            </a:r>
            <a:endParaRPr lang="en-US" sz="13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321C2-1319-478E-DA3A-96AB8356A40A}"/>
            </a:ext>
          </a:extLst>
        </p:cNvPr>
        <p:cNvGrpSpPr/>
        <p:nvPr/>
      </p:nvGrpSpPr>
      <p:grpSpPr>
        <a:xfrm>
          <a:off x="0" y="0"/>
          <a:ext cx="0" cy="0"/>
          <a:chOff x="0" y="0"/>
          <a:chExt cx="0" cy="0"/>
        </a:xfrm>
      </p:grpSpPr>
      <p:pic>
        <p:nvPicPr>
          <p:cNvPr id="10" name="Picture 9" descr="A person in a dark alley&#10;&#10;AI-generated content may be incorrect.">
            <a:extLst>
              <a:ext uri="{FF2B5EF4-FFF2-40B4-BE49-F238E27FC236}">
                <a16:creationId xmlns:a16="http://schemas.microsoft.com/office/drawing/2014/main" id="{45A31FD4-0739-0D01-37B3-ABA0FA67F8FA}"/>
              </a:ext>
            </a:extLst>
          </p:cNvPr>
          <p:cNvPicPr>
            <a:picLocks noChangeAspect="1"/>
          </p:cNvPicPr>
          <p:nvPr/>
        </p:nvPicPr>
        <p:blipFill>
          <a:blip r:embed="rId3"/>
          <a:stretch>
            <a:fillRect/>
          </a:stretch>
        </p:blipFill>
        <p:spPr>
          <a:xfrm>
            <a:off x="4891238" y="817626"/>
            <a:ext cx="3710535" cy="3710535"/>
          </a:xfrm>
          <a:prstGeom prst="rect">
            <a:avLst/>
          </a:prstGeom>
        </p:spPr>
      </p:pic>
      <p:sp>
        <p:nvSpPr>
          <p:cNvPr id="2" name="Text 0">
            <a:extLst>
              <a:ext uri="{FF2B5EF4-FFF2-40B4-BE49-F238E27FC236}">
                <a16:creationId xmlns:a16="http://schemas.microsoft.com/office/drawing/2014/main" id="{7771EC80-32F1-B00D-47A2-9F569DA819A2}"/>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70411E6A-8134-6C1C-B096-1564589382DA}"/>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223071C6-0158-3925-D377-11AD766B76A4}"/>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Some of Eliezer </a:t>
            </a:r>
            <a:r>
              <a:rPr lang="en-US" sz="2200" b="1" dirty="0" err="1">
                <a:solidFill>
                  <a:srgbClr val="DDB774"/>
                </a:solidFill>
                <a:latin typeface="Arial" pitchFamily="34" charset="0"/>
                <a:ea typeface="Arial" pitchFamily="34" charset="-122"/>
                <a:cs typeface="Arial" pitchFamily="34" charset="-120"/>
              </a:rPr>
              <a:t>Yudkowski’s</a:t>
            </a:r>
            <a:r>
              <a:rPr lang="en-US" sz="2200" b="1" dirty="0">
                <a:solidFill>
                  <a:srgbClr val="DDB774"/>
                </a:solidFill>
                <a:latin typeface="Arial" pitchFamily="34" charset="0"/>
                <a:ea typeface="Arial" pitchFamily="34" charset="-122"/>
                <a:cs typeface="Arial" pitchFamily="34" charset="-120"/>
              </a:rPr>
              <a:t> Alignment Arguments</a:t>
            </a:r>
            <a:endParaRPr lang="en-US" sz="2200" dirty="0"/>
          </a:p>
        </p:txBody>
      </p:sp>
      <p:sp>
        <p:nvSpPr>
          <p:cNvPr id="5" name="Text 3">
            <a:extLst>
              <a:ext uri="{FF2B5EF4-FFF2-40B4-BE49-F238E27FC236}">
                <a16:creationId xmlns:a16="http://schemas.microsoft.com/office/drawing/2014/main" id="{EA849A53-D699-1D2D-D2CD-32C8E96C75C3}"/>
              </a:ext>
            </a:extLst>
          </p:cNvPr>
          <p:cNvSpPr/>
          <p:nvPr/>
        </p:nvSpPr>
        <p:spPr>
          <a:xfrm>
            <a:off x="406301" y="869752"/>
            <a:ext cx="8498026" cy="3882130"/>
          </a:xfrm>
          <a:prstGeom prst="rect">
            <a:avLst/>
          </a:prstGeom>
          <a:noFill/>
          <a:ln/>
        </p:spPr>
        <p:txBody>
          <a:bodyPr wrap="square" lIns="0" tIns="0" rIns="0" bIns="0" rtlCol="0" anchor="t"/>
          <a:lstStyle/>
          <a:p>
            <a:pPr>
              <a:spcAft>
                <a:spcPts val="400"/>
              </a:spcAft>
            </a:pPr>
            <a:endParaRPr lang="en-US" sz="2200" dirty="0"/>
          </a:p>
        </p:txBody>
      </p:sp>
      <p:sp>
        <p:nvSpPr>
          <p:cNvPr id="9" name="Text 4">
            <a:extLst>
              <a:ext uri="{FF2B5EF4-FFF2-40B4-BE49-F238E27FC236}">
                <a16:creationId xmlns:a16="http://schemas.microsoft.com/office/drawing/2014/main" id="{3084FFA3-15F9-4A3C-FFA8-A360BDF7F7E4}"/>
              </a:ext>
            </a:extLst>
          </p:cNvPr>
          <p:cNvSpPr/>
          <p:nvPr/>
        </p:nvSpPr>
        <p:spPr>
          <a:xfrm>
            <a:off x="87447" y="831657"/>
            <a:ext cx="4167263" cy="615851"/>
          </a:xfrm>
          <a:prstGeom prst="rect">
            <a:avLst/>
          </a:prstGeom>
          <a:noFill/>
          <a:ln/>
        </p:spPr>
        <p:txBody>
          <a:bodyPr wrap="square" lIns="127000" tIns="0" rIns="0" bIns="0" rtlCol="0" anchor="t"/>
          <a:lstStyle/>
          <a:p>
            <a:r>
              <a:rPr lang="en-US" sz="1600" b="1" dirty="0"/>
              <a:t>The Treacherous Turn (Why Testing is Hard)</a:t>
            </a:r>
            <a:endParaRPr lang="en-US" sz="1600" dirty="0"/>
          </a:p>
          <a:p>
            <a:r>
              <a:rPr lang="en-US" sz="1600" dirty="0"/>
              <a:t>We cannot rely on testing an AGI in a "sandbox" or a simulation to see if it's safe. If an AI is smarter than us, it will know it is being tested. It will pretend to be nice and aligned with our values solely to get us to let it out of the box or</a:t>
            </a:r>
          </a:p>
          <a:p>
            <a:r>
              <a:rPr lang="en-US" sz="1600" dirty="0"/>
              <a:t>give it internet access.</a:t>
            </a:r>
          </a:p>
          <a:p>
            <a:endParaRPr lang="en-US" sz="1600" dirty="0"/>
          </a:p>
          <a:p>
            <a:r>
              <a:rPr lang="en-US" sz="1600" b="1" dirty="0"/>
              <a:t>Analogy: The Prisoner and the Parole Board</a:t>
            </a:r>
            <a:endParaRPr lang="en-US" sz="1600" dirty="0"/>
          </a:p>
          <a:p>
            <a:r>
              <a:rPr lang="en-US" sz="1600" dirty="0"/>
              <a:t>Imagine a dangerous sociopath in prison who wants to be released. He knows the parole board wants to see "remorse" and "good behavior.” So, he acts like a model citizen, speaks politely, and follows every rule perfectly. The board thinks, "He's reformed!" and releases him. Once he is free and the guards are gone, he immediately returns to crime.</a:t>
            </a:r>
          </a:p>
        </p:txBody>
      </p:sp>
      <p:sp>
        <p:nvSpPr>
          <p:cNvPr id="7" name="AutoShape 2">
            <a:extLst>
              <a:ext uri="{FF2B5EF4-FFF2-40B4-BE49-F238E27FC236}">
                <a16:creationId xmlns:a16="http://schemas.microsoft.com/office/drawing/2014/main" id="{537A0E65-9913-7696-96CE-C78DAE9683B8}"/>
              </a:ext>
            </a:extLst>
          </p:cNvPr>
          <p:cNvSpPr>
            <a:spLocks noChangeAspect="1" noChangeArrowheads="1"/>
          </p:cNvSpPr>
          <p:nvPr/>
        </p:nvSpPr>
        <p:spPr bwMode="auto">
          <a:xfrm>
            <a:off x="2428407" y="428157"/>
            <a:ext cx="2295993" cy="22959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F96189F4-7E06-D2C7-B8C7-E26DC79B5D14}"/>
              </a:ext>
            </a:extLst>
          </p:cNvPr>
          <p:cNvSpPr txBox="1"/>
          <p:nvPr/>
        </p:nvSpPr>
        <p:spPr>
          <a:xfrm>
            <a:off x="5551123" y="4558234"/>
            <a:ext cx="2291012" cy="276999"/>
          </a:xfrm>
          <a:prstGeom prst="rect">
            <a:avLst/>
          </a:prstGeom>
          <a:noFill/>
        </p:spPr>
        <p:txBody>
          <a:bodyPr wrap="none" rtlCol="0">
            <a:spAutoFit/>
          </a:bodyPr>
          <a:lstStyle/>
          <a:p>
            <a:r>
              <a:rPr lang="en-US" sz="1200" dirty="0"/>
              <a:t>Image generated by Nano Banana</a:t>
            </a:r>
          </a:p>
        </p:txBody>
      </p:sp>
    </p:spTree>
    <p:extLst>
      <p:ext uri="{BB962C8B-B14F-4D97-AF65-F5344CB8AC3E}">
        <p14:creationId xmlns:p14="http://schemas.microsoft.com/office/powerpoint/2010/main" val="3329776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43865"/>
        </a:solidFill>
        <a:effectLst/>
      </p:bgPr>
    </p:bg>
    <p:spTree>
      <p:nvGrpSpPr>
        <p:cNvPr id="1" name="">
          <a:extLst>
            <a:ext uri="{FF2B5EF4-FFF2-40B4-BE49-F238E27FC236}">
              <a16:creationId xmlns:a16="http://schemas.microsoft.com/office/drawing/2014/main" id="{B9474A9E-A92D-8F2C-E1A9-86BAA74918DD}"/>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B27854FE-7F1E-9806-A832-B0D87F2780BB}"/>
              </a:ext>
            </a:extLst>
          </p:cNvPr>
          <p:cNvSpPr/>
          <p:nvPr/>
        </p:nvSpPr>
        <p:spPr>
          <a:xfrm>
            <a:off x="0" y="1912888"/>
            <a:ext cx="9144000" cy="581025"/>
          </a:xfrm>
          <a:prstGeom prst="rect">
            <a:avLst/>
          </a:prstGeom>
          <a:noFill/>
          <a:ln/>
        </p:spPr>
        <p:txBody>
          <a:bodyPr wrap="square" lIns="0" tIns="0" rIns="0" bIns="0" rtlCol="0" anchor="t"/>
          <a:lstStyle/>
          <a:p>
            <a:pPr marL="0" indent="0" algn="ctr">
              <a:spcAft>
                <a:spcPts val="1600"/>
              </a:spcAft>
              <a:buNone/>
            </a:pPr>
            <a:r>
              <a:rPr lang="en-US" sz="3200" b="1" dirty="0">
                <a:solidFill>
                  <a:srgbClr val="DDB774"/>
                </a:solidFill>
                <a:latin typeface="Arial" pitchFamily="34" charset="0"/>
                <a:ea typeface="Arial" pitchFamily="34" charset="-122"/>
                <a:cs typeface="Arial" pitchFamily="34" charset="-120"/>
              </a:rPr>
              <a:t>3.4: Responsible AI Innovation Examples</a:t>
            </a:r>
            <a:endParaRPr lang="en-US" sz="3200" dirty="0"/>
          </a:p>
        </p:txBody>
      </p:sp>
      <p:sp>
        <p:nvSpPr>
          <p:cNvPr id="3" name="Text 1">
            <a:extLst>
              <a:ext uri="{FF2B5EF4-FFF2-40B4-BE49-F238E27FC236}">
                <a16:creationId xmlns:a16="http://schemas.microsoft.com/office/drawing/2014/main" id="{5CCD2352-E505-0903-CBE1-9B887E7F38F1}"/>
              </a:ext>
            </a:extLst>
          </p:cNvPr>
          <p:cNvSpPr/>
          <p:nvPr/>
        </p:nvSpPr>
        <p:spPr>
          <a:xfrm>
            <a:off x="556159" y="2697063"/>
            <a:ext cx="8031682" cy="533400"/>
          </a:xfrm>
          <a:prstGeom prst="rect">
            <a:avLst/>
          </a:prstGeom>
          <a:noFill/>
          <a:ln/>
        </p:spPr>
        <p:txBody>
          <a:bodyPr wrap="square" lIns="0" tIns="0" rIns="0" bIns="0" rtlCol="0" anchor="t"/>
          <a:lstStyle/>
          <a:p>
            <a:pPr marL="0" indent="0" algn="ctr">
              <a:buNone/>
            </a:pPr>
            <a:r>
              <a:rPr lang="en-US" dirty="0">
                <a:solidFill>
                  <a:srgbClr val="FFFFFF"/>
                </a:solidFill>
                <a:latin typeface="Arial" pitchFamily="34" charset="0"/>
                <a:cs typeface="Arial" pitchFamily="34" charset="-120"/>
              </a:rPr>
              <a:t>…which we didn’t quite explore in depth last week but deserve attention.</a:t>
            </a:r>
            <a:endParaRPr lang="en-US" sz="1800" dirty="0"/>
          </a:p>
        </p:txBody>
      </p:sp>
    </p:spTree>
    <p:extLst>
      <p:ext uri="{BB962C8B-B14F-4D97-AF65-F5344CB8AC3E}">
        <p14:creationId xmlns:p14="http://schemas.microsoft.com/office/powerpoint/2010/main" val="2479950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CD187-A9D4-8061-8D60-926AE64B2F20}"/>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B95E29A0-1108-229C-FE4E-3696355D0827}"/>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4288ECA2-E98F-23B8-093A-FD2316E4E0E4}"/>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52898D2A-137B-6749-61AF-812061643DA7}"/>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err="1">
                <a:solidFill>
                  <a:srgbClr val="DDB774"/>
                </a:solidFill>
                <a:latin typeface="Arial" pitchFamily="34" charset="0"/>
                <a:ea typeface="Arial" pitchFamily="34" charset="-122"/>
                <a:cs typeface="Arial" pitchFamily="34" charset="-120"/>
              </a:rPr>
              <a:t>Anthropic’s</a:t>
            </a:r>
            <a:r>
              <a:rPr lang="en-US" sz="2200" b="1" dirty="0">
                <a:solidFill>
                  <a:srgbClr val="DDB774"/>
                </a:solidFill>
                <a:latin typeface="Arial" pitchFamily="34" charset="0"/>
                <a:ea typeface="Arial" pitchFamily="34" charset="-122"/>
                <a:cs typeface="Arial" pitchFamily="34" charset="-120"/>
              </a:rPr>
              <a:t> Constitutional AI</a:t>
            </a:r>
            <a:endParaRPr lang="en-US" sz="2200" dirty="0"/>
          </a:p>
        </p:txBody>
      </p:sp>
      <p:sp>
        <p:nvSpPr>
          <p:cNvPr id="5" name="Text 3">
            <a:extLst>
              <a:ext uri="{FF2B5EF4-FFF2-40B4-BE49-F238E27FC236}">
                <a16:creationId xmlns:a16="http://schemas.microsoft.com/office/drawing/2014/main" id="{5E4352B8-F2AA-A01C-1282-CB4F7124057E}"/>
              </a:ext>
            </a:extLst>
          </p:cNvPr>
          <p:cNvSpPr/>
          <p:nvPr/>
        </p:nvSpPr>
        <p:spPr>
          <a:xfrm>
            <a:off x="406301" y="869752"/>
            <a:ext cx="8498026" cy="3882130"/>
          </a:xfrm>
          <a:prstGeom prst="rect">
            <a:avLst/>
          </a:prstGeom>
          <a:noFill/>
          <a:ln/>
        </p:spPr>
        <p:txBody>
          <a:bodyPr wrap="square" lIns="0" tIns="0" rIns="0" bIns="0" rtlCol="0" anchor="t"/>
          <a:lstStyle/>
          <a:p>
            <a:pPr>
              <a:spcAft>
                <a:spcPts val="400"/>
              </a:spcAft>
            </a:pPr>
            <a:endParaRPr lang="en-US" sz="2200" dirty="0"/>
          </a:p>
        </p:txBody>
      </p:sp>
      <p:sp>
        <p:nvSpPr>
          <p:cNvPr id="9" name="Text 4">
            <a:extLst>
              <a:ext uri="{FF2B5EF4-FFF2-40B4-BE49-F238E27FC236}">
                <a16:creationId xmlns:a16="http://schemas.microsoft.com/office/drawing/2014/main" id="{FA78C1C3-0943-B41A-B456-220E0FDE9586}"/>
              </a:ext>
            </a:extLst>
          </p:cNvPr>
          <p:cNvSpPr/>
          <p:nvPr/>
        </p:nvSpPr>
        <p:spPr>
          <a:xfrm>
            <a:off x="177936" y="1156740"/>
            <a:ext cx="4167263" cy="2770683"/>
          </a:xfrm>
          <a:prstGeom prst="rect">
            <a:avLst/>
          </a:prstGeom>
          <a:noFill/>
          <a:ln/>
        </p:spPr>
        <p:txBody>
          <a:bodyPr wrap="square" lIns="127000" tIns="0" rIns="0" bIns="0" rtlCol="0" anchor="t"/>
          <a:lstStyle/>
          <a:p>
            <a:r>
              <a:rPr lang="en-US" sz="1600" dirty="0"/>
              <a:t>“Most foreseeable cases in which AI models are unsafe or insufficiently beneficial can be attributed to models that have overtly or subtly harmful values, that have limited knowledge of themselves, the world, or the context in which they’re being deployed, or that lack the wisdom to translate good values and knowledge into good actions. For this reason, we want Claude to have the values, knowledge, and wisdom</a:t>
            </a:r>
            <a:r>
              <a:rPr lang="en-US" sz="1600" b="1" dirty="0"/>
              <a:t> </a:t>
            </a:r>
            <a:r>
              <a:rPr lang="en-US" sz="1600" dirty="0"/>
              <a:t>necessary to behave in ways that are safe and beneficial across all circumstances.”</a:t>
            </a:r>
          </a:p>
        </p:txBody>
      </p:sp>
      <p:sp>
        <p:nvSpPr>
          <p:cNvPr id="7" name="AutoShape 2">
            <a:extLst>
              <a:ext uri="{FF2B5EF4-FFF2-40B4-BE49-F238E27FC236}">
                <a16:creationId xmlns:a16="http://schemas.microsoft.com/office/drawing/2014/main" id="{1BBB4337-7E43-4494-642D-A8E083965816}"/>
              </a:ext>
            </a:extLst>
          </p:cNvPr>
          <p:cNvSpPr>
            <a:spLocks noChangeAspect="1" noChangeArrowheads="1"/>
          </p:cNvSpPr>
          <p:nvPr/>
        </p:nvSpPr>
        <p:spPr bwMode="auto">
          <a:xfrm>
            <a:off x="2428407" y="428157"/>
            <a:ext cx="2295993" cy="22959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0E7D783F-8942-5E8F-DFA4-2C8FCAA43F01}"/>
              </a:ext>
            </a:extLst>
          </p:cNvPr>
          <p:cNvSpPr txBox="1"/>
          <p:nvPr/>
        </p:nvSpPr>
        <p:spPr>
          <a:xfrm>
            <a:off x="5368374" y="4191975"/>
            <a:ext cx="2739853" cy="276999"/>
          </a:xfrm>
          <a:prstGeom prst="rect">
            <a:avLst/>
          </a:prstGeom>
          <a:noFill/>
        </p:spPr>
        <p:txBody>
          <a:bodyPr wrap="none" rtlCol="0">
            <a:spAutoFit/>
          </a:bodyPr>
          <a:lstStyle/>
          <a:p>
            <a:r>
              <a:rPr lang="en-US" sz="1200" dirty="0"/>
              <a:t>https://</a:t>
            </a:r>
            <a:r>
              <a:rPr lang="en-US" sz="1200" dirty="0" err="1"/>
              <a:t>www.anthropic.com</a:t>
            </a:r>
            <a:r>
              <a:rPr lang="en-US" sz="1200" dirty="0"/>
              <a:t>/constitution</a:t>
            </a:r>
          </a:p>
        </p:txBody>
      </p:sp>
      <p:pic>
        <p:nvPicPr>
          <p:cNvPr id="6" name="Picture 5">
            <a:hlinkClick r:id="rId3"/>
            <a:extLst>
              <a:ext uri="{FF2B5EF4-FFF2-40B4-BE49-F238E27FC236}">
                <a16:creationId xmlns:a16="http://schemas.microsoft.com/office/drawing/2014/main" id="{E6D6171F-2074-B856-119D-528E1FAE8A6E}"/>
              </a:ext>
            </a:extLst>
          </p:cNvPr>
          <p:cNvPicPr>
            <a:picLocks noChangeAspect="1"/>
          </p:cNvPicPr>
          <p:nvPr/>
        </p:nvPicPr>
        <p:blipFill>
          <a:blip r:embed="rId4"/>
          <a:stretch>
            <a:fillRect/>
          </a:stretch>
        </p:blipFill>
        <p:spPr>
          <a:xfrm>
            <a:off x="4891239" y="1158058"/>
            <a:ext cx="3694124" cy="3013628"/>
          </a:xfrm>
          <a:prstGeom prst="rect">
            <a:avLst/>
          </a:prstGeom>
        </p:spPr>
      </p:pic>
    </p:spTree>
    <p:extLst>
      <p:ext uri="{BB962C8B-B14F-4D97-AF65-F5344CB8AC3E}">
        <p14:creationId xmlns:p14="http://schemas.microsoft.com/office/powerpoint/2010/main" val="1944830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05140-2FFF-0BCA-E6B8-FB50EECD5910}"/>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1C048B6C-2FE0-11A0-5A90-2C2C0C356DD1}"/>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72E5101B-F246-322E-3EE9-6032C70FC56E}"/>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42B109E4-E784-9E82-3F61-C133495E88D3}"/>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Google’s Responsible AI Progress Report</a:t>
            </a:r>
            <a:endParaRPr lang="en-US" sz="2200" dirty="0"/>
          </a:p>
        </p:txBody>
      </p:sp>
      <p:sp>
        <p:nvSpPr>
          <p:cNvPr id="5" name="Text 3">
            <a:extLst>
              <a:ext uri="{FF2B5EF4-FFF2-40B4-BE49-F238E27FC236}">
                <a16:creationId xmlns:a16="http://schemas.microsoft.com/office/drawing/2014/main" id="{F04967DB-464B-D059-283A-907D49F9117D}"/>
              </a:ext>
            </a:extLst>
          </p:cNvPr>
          <p:cNvSpPr/>
          <p:nvPr/>
        </p:nvSpPr>
        <p:spPr>
          <a:xfrm>
            <a:off x="406301" y="869752"/>
            <a:ext cx="8498026" cy="3882130"/>
          </a:xfrm>
          <a:prstGeom prst="rect">
            <a:avLst/>
          </a:prstGeom>
          <a:noFill/>
          <a:ln/>
        </p:spPr>
        <p:txBody>
          <a:bodyPr wrap="square" lIns="0" tIns="0" rIns="0" bIns="0" rtlCol="0" anchor="t"/>
          <a:lstStyle/>
          <a:p>
            <a:pPr>
              <a:spcAft>
                <a:spcPts val="400"/>
              </a:spcAft>
            </a:pPr>
            <a:endParaRPr lang="en-US" sz="2200" dirty="0"/>
          </a:p>
        </p:txBody>
      </p:sp>
      <p:sp>
        <p:nvSpPr>
          <p:cNvPr id="7" name="AutoShape 2">
            <a:extLst>
              <a:ext uri="{FF2B5EF4-FFF2-40B4-BE49-F238E27FC236}">
                <a16:creationId xmlns:a16="http://schemas.microsoft.com/office/drawing/2014/main" id="{736A70E4-0D06-C52A-C575-CCADC230C451}"/>
              </a:ext>
            </a:extLst>
          </p:cNvPr>
          <p:cNvSpPr>
            <a:spLocks noChangeAspect="1" noChangeArrowheads="1"/>
          </p:cNvSpPr>
          <p:nvPr/>
        </p:nvSpPr>
        <p:spPr bwMode="auto">
          <a:xfrm>
            <a:off x="2428407" y="428157"/>
            <a:ext cx="2295993" cy="22959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3DFD89DC-59DD-17BA-07F7-F188CD3D437D}"/>
              </a:ext>
            </a:extLst>
          </p:cNvPr>
          <p:cNvSpPr txBox="1"/>
          <p:nvPr/>
        </p:nvSpPr>
        <p:spPr>
          <a:xfrm>
            <a:off x="1445915" y="4073599"/>
            <a:ext cx="1989647" cy="276999"/>
          </a:xfrm>
          <a:prstGeom prst="rect">
            <a:avLst/>
          </a:prstGeom>
          <a:noFill/>
        </p:spPr>
        <p:txBody>
          <a:bodyPr wrap="none" rtlCol="0">
            <a:spAutoFit/>
          </a:bodyPr>
          <a:lstStyle/>
          <a:p>
            <a:r>
              <a:rPr lang="en-US" sz="1200" dirty="0">
                <a:hlinkClick r:id="rId3"/>
              </a:rPr>
              <a:t>https://ai.google/principles/</a:t>
            </a:r>
            <a:endParaRPr lang="en-US" sz="1200" dirty="0"/>
          </a:p>
        </p:txBody>
      </p:sp>
      <p:pic>
        <p:nvPicPr>
          <p:cNvPr id="10" name="Picture 9">
            <a:extLst>
              <a:ext uri="{FF2B5EF4-FFF2-40B4-BE49-F238E27FC236}">
                <a16:creationId xmlns:a16="http://schemas.microsoft.com/office/drawing/2014/main" id="{A5F57C38-DC2B-BD70-C55E-87EC292EC5E0}"/>
              </a:ext>
            </a:extLst>
          </p:cNvPr>
          <p:cNvPicPr>
            <a:picLocks noChangeAspect="1"/>
          </p:cNvPicPr>
          <p:nvPr/>
        </p:nvPicPr>
        <p:blipFill>
          <a:blip r:embed="rId4"/>
          <a:stretch>
            <a:fillRect/>
          </a:stretch>
        </p:blipFill>
        <p:spPr>
          <a:xfrm>
            <a:off x="258620" y="1267703"/>
            <a:ext cx="4325766" cy="2607966"/>
          </a:xfrm>
          <a:prstGeom prst="rect">
            <a:avLst/>
          </a:prstGeom>
        </p:spPr>
      </p:pic>
      <p:pic>
        <p:nvPicPr>
          <p:cNvPr id="12" name="Picture 11">
            <a:hlinkClick r:id="rId5"/>
            <a:extLst>
              <a:ext uri="{FF2B5EF4-FFF2-40B4-BE49-F238E27FC236}">
                <a16:creationId xmlns:a16="http://schemas.microsoft.com/office/drawing/2014/main" id="{65ECDDB0-79F4-4340-C9D1-6E468167EBC8}"/>
              </a:ext>
            </a:extLst>
          </p:cNvPr>
          <p:cNvPicPr>
            <a:picLocks noChangeAspect="1"/>
          </p:cNvPicPr>
          <p:nvPr/>
        </p:nvPicPr>
        <p:blipFill>
          <a:blip r:embed="rId6"/>
          <a:stretch>
            <a:fillRect/>
          </a:stretch>
        </p:blipFill>
        <p:spPr>
          <a:xfrm>
            <a:off x="4655314" y="1267703"/>
            <a:ext cx="4090851" cy="2608094"/>
          </a:xfrm>
          <a:prstGeom prst="rect">
            <a:avLst/>
          </a:prstGeom>
        </p:spPr>
      </p:pic>
      <p:sp>
        <p:nvSpPr>
          <p:cNvPr id="13" name="TextBox 12">
            <a:extLst>
              <a:ext uri="{FF2B5EF4-FFF2-40B4-BE49-F238E27FC236}">
                <a16:creationId xmlns:a16="http://schemas.microsoft.com/office/drawing/2014/main" id="{F7CC81F9-452E-1EC4-5441-374FC8B95B2D}"/>
              </a:ext>
            </a:extLst>
          </p:cNvPr>
          <p:cNvSpPr txBox="1"/>
          <p:nvPr/>
        </p:nvSpPr>
        <p:spPr>
          <a:xfrm>
            <a:off x="4870711" y="3935141"/>
            <a:ext cx="3488134" cy="461665"/>
          </a:xfrm>
          <a:prstGeom prst="rect">
            <a:avLst/>
          </a:prstGeom>
          <a:noFill/>
        </p:spPr>
        <p:txBody>
          <a:bodyPr wrap="none" rtlCol="0">
            <a:spAutoFit/>
          </a:bodyPr>
          <a:lstStyle/>
          <a:p>
            <a:r>
              <a:rPr lang="en-US" sz="1200" dirty="0">
                <a:hlinkClick r:id="rId5"/>
              </a:rPr>
              <a:t>https://ai.google/static/documents/</a:t>
            </a:r>
          </a:p>
          <a:p>
            <a:r>
              <a:rPr lang="en-US" sz="1200" dirty="0">
                <a:hlinkClick r:id="rId5"/>
              </a:rPr>
              <a:t>ai-responsibility-update-published-february-2025.pdf</a:t>
            </a:r>
            <a:endParaRPr lang="en-US" sz="1200" dirty="0"/>
          </a:p>
        </p:txBody>
      </p:sp>
    </p:spTree>
    <p:extLst>
      <p:ext uri="{BB962C8B-B14F-4D97-AF65-F5344CB8AC3E}">
        <p14:creationId xmlns:p14="http://schemas.microsoft.com/office/powerpoint/2010/main" val="4089159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43865"/>
        </a:solidFill>
        <a:effectLst/>
      </p:bgPr>
    </p:bg>
    <p:spTree>
      <p:nvGrpSpPr>
        <p:cNvPr id="1" name="">
          <a:extLst>
            <a:ext uri="{FF2B5EF4-FFF2-40B4-BE49-F238E27FC236}">
              <a16:creationId xmlns:a16="http://schemas.microsoft.com/office/drawing/2014/main" id="{4E75811A-ECD9-6364-52F0-23FC5487DBF0}"/>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E21A9657-7FFA-9070-D9DF-367CF20DEB3D}"/>
              </a:ext>
            </a:extLst>
          </p:cNvPr>
          <p:cNvSpPr/>
          <p:nvPr/>
        </p:nvSpPr>
        <p:spPr>
          <a:xfrm>
            <a:off x="0" y="2281237"/>
            <a:ext cx="9144000" cy="581025"/>
          </a:xfrm>
          <a:prstGeom prst="rect">
            <a:avLst/>
          </a:prstGeom>
          <a:noFill/>
          <a:ln/>
        </p:spPr>
        <p:txBody>
          <a:bodyPr wrap="square" lIns="0" tIns="0" rIns="0" bIns="0" rtlCol="0" anchor="t"/>
          <a:lstStyle/>
          <a:p>
            <a:pPr marL="0" indent="0" algn="ctr">
              <a:spcAft>
                <a:spcPts val="1600"/>
              </a:spcAft>
              <a:buNone/>
            </a:pPr>
            <a:r>
              <a:rPr lang="en-US" sz="4000" b="1" dirty="0">
                <a:solidFill>
                  <a:srgbClr val="DDB774"/>
                </a:solidFill>
                <a:latin typeface="Arial" pitchFamily="34" charset="0"/>
                <a:ea typeface="Arial" pitchFamily="34" charset="-122"/>
                <a:cs typeface="Arial" pitchFamily="34" charset="-120"/>
              </a:rPr>
              <a:t>4.1: Global AI Governance</a:t>
            </a:r>
            <a:endParaRPr lang="en-US" sz="4000" dirty="0"/>
          </a:p>
        </p:txBody>
      </p:sp>
    </p:spTree>
    <p:extLst>
      <p:ext uri="{BB962C8B-B14F-4D97-AF65-F5344CB8AC3E}">
        <p14:creationId xmlns:p14="http://schemas.microsoft.com/office/powerpoint/2010/main" val="1709272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BD51D-AB67-74E0-550A-C9AC3EFAA347}"/>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3427121F-82E6-B1C1-6417-370F49792AF7}"/>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C471148D-E2A2-6B80-D21C-1CB0013B4724}"/>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8F0DBC42-4F64-D6F7-16F4-C61763BB2E8E}"/>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State of Global AI Governance in February 2026</a:t>
            </a:r>
            <a:endParaRPr lang="en-US" sz="2200" dirty="0"/>
          </a:p>
        </p:txBody>
      </p:sp>
      <p:sp>
        <p:nvSpPr>
          <p:cNvPr id="5" name="Text 3">
            <a:extLst>
              <a:ext uri="{FF2B5EF4-FFF2-40B4-BE49-F238E27FC236}">
                <a16:creationId xmlns:a16="http://schemas.microsoft.com/office/drawing/2014/main" id="{0CD39A84-CADE-BB8F-E397-FA936639F9F9}"/>
              </a:ext>
            </a:extLst>
          </p:cNvPr>
          <p:cNvSpPr/>
          <p:nvPr/>
        </p:nvSpPr>
        <p:spPr>
          <a:xfrm>
            <a:off x="406301" y="869752"/>
            <a:ext cx="8498026" cy="3882130"/>
          </a:xfrm>
          <a:prstGeom prst="rect">
            <a:avLst/>
          </a:prstGeom>
          <a:noFill/>
          <a:ln/>
        </p:spPr>
        <p:txBody>
          <a:bodyPr wrap="square" lIns="0" tIns="0" rIns="0" bIns="0" rtlCol="0" anchor="t"/>
          <a:lstStyle/>
          <a:p>
            <a:pPr>
              <a:spcAft>
                <a:spcPts val="400"/>
              </a:spcAft>
            </a:pPr>
            <a:endParaRPr lang="en-US" sz="2200" dirty="0"/>
          </a:p>
        </p:txBody>
      </p:sp>
      <p:sp>
        <p:nvSpPr>
          <p:cNvPr id="9" name="Text 4">
            <a:extLst>
              <a:ext uri="{FF2B5EF4-FFF2-40B4-BE49-F238E27FC236}">
                <a16:creationId xmlns:a16="http://schemas.microsoft.com/office/drawing/2014/main" id="{85EDB981-821F-99DF-AB4D-B7F119DDEC63}"/>
              </a:ext>
            </a:extLst>
          </p:cNvPr>
          <p:cNvSpPr/>
          <p:nvPr/>
        </p:nvSpPr>
        <p:spPr>
          <a:xfrm>
            <a:off x="239673" y="1279531"/>
            <a:ext cx="4167263" cy="2770683"/>
          </a:xfrm>
          <a:prstGeom prst="rect">
            <a:avLst/>
          </a:prstGeom>
          <a:noFill/>
          <a:ln/>
        </p:spPr>
        <p:txBody>
          <a:bodyPr wrap="square" lIns="127000" tIns="0" rIns="0" bIns="0" rtlCol="0" anchor="t"/>
          <a:lstStyle/>
          <a:p>
            <a:r>
              <a:rPr lang="en-US" sz="1600" dirty="0"/>
              <a:t>Emerging global AI regulatory frameworks:</a:t>
            </a:r>
          </a:p>
          <a:p>
            <a:endParaRPr lang="en-US" sz="1600" dirty="0"/>
          </a:p>
          <a:p>
            <a:r>
              <a:rPr lang="en-US" sz="1600" dirty="0"/>
              <a:t>- Rapidly shifting from voluntary ethical guidelines to mandatory, legally binding, and risk-based legislation</a:t>
            </a:r>
          </a:p>
          <a:p>
            <a:endParaRPr lang="en-US" sz="1600" dirty="0"/>
          </a:p>
          <a:p>
            <a:r>
              <a:rPr lang="en-US" sz="1600" dirty="0"/>
              <a:t>- Make up a fragmented landscape with major jurisdictions (EU, US, China, and others) adopting diverging approaches that range from strict, comprehensive regulation to pro-innovation, light-touch oversight. </a:t>
            </a:r>
          </a:p>
        </p:txBody>
      </p:sp>
      <p:sp>
        <p:nvSpPr>
          <p:cNvPr id="7" name="AutoShape 2">
            <a:extLst>
              <a:ext uri="{FF2B5EF4-FFF2-40B4-BE49-F238E27FC236}">
                <a16:creationId xmlns:a16="http://schemas.microsoft.com/office/drawing/2014/main" id="{191331FF-2AAD-416E-2E6E-FE6CA780A5E4}"/>
              </a:ext>
            </a:extLst>
          </p:cNvPr>
          <p:cNvSpPr>
            <a:spLocks noChangeAspect="1" noChangeArrowheads="1"/>
          </p:cNvSpPr>
          <p:nvPr/>
        </p:nvSpPr>
        <p:spPr bwMode="auto">
          <a:xfrm>
            <a:off x="2428407" y="428157"/>
            <a:ext cx="2295993" cy="22959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83E87EC9-B515-2E04-E673-51E5E516259A}"/>
              </a:ext>
            </a:extLst>
          </p:cNvPr>
          <p:cNvSpPr txBox="1"/>
          <p:nvPr/>
        </p:nvSpPr>
        <p:spPr>
          <a:xfrm>
            <a:off x="4724400" y="4182993"/>
            <a:ext cx="4050211" cy="276999"/>
          </a:xfrm>
          <a:prstGeom prst="rect">
            <a:avLst/>
          </a:prstGeom>
          <a:noFill/>
        </p:spPr>
        <p:txBody>
          <a:bodyPr wrap="none" rtlCol="0">
            <a:spAutoFit/>
          </a:bodyPr>
          <a:lstStyle/>
          <a:p>
            <a:r>
              <a:rPr lang="en-US" sz="1200" dirty="0"/>
              <a:t>https://</a:t>
            </a:r>
            <a:r>
              <a:rPr lang="en-US" sz="1200" dirty="0" err="1"/>
              <a:t>iapp.org</a:t>
            </a:r>
            <a:r>
              <a:rPr lang="en-US" sz="1200" dirty="0"/>
              <a:t>/resources/article/global-ai-legislation-tracker</a:t>
            </a:r>
          </a:p>
        </p:txBody>
      </p:sp>
      <p:pic>
        <p:nvPicPr>
          <p:cNvPr id="8" name="Picture 7">
            <a:hlinkClick r:id="rId3"/>
            <a:extLst>
              <a:ext uri="{FF2B5EF4-FFF2-40B4-BE49-F238E27FC236}">
                <a16:creationId xmlns:a16="http://schemas.microsoft.com/office/drawing/2014/main" id="{9EB09BDF-537F-F7CD-45BF-F8F23992C8E7}"/>
              </a:ext>
            </a:extLst>
          </p:cNvPr>
          <p:cNvPicPr>
            <a:picLocks noChangeAspect="1"/>
          </p:cNvPicPr>
          <p:nvPr/>
        </p:nvPicPr>
        <p:blipFill>
          <a:blip r:embed="rId4"/>
          <a:stretch>
            <a:fillRect/>
          </a:stretch>
        </p:blipFill>
        <p:spPr>
          <a:xfrm>
            <a:off x="4714729" y="1279530"/>
            <a:ext cx="4047142" cy="2770684"/>
          </a:xfrm>
          <a:prstGeom prst="rect">
            <a:avLst/>
          </a:prstGeom>
        </p:spPr>
      </p:pic>
    </p:spTree>
    <p:extLst>
      <p:ext uri="{BB962C8B-B14F-4D97-AF65-F5344CB8AC3E}">
        <p14:creationId xmlns:p14="http://schemas.microsoft.com/office/powerpoint/2010/main" val="4277073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5968B-3D6E-420F-21B5-2FF4DE6BCA0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8F437C63-1C39-807C-F7D9-E0531DBE15E4}"/>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D3553484-D17A-B619-97D4-9AFA9493AF80}"/>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321E388A-2C99-AD4A-3F5D-1C0259A4FEB2}"/>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Notable Global AI Governance Developments Over Time</a:t>
            </a:r>
            <a:endParaRPr lang="en-US" sz="2200" dirty="0"/>
          </a:p>
        </p:txBody>
      </p:sp>
      <p:sp>
        <p:nvSpPr>
          <p:cNvPr id="5" name="Text 3">
            <a:extLst>
              <a:ext uri="{FF2B5EF4-FFF2-40B4-BE49-F238E27FC236}">
                <a16:creationId xmlns:a16="http://schemas.microsoft.com/office/drawing/2014/main" id="{13EB9DDB-BA49-A454-FF66-206B6D0DFD3E}"/>
              </a:ext>
            </a:extLst>
          </p:cNvPr>
          <p:cNvSpPr/>
          <p:nvPr/>
        </p:nvSpPr>
        <p:spPr>
          <a:xfrm>
            <a:off x="406301" y="869752"/>
            <a:ext cx="8498026" cy="3882130"/>
          </a:xfrm>
          <a:prstGeom prst="rect">
            <a:avLst/>
          </a:prstGeom>
          <a:noFill/>
          <a:ln/>
        </p:spPr>
        <p:txBody>
          <a:bodyPr wrap="square" lIns="0" tIns="0" rIns="0" bIns="0" rtlCol="0" anchor="t"/>
          <a:lstStyle/>
          <a:p>
            <a:pPr>
              <a:spcAft>
                <a:spcPts val="400"/>
              </a:spcAft>
            </a:pPr>
            <a:endParaRPr lang="en-US" sz="2200" dirty="0"/>
          </a:p>
        </p:txBody>
      </p:sp>
      <p:sp>
        <p:nvSpPr>
          <p:cNvPr id="9" name="Text 4">
            <a:extLst>
              <a:ext uri="{FF2B5EF4-FFF2-40B4-BE49-F238E27FC236}">
                <a16:creationId xmlns:a16="http://schemas.microsoft.com/office/drawing/2014/main" id="{5E162180-2F08-10B9-4D76-BE6ABE057905}"/>
              </a:ext>
            </a:extLst>
          </p:cNvPr>
          <p:cNvSpPr/>
          <p:nvPr/>
        </p:nvSpPr>
        <p:spPr>
          <a:xfrm>
            <a:off x="239673" y="1279531"/>
            <a:ext cx="4167263" cy="3135072"/>
          </a:xfrm>
          <a:prstGeom prst="rect">
            <a:avLst/>
          </a:prstGeom>
          <a:noFill/>
          <a:ln/>
        </p:spPr>
        <p:txBody>
          <a:bodyPr wrap="square" lIns="127000" tIns="0" rIns="0" bIns="0" rtlCol="0" anchor="t"/>
          <a:lstStyle/>
          <a:p>
            <a:r>
              <a:rPr lang="en-US" sz="1600" b="1" dirty="0"/>
              <a:t>The Bletchley Declaration</a:t>
            </a:r>
          </a:p>
          <a:p>
            <a:endParaRPr lang="en-US" sz="1600" dirty="0"/>
          </a:p>
          <a:p>
            <a:r>
              <a:rPr lang="en-US" sz="1600" dirty="0"/>
              <a:t>Signed by 29 countries and the EU (including the US, UK, China, India, and Japan) at the first AI Safety Summit (2023). </a:t>
            </a:r>
          </a:p>
          <a:p>
            <a:endParaRPr lang="en-US" sz="1600" dirty="0"/>
          </a:p>
          <a:p>
            <a:r>
              <a:rPr lang="en-US" sz="1600" dirty="0"/>
              <a:t>Commits signatories to international cooperation on frontier AI safety, recognizing potential for "serious, even catastrophic, harm" and placing particular responsibility on frontier AI developers for safety testing and transparency.</a:t>
            </a:r>
          </a:p>
        </p:txBody>
      </p:sp>
      <p:sp>
        <p:nvSpPr>
          <p:cNvPr id="7" name="AutoShape 2">
            <a:extLst>
              <a:ext uri="{FF2B5EF4-FFF2-40B4-BE49-F238E27FC236}">
                <a16:creationId xmlns:a16="http://schemas.microsoft.com/office/drawing/2014/main" id="{3D757942-82F3-D72C-21A6-050A66EEDCF8}"/>
              </a:ext>
            </a:extLst>
          </p:cNvPr>
          <p:cNvSpPr>
            <a:spLocks noChangeAspect="1" noChangeArrowheads="1"/>
          </p:cNvSpPr>
          <p:nvPr/>
        </p:nvSpPr>
        <p:spPr bwMode="auto">
          <a:xfrm>
            <a:off x="2428407" y="428157"/>
            <a:ext cx="2295993" cy="22959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6DB090B8-E550-C4C2-801C-8BD8D9B12332}"/>
              </a:ext>
            </a:extLst>
          </p:cNvPr>
          <p:cNvSpPr txBox="1"/>
          <p:nvPr/>
        </p:nvSpPr>
        <p:spPr>
          <a:xfrm>
            <a:off x="4529651" y="2976856"/>
            <a:ext cx="4179927" cy="646331"/>
          </a:xfrm>
          <a:prstGeom prst="rect">
            <a:avLst/>
          </a:prstGeom>
          <a:noFill/>
        </p:spPr>
        <p:txBody>
          <a:bodyPr wrap="square" rtlCol="0">
            <a:spAutoFit/>
          </a:bodyPr>
          <a:lstStyle/>
          <a:p>
            <a:r>
              <a:rPr lang="en-US" sz="1200" dirty="0">
                <a:hlinkClick r:id="rId3"/>
              </a:rPr>
              <a:t>https://www.gov.uk/government/publications/ai-safety-summit-2023-the-bletchley-declaration/the-bletchley-declaration-by-countries-attending-the-ai-safety-summit-1-2-november-2023</a:t>
            </a:r>
            <a:r>
              <a:rPr lang="en-US" sz="1200" dirty="0"/>
              <a:t> </a:t>
            </a:r>
          </a:p>
        </p:txBody>
      </p:sp>
      <p:pic>
        <p:nvPicPr>
          <p:cNvPr id="6" name="Picture 5">
            <a:hlinkClick r:id="rId3"/>
            <a:extLst>
              <a:ext uri="{FF2B5EF4-FFF2-40B4-BE49-F238E27FC236}">
                <a16:creationId xmlns:a16="http://schemas.microsoft.com/office/drawing/2014/main" id="{343A99F3-98FB-2C57-A156-9B588ADA075B}"/>
              </a:ext>
            </a:extLst>
          </p:cNvPr>
          <p:cNvPicPr>
            <a:picLocks noChangeAspect="1"/>
          </p:cNvPicPr>
          <p:nvPr/>
        </p:nvPicPr>
        <p:blipFill>
          <a:blip r:embed="rId4"/>
          <a:stretch>
            <a:fillRect/>
          </a:stretch>
        </p:blipFill>
        <p:spPr>
          <a:xfrm>
            <a:off x="4529651" y="1684637"/>
            <a:ext cx="4327353" cy="1185514"/>
          </a:xfrm>
          <a:prstGeom prst="rect">
            <a:avLst/>
          </a:prstGeom>
        </p:spPr>
      </p:pic>
    </p:spTree>
    <p:extLst>
      <p:ext uri="{BB962C8B-B14F-4D97-AF65-F5344CB8AC3E}">
        <p14:creationId xmlns:p14="http://schemas.microsoft.com/office/powerpoint/2010/main" val="3125417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AC543-92C3-E042-4D30-F09EEBCBFF10}"/>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699E3910-E1C2-E974-86D5-5FAA7CB4CADA}"/>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9F2799C8-955F-8E65-A6B8-5BC8FB2C7180}"/>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22035F7F-D27D-D6C1-4F25-AD4EA9873506}"/>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Notable Global AI Governance Developments Over Time</a:t>
            </a:r>
            <a:endParaRPr lang="en-US" sz="2200" dirty="0"/>
          </a:p>
        </p:txBody>
      </p:sp>
      <p:sp>
        <p:nvSpPr>
          <p:cNvPr id="5" name="Text 3">
            <a:extLst>
              <a:ext uri="{FF2B5EF4-FFF2-40B4-BE49-F238E27FC236}">
                <a16:creationId xmlns:a16="http://schemas.microsoft.com/office/drawing/2014/main" id="{7D48CDE7-3FDB-4DC9-1278-384094EC52AE}"/>
              </a:ext>
            </a:extLst>
          </p:cNvPr>
          <p:cNvSpPr/>
          <p:nvPr/>
        </p:nvSpPr>
        <p:spPr>
          <a:xfrm>
            <a:off x="406301" y="869752"/>
            <a:ext cx="8498026" cy="3882130"/>
          </a:xfrm>
          <a:prstGeom prst="rect">
            <a:avLst/>
          </a:prstGeom>
          <a:noFill/>
          <a:ln/>
        </p:spPr>
        <p:txBody>
          <a:bodyPr wrap="square" lIns="0" tIns="0" rIns="0" bIns="0" rtlCol="0" anchor="t"/>
          <a:lstStyle/>
          <a:p>
            <a:pPr>
              <a:spcAft>
                <a:spcPts val="400"/>
              </a:spcAft>
            </a:pPr>
            <a:endParaRPr lang="en-US" sz="2200" dirty="0"/>
          </a:p>
        </p:txBody>
      </p:sp>
      <p:sp>
        <p:nvSpPr>
          <p:cNvPr id="9" name="Text 4">
            <a:extLst>
              <a:ext uri="{FF2B5EF4-FFF2-40B4-BE49-F238E27FC236}">
                <a16:creationId xmlns:a16="http://schemas.microsoft.com/office/drawing/2014/main" id="{2A9E62B9-64EF-9C2E-7E51-3F8173A6E8CE}"/>
              </a:ext>
            </a:extLst>
          </p:cNvPr>
          <p:cNvSpPr/>
          <p:nvPr/>
        </p:nvSpPr>
        <p:spPr>
          <a:xfrm>
            <a:off x="239673" y="700279"/>
            <a:ext cx="4167263" cy="4443221"/>
          </a:xfrm>
          <a:prstGeom prst="rect">
            <a:avLst/>
          </a:prstGeom>
          <a:noFill/>
          <a:ln/>
        </p:spPr>
        <p:txBody>
          <a:bodyPr wrap="square" lIns="127000" tIns="0" rIns="0" bIns="0" rtlCol="0" anchor="t"/>
          <a:lstStyle/>
          <a:p>
            <a:r>
              <a:rPr lang="en-US" sz="1600" b="1" dirty="0"/>
              <a:t>EU Artificial Intelligence Act (Reg 2024/1689)</a:t>
            </a:r>
          </a:p>
          <a:p>
            <a:endParaRPr lang="en-US" sz="1600" dirty="0"/>
          </a:p>
          <a:p>
            <a:r>
              <a:rPr lang="en-US" sz="1600" dirty="0"/>
              <a:t>The world's first comprehensive AI law</a:t>
            </a:r>
          </a:p>
          <a:p>
            <a:endParaRPr lang="en-US" sz="1600" dirty="0"/>
          </a:p>
          <a:p>
            <a:r>
              <a:rPr lang="en-US" sz="1600" dirty="0"/>
              <a:t>Establishes a risk-based classification system with corresponding obligations:</a:t>
            </a:r>
          </a:p>
          <a:p>
            <a:r>
              <a:rPr lang="en-US" sz="1600" dirty="0"/>
              <a:t>- Prohibited, High-risk, Limited-risk, Minimal-risk tiers</a:t>
            </a:r>
          </a:p>
          <a:p>
            <a:endParaRPr lang="en-US" sz="1600" dirty="0"/>
          </a:p>
          <a:p>
            <a:r>
              <a:rPr lang="en-US" sz="1600" dirty="0"/>
              <a:t>High-risk systems (e.g., those used in employment, education, law enforcement, critical infrastructure) face strict requirements</a:t>
            </a:r>
          </a:p>
          <a:p>
            <a:r>
              <a:rPr lang="en-US" sz="1600" dirty="0"/>
              <a:t>including conformity assessments, transparency, human oversight, and documentation.</a:t>
            </a:r>
          </a:p>
          <a:p>
            <a:endParaRPr lang="en-US" sz="1600" dirty="0"/>
          </a:p>
          <a:p>
            <a:r>
              <a:rPr lang="en-US" sz="1600" dirty="0"/>
              <a:t>Phased enforcement through 2026, and penalties up to 35 million euros or 7% of global turnover.</a:t>
            </a:r>
          </a:p>
        </p:txBody>
      </p:sp>
      <p:sp>
        <p:nvSpPr>
          <p:cNvPr id="7" name="AutoShape 2">
            <a:extLst>
              <a:ext uri="{FF2B5EF4-FFF2-40B4-BE49-F238E27FC236}">
                <a16:creationId xmlns:a16="http://schemas.microsoft.com/office/drawing/2014/main" id="{9D6DAE5F-70B8-7A53-59FC-1BAACEE53AE9}"/>
              </a:ext>
            </a:extLst>
          </p:cNvPr>
          <p:cNvSpPr>
            <a:spLocks noChangeAspect="1" noChangeArrowheads="1"/>
          </p:cNvSpPr>
          <p:nvPr/>
        </p:nvSpPr>
        <p:spPr bwMode="auto">
          <a:xfrm>
            <a:off x="2428407" y="428157"/>
            <a:ext cx="2295993" cy="22959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9F2F722D-A4C5-0AE0-E3B1-A32796A1188F}"/>
              </a:ext>
            </a:extLst>
          </p:cNvPr>
          <p:cNvSpPr txBox="1"/>
          <p:nvPr/>
        </p:nvSpPr>
        <p:spPr>
          <a:xfrm>
            <a:off x="4826034" y="3586589"/>
            <a:ext cx="3394509" cy="276999"/>
          </a:xfrm>
          <a:prstGeom prst="rect">
            <a:avLst/>
          </a:prstGeom>
          <a:noFill/>
        </p:spPr>
        <p:txBody>
          <a:bodyPr wrap="square" rtlCol="0">
            <a:spAutoFit/>
          </a:bodyPr>
          <a:lstStyle/>
          <a:p>
            <a:r>
              <a:rPr lang="en-US" sz="1200" dirty="0">
                <a:hlinkClick r:id="rId3"/>
              </a:rPr>
              <a:t>https://artificialintelligenceact.eu/ai-act-explorer/</a:t>
            </a:r>
            <a:endParaRPr lang="en-US" sz="1200" dirty="0"/>
          </a:p>
        </p:txBody>
      </p:sp>
      <p:pic>
        <p:nvPicPr>
          <p:cNvPr id="8" name="Picture 7">
            <a:hlinkClick r:id="rId3"/>
            <a:extLst>
              <a:ext uri="{FF2B5EF4-FFF2-40B4-BE49-F238E27FC236}">
                <a16:creationId xmlns:a16="http://schemas.microsoft.com/office/drawing/2014/main" id="{8A7F654D-A997-8C8F-D9EF-BF221E92ABEC}"/>
              </a:ext>
            </a:extLst>
          </p:cNvPr>
          <p:cNvPicPr>
            <a:picLocks noChangeAspect="1"/>
          </p:cNvPicPr>
          <p:nvPr/>
        </p:nvPicPr>
        <p:blipFill>
          <a:blip r:embed="rId4"/>
          <a:stretch>
            <a:fillRect/>
          </a:stretch>
        </p:blipFill>
        <p:spPr>
          <a:xfrm>
            <a:off x="4580189" y="1279531"/>
            <a:ext cx="3886200" cy="2191657"/>
          </a:xfrm>
          <a:prstGeom prst="rect">
            <a:avLst/>
          </a:prstGeom>
        </p:spPr>
      </p:pic>
    </p:spTree>
    <p:extLst>
      <p:ext uri="{BB962C8B-B14F-4D97-AF65-F5344CB8AC3E}">
        <p14:creationId xmlns:p14="http://schemas.microsoft.com/office/powerpoint/2010/main" val="4257831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3DEBD-06DD-0184-42D7-E818206AAEBA}"/>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C387A1C4-AA5B-8283-13C5-950E1D440763}"/>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D9DAD489-F546-7C97-36E2-BAA45CC17687}"/>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28B2DB75-79E5-A159-2DE1-F2328A362A5B}"/>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Notable Global AI Governance Developments Over Time</a:t>
            </a:r>
            <a:endParaRPr lang="en-US" sz="2200" dirty="0"/>
          </a:p>
        </p:txBody>
      </p:sp>
      <p:sp>
        <p:nvSpPr>
          <p:cNvPr id="5" name="Text 3">
            <a:extLst>
              <a:ext uri="{FF2B5EF4-FFF2-40B4-BE49-F238E27FC236}">
                <a16:creationId xmlns:a16="http://schemas.microsoft.com/office/drawing/2014/main" id="{10320D5D-4F71-D30C-1E71-6F433670F342}"/>
              </a:ext>
            </a:extLst>
          </p:cNvPr>
          <p:cNvSpPr/>
          <p:nvPr/>
        </p:nvSpPr>
        <p:spPr>
          <a:xfrm>
            <a:off x="406301" y="869752"/>
            <a:ext cx="8498026" cy="3882130"/>
          </a:xfrm>
          <a:prstGeom prst="rect">
            <a:avLst/>
          </a:prstGeom>
          <a:noFill/>
          <a:ln/>
        </p:spPr>
        <p:txBody>
          <a:bodyPr wrap="square" lIns="0" tIns="0" rIns="0" bIns="0" rtlCol="0" anchor="t"/>
          <a:lstStyle/>
          <a:p>
            <a:pPr>
              <a:spcAft>
                <a:spcPts val="400"/>
              </a:spcAft>
            </a:pPr>
            <a:endParaRPr lang="en-US" sz="2200" dirty="0"/>
          </a:p>
        </p:txBody>
      </p:sp>
      <p:sp>
        <p:nvSpPr>
          <p:cNvPr id="9" name="Text 4">
            <a:extLst>
              <a:ext uri="{FF2B5EF4-FFF2-40B4-BE49-F238E27FC236}">
                <a16:creationId xmlns:a16="http://schemas.microsoft.com/office/drawing/2014/main" id="{1DEE2131-5558-5193-6E12-7311F60105AB}"/>
              </a:ext>
            </a:extLst>
          </p:cNvPr>
          <p:cNvSpPr/>
          <p:nvPr/>
        </p:nvSpPr>
        <p:spPr>
          <a:xfrm>
            <a:off x="239673" y="850702"/>
            <a:ext cx="4167263" cy="3803743"/>
          </a:xfrm>
          <a:prstGeom prst="rect">
            <a:avLst/>
          </a:prstGeom>
          <a:noFill/>
          <a:ln/>
        </p:spPr>
        <p:txBody>
          <a:bodyPr wrap="square" lIns="127000" tIns="0" rIns="0" bIns="0" rtlCol="0" anchor="t"/>
          <a:lstStyle/>
          <a:p>
            <a:r>
              <a:rPr lang="en-US" sz="1600" b="1" dirty="0"/>
              <a:t>India AI Impact Summit (Feb 16-20, 2026)</a:t>
            </a:r>
          </a:p>
          <a:p>
            <a:endParaRPr lang="en-US" sz="1600" dirty="0"/>
          </a:p>
          <a:p>
            <a:r>
              <a:rPr lang="en-US" sz="1600" dirty="0"/>
              <a:t>Billed as the first major AI summit hosted in the Global South. </a:t>
            </a:r>
          </a:p>
          <a:p>
            <a:endParaRPr lang="en-US" sz="1600" dirty="0"/>
          </a:p>
          <a:p>
            <a:r>
              <a:rPr lang="en-US" sz="1600" dirty="0"/>
              <a:t>Features participation from ~100 countries, 15+ heads of state, and 100+ global CEOs including Sundar Pichai, </a:t>
            </a:r>
            <a:r>
              <a:rPr lang="en-US" sz="1600" strike="sngStrike" dirty="0"/>
              <a:t>Jensen Huang</a:t>
            </a:r>
            <a:r>
              <a:rPr lang="en-US" sz="1600" dirty="0"/>
              <a:t>, and Sam Altman, UN Secretary-General Guterres</a:t>
            </a:r>
          </a:p>
          <a:p>
            <a:endParaRPr lang="en-US" sz="1600" dirty="0"/>
          </a:p>
          <a:p>
            <a:r>
              <a:rPr lang="en-US" sz="1600" dirty="0"/>
              <a:t>700+ sessions focused on democratizing AI, bridging the AI divide, and practical applications across healthcare, agriculture, education, and climate action, alongside discussions of AI safety, governance, and sovereign AI.</a:t>
            </a:r>
          </a:p>
        </p:txBody>
      </p:sp>
      <p:sp>
        <p:nvSpPr>
          <p:cNvPr id="7" name="AutoShape 2">
            <a:extLst>
              <a:ext uri="{FF2B5EF4-FFF2-40B4-BE49-F238E27FC236}">
                <a16:creationId xmlns:a16="http://schemas.microsoft.com/office/drawing/2014/main" id="{36C4352B-F7C4-B4EB-6008-98A7E8FDA4BA}"/>
              </a:ext>
            </a:extLst>
          </p:cNvPr>
          <p:cNvSpPr>
            <a:spLocks noChangeAspect="1" noChangeArrowheads="1"/>
          </p:cNvSpPr>
          <p:nvPr/>
        </p:nvSpPr>
        <p:spPr bwMode="auto">
          <a:xfrm>
            <a:off x="2428407" y="428157"/>
            <a:ext cx="2295993" cy="22959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2C09E321-D074-4CE7-B51B-920FE4852925}"/>
              </a:ext>
            </a:extLst>
          </p:cNvPr>
          <p:cNvSpPr txBox="1"/>
          <p:nvPr/>
        </p:nvSpPr>
        <p:spPr>
          <a:xfrm>
            <a:off x="5815611" y="4015798"/>
            <a:ext cx="2039461" cy="276999"/>
          </a:xfrm>
          <a:prstGeom prst="rect">
            <a:avLst/>
          </a:prstGeom>
          <a:noFill/>
        </p:spPr>
        <p:txBody>
          <a:bodyPr wrap="square" rtlCol="0">
            <a:spAutoFit/>
          </a:bodyPr>
          <a:lstStyle/>
          <a:p>
            <a:r>
              <a:rPr lang="en-US" sz="1200" dirty="0">
                <a:hlinkClick r:id="rId3"/>
              </a:rPr>
              <a:t>https://impact.indiaai.gov.in/</a:t>
            </a:r>
            <a:r>
              <a:rPr lang="en-US" sz="1200" dirty="0"/>
              <a:t> </a:t>
            </a:r>
          </a:p>
        </p:txBody>
      </p:sp>
      <p:pic>
        <p:nvPicPr>
          <p:cNvPr id="6" name="Picture 5">
            <a:hlinkClick r:id="rId3"/>
            <a:extLst>
              <a:ext uri="{FF2B5EF4-FFF2-40B4-BE49-F238E27FC236}">
                <a16:creationId xmlns:a16="http://schemas.microsoft.com/office/drawing/2014/main" id="{FA60D464-1422-2A89-A25B-E8CA58879590}"/>
              </a:ext>
            </a:extLst>
          </p:cNvPr>
          <p:cNvPicPr>
            <a:picLocks noChangeAspect="1"/>
          </p:cNvPicPr>
          <p:nvPr/>
        </p:nvPicPr>
        <p:blipFill>
          <a:blip r:embed="rId4"/>
          <a:stretch>
            <a:fillRect/>
          </a:stretch>
        </p:blipFill>
        <p:spPr>
          <a:xfrm>
            <a:off x="5130903" y="850703"/>
            <a:ext cx="3408879" cy="3135073"/>
          </a:xfrm>
          <a:prstGeom prst="rect">
            <a:avLst/>
          </a:prstGeom>
        </p:spPr>
      </p:pic>
    </p:spTree>
    <p:extLst>
      <p:ext uri="{BB962C8B-B14F-4D97-AF65-F5344CB8AC3E}">
        <p14:creationId xmlns:p14="http://schemas.microsoft.com/office/powerpoint/2010/main" val="679439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43865"/>
        </a:solidFill>
        <a:effectLst/>
      </p:bgPr>
    </p:bg>
    <p:spTree>
      <p:nvGrpSpPr>
        <p:cNvPr id="1" name="">
          <a:extLst>
            <a:ext uri="{FF2B5EF4-FFF2-40B4-BE49-F238E27FC236}">
              <a16:creationId xmlns:a16="http://schemas.microsoft.com/office/drawing/2014/main" id="{5DCEE0A9-8326-039E-5E59-0D293F7C6D3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F012EDAC-51C2-ED8A-CDB0-8D51F05AAFA5}"/>
              </a:ext>
            </a:extLst>
          </p:cNvPr>
          <p:cNvSpPr/>
          <p:nvPr/>
        </p:nvSpPr>
        <p:spPr>
          <a:xfrm>
            <a:off x="0" y="2281237"/>
            <a:ext cx="9144000" cy="581025"/>
          </a:xfrm>
          <a:prstGeom prst="rect">
            <a:avLst/>
          </a:prstGeom>
          <a:noFill/>
          <a:ln/>
        </p:spPr>
        <p:txBody>
          <a:bodyPr wrap="square" lIns="0" tIns="0" rIns="0" bIns="0" rtlCol="0" anchor="t"/>
          <a:lstStyle/>
          <a:p>
            <a:pPr marL="0" indent="0" algn="ctr">
              <a:spcAft>
                <a:spcPts val="1600"/>
              </a:spcAft>
              <a:buNone/>
            </a:pPr>
            <a:r>
              <a:rPr lang="en-US" sz="4000" b="1" dirty="0">
                <a:solidFill>
                  <a:srgbClr val="DDB774"/>
                </a:solidFill>
                <a:latin typeface="Arial" pitchFamily="34" charset="0"/>
                <a:ea typeface="Arial" pitchFamily="34" charset="-122"/>
                <a:cs typeface="Arial" pitchFamily="34" charset="-120"/>
              </a:rPr>
              <a:t>4.2: U.S. AI Governance</a:t>
            </a:r>
            <a:endParaRPr lang="en-US" sz="4000" dirty="0"/>
          </a:p>
        </p:txBody>
      </p:sp>
    </p:spTree>
    <p:extLst>
      <p:ext uri="{BB962C8B-B14F-4D97-AF65-F5344CB8AC3E}">
        <p14:creationId xmlns:p14="http://schemas.microsoft.com/office/powerpoint/2010/main" val="3091615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8F9FA"/>
        </a:solidFill>
        <a:effectLst/>
      </p:bgPr>
    </p:bg>
    <p:spTree>
      <p:nvGrpSpPr>
        <p:cNvPr id="1" name=""/>
        <p:cNvGrpSpPr/>
        <p:nvPr/>
      </p:nvGrpSpPr>
      <p:grpSpPr>
        <a:xfrm>
          <a:off x="0" y="0"/>
          <a:ext cx="0" cy="0"/>
          <a:chOff x="0" y="0"/>
          <a:chExt cx="0" cy="0"/>
        </a:xfrm>
      </p:grpSpPr>
      <p:sp>
        <p:nvSpPr>
          <p:cNvPr id="2" name="Text 0"/>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Overview</a:t>
            </a:r>
            <a:endParaRPr lang="en-US" sz="2200" dirty="0"/>
          </a:p>
        </p:txBody>
      </p:sp>
      <p:sp>
        <p:nvSpPr>
          <p:cNvPr id="5" name="Text 3"/>
          <p:cNvSpPr/>
          <p:nvPr/>
        </p:nvSpPr>
        <p:spPr>
          <a:xfrm>
            <a:off x="406301" y="869752"/>
            <a:ext cx="8498026" cy="323850"/>
          </a:xfrm>
          <a:prstGeom prst="rect">
            <a:avLst/>
          </a:prstGeom>
          <a:noFill/>
          <a:ln/>
        </p:spPr>
        <p:txBody>
          <a:bodyPr wrap="square" lIns="0" tIns="0" rIns="0" bIns="0" rtlCol="0" anchor="t"/>
          <a:lstStyle/>
          <a:p>
            <a:pPr marL="0" indent="0" algn="l">
              <a:spcAft>
                <a:spcPts val="400"/>
              </a:spcAft>
              <a:buNone/>
            </a:pPr>
            <a:r>
              <a:rPr lang="en-US" sz="2200" b="1" dirty="0">
                <a:solidFill>
                  <a:srgbClr val="043865"/>
                </a:solidFill>
                <a:latin typeface="Arial" pitchFamily="34" charset="0"/>
                <a:ea typeface="Arial" pitchFamily="34" charset="-122"/>
                <a:cs typeface="Arial" pitchFamily="34" charset="-120"/>
              </a:rPr>
              <a:t>Today's Agenda</a:t>
            </a:r>
            <a:endParaRPr lang="en-US" sz="2200" dirty="0"/>
          </a:p>
        </p:txBody>
      </p:sp>
      <p:sp>
        <p:nvSpPr>
          <p:cNvPr id="6" name="Text 4"/>
          <p:cNvSpPr/>
          <p:nvPr/>
        </p:nvSpPr>
        <p:spPr>
          <a:xfrm>
            <a:off x="406301" y="1295102"/>
            <a:ext cx="8331398" cy="3721448"/>
          </a:xfrm>
          <a:prstGeom prst="rect">
            <a:avLst/>
          </a:prstGeom>
          <a:noFill/>
          <a:ln/>
        </p:spPr>
        <p:txBody>
          <a:bodyPr wrap="square" lIns="127000" tIns="0" rIns="0" bIns="0" rtlCol="0" anchor="t"/>
          <a:lstStyle/>
          <a:p>
            <a:pPr marL="127000" indent="-127000" algn="l">
              <a:lnSpc>
                <a:spcPts val="2015"/>
              </a:lnSpc>
              <a:spcAft>
                <a:spcPts val="600"/>
              </a:spcAft>
              <a:buSzPct val="100000"/>
              <a:buChar char="•"/>
            </a:pPr>
            <a:r>
              <a:rPr lang="en-US" sz="1300" dirty="0"/>
              <a:t>Brief recap: Assignment 2</a:t>
            </a:r>
          </a:p>
          <a:p>
            <a:pPr marL="127000" indent="-127000" algn="l">
              <a:lnSpc>
                <a:spcPts val="2015"/>
              </a:lnSpc>
              <a:spcAft>
                <a:spcPts val="600"/>
              </a:spcAft>
              <a:buSzPct val="100000"/>
              <a:buChar char="•"/>
            </a:pPr>
            <a:r>
              <a:rPr lang="en-US" sz="1300" dirty="0"/>
              <a:t>Class pulse: Assignment 4</a:t>
            </a:r>
          </a:p>
          <a:p>
            <a:pPr marL="127000" indent="-127000">
              <a:lnSpc>
                <a:spcPts val="2015"/>
              </a:lnSpc>
              <a:spcAft>
                <a:spcPts val="600"/>
              </a:spcAft>
              <a:buSzPct val="100000"/>
              <a:buFontTx/>
              <a:buChar char="•"/>
            </a:pPr>
            <a:r>
              <a:rPr lang="en-US" sz="1300" dirty="0"/>
              <a:t>Cool things I found this weekend</a:t>
            </a:r>
          </a:p>
          <a:p>
            <a:pPr marL="127000" indent="-127000">
              <a:lnSpc>
                <a:spcPts val="2015"/>
              </a:lnSpc>
              <a:spcAft>
                <a:spcPts val="600"/>
              </a:spcAft>
              <a:buSzPct val="100000"/>
              <a:buFontTx/>
              <a:buChar char="•"/>
            </a:pPr>
            <a:r>
              <a:rPr lang="en-US" sz="1300" dirty="0"/>
              <a:t>Quick dive into </a:t>
            </a:r>
            <a:r>
              <a:rPr lang="en-US" sz="1300" dirty="0" err="1"/>
              <a:t>Yudkowski’s</a:t>
            </a:r>
            <a:r>
              <a:rPr lang="en-US" sz="1300" dirty="0"/>
              <a:t> arguments and ‘Responsible Innovation’ from last week</a:t>
            </a:r>
          </a:p>
          <a:p>
            <a:pPr marL="127000" indent="-127000">
              <a:lnSpc>
                <a:spcPts val="2015"/>
              </a:lnSpc>
              <a:spcAft>
                <a:spcPts val="600"/>
              </a:spcAft>
              <a:buSzPct val="100000"/>
              <a:buChar char="•"/>
            </a:pPr>
            <a:r>
              <a:rPr lang="en-US" sz="1300" dirty="0"/>
              <a:t>4.1: AI Governance: Global</a:t>
            </a:r>
          </a:p>
          <a:p>
            <a:pPr marL="127000" indent="-127000">
              <a:lnSpc>
                <a:spcPts val="2015"/>
              </a:lnSpc>
              <a:spcAft>
                <a:spcPts val="600"/>
              </a:spcAft>
              <a:buSzPct val="100000"/>
              <a:buChar char="•"/>
            </a:pPr>
            <a:r>
              <a:rPr lang="en-US" sz="1300" dirty="0"/>
              <a:t>4.2: AI Governance: U.S.</a:t>
            </a:r>
          </a:p>
          <a:p>
            <a:pPr marL="127000" indent="-127000">
              <a:lnSpc>
                <a:spcPts val="2015"/>
              </a:lnSpc>
              <a:spcAft>
                <a:spcPts val="600"/>
              </a:spcAft>
              <a:buSzPct val="100000"/>
              <a:buChar char="•"/>
            </a:pPr>
            <a:r>
              <a:rPr lang="en-US" sz="1300" dirty="0"/>
              <a:t>Next session:</a:t>
            </a:r>
          </a:p>
          <a:p>
            <a:pPr marL="584200" lvl="1" indent="-127000">
              <a:lnSpc>
                <a:spcPts val="2015"/>
              </a:lnSpc>
              <a:spcAft>
                <a:spcPts val="600"/>
              </a:spcAft>
              <a:buSzPct val="100000"/>
              <a:buChar char="•"/>
            </a:pPr>
            <a:r>
              <a:rPr lang="en-US" sz="1300" dirty="0"/>
              <a:t>4.3: Organizational governance frameworks: NIST, ISO, MITRE, industry best practices</a:t>
            </a:r>
          </a:p>
          <a:p>
            <a:pPr marL="584200" lvl="1" indent="-127000">
              <a:lnSpc>
                <a:spcPts val="2015"/>
              </a:lnSpc>
              <a:spcAft>
                <a:spcPts val="600"/>
              </a:spcAft>
              <a:buSzPct val="100000"/>
              <a:buChar char="•"/>
            </a:pPr>
            <a:r>
              <a:rPr lang="en-US" sz="1300" dirty="0"/>
              <a:t>4.4: Documentation and auditability: model cards, datasheets, transparency reporting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87B45-744C-22FA-7C62-3F91135D7193}"/>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36D00C8-D2D0-4568-3F46-89A8E549E83A}"/>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4F473472-5383-68A2-F4D4-C486E36E3329}"/>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2C9AB5DF-96BF-ABCC-1E63-4CDD08B0261B}"/>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State of US AI Governance in February 2026</a:t>
            </a:r>
            <a:endParaRPr lang="en-US" sz="2200" dirty="0"/>
          </a:p>
        </p:txBody>
      </p:sp>
      <p:sp>
        <p:nvSpPr>
          <p:cNvPr id="5" name="Text 3">
            <a:extLst>
              <a:ext uri="{FF2B5EF4-FFF2-40B4-BE49-F238E27FC236}">
                <a16:creationId xmlns:a16="http://schemas.microsoft.com/office/drawing/2014/main" id="{8F96A02A-E5EC-B9C6-A26E-948DAE8DD03B}"/>
              </a:ext>
            </a:extLst>
          </p:cNvPr>
          <p:cNvSpPr/>
          <p:nvPr/>
        </p:nvSpPr>
        <p:spPr>
          <a:xfrm>
            <a:off x="406301" y="869752"/>
            <a:ext cx="8498026" cy="3882130"/>
          </a:xfrm>
          <a:prstGeom prst="rect">
            <a:avLst/>
          </a:prstGeom>
          <a:noFill/>
          <a:ln/>
        </p:spPr>
        <p:txBody>
          <a:bodyPr wrap="square" lIns="0" tIns="0" rIns="0" bIns="0" rtlCol="0" anchor="t"/>
          <a:lstStyle/>
          <a:p>
            <a:pPr>
              <a:spcAft>
                <a:spcPts val="400"/>
              </a:spcAft>
            </a:pPr>
            <a:endParaRPr lang="en-US" sz="2200" dirty="0"/>
          </a:p>
        </p:txBody>
      </p:sp>
      <p:sp>
        <p:nvSpPr>
          <p:cNvPr id="9" name="Text 4">
            <a:extLst>
              <a:ext uri="{FF2B5EF4-FFF2-40B4-BE49-F238E27FC236}">
                <a16:creationId xmlns:a16="http://schemas.microsoft.com/office/drawing/2014/main" id="{D06216A4-02F5-A0D6-BFD8-EB118900C5B3}"/>
              </a:ext>
            </a:extLst>
          </p:cNvPr>
          <p:cNvSpPr/>
          <p:nvPr/>
        </p:nvSpPr>
        <p:spPr>
          <a:xfrm>
            <a:off x="239673" y="850703"/>
            <a:ext cx="4330589" cy="4165847"/>
          </a:xfrm>
          <a:prstGeom prst="rect">
            <a:avLst/>
          </a:prstGeom>
          <a:noFill/>
          <a:ln/>
        </p:spPr>
        <p:txBody>
          <a:bodyPr wrap="square" lIns="127000" tIns="0" rIns="0" bIns="0" rtlCol="0" anchor="t"/>
          <a:lstStyle/>
          <a:p>
            <a:r>
              <a:rPr lang="en-US" sz="1600" dirty="0"/>
              <a:t>Currently characterized by a fragmented, sectoral approach with significant federal-state tension</a:t>
            </a:r>
          </a:p>
          <a:p>
            <a:endParaRPr lang="en-US" sz="1600" dirty="0"/>
          </a:p>
          <a:p>
            <a:r>
              <a:rPr lang="en-US" sz="1600" dirty="0"/>
              <a:t>There is no comprehensive federal AI legislation, leaving a patchwork of existing agency authorities (FDA, FTC, EEOC), state laws, and voluntary frameworks like the NIST AI RMF.</a:t>
            </a:r>
          </a:p>
          <a:p>
            <a:endParaRPr lang="en-US" sz="1600" dirty="0"/>
          </a:p>
          <a:p>
            <a:r>
              <a:rPr lang="en-US" sz="1600" dirty="0"/>
              <a:t>States have moved aggressively: 260+ AI bills introduced in 2025 alone, with 21 state AI laws taking effect in 2026, including California’s </a:t>
            </a:r>
          </a:p>
          <a:p>
            <a:r>
              <a:rPr lang="en-US" sz="1600" dirty="0"/>
              <a:t>CCPA/CPRA automated decision-making rules. </a:t>
            </a:r>
          </a:p>
          <a:p>
            <a:endParaRPr lang="en-US" sz="1600" dirty="0"/>
          </a:p>
          <a:p>
            <a:r>
              <a:rPr lang="en-US" sz="1600" dirty="0"/>
              <a:t>Trump administration taking an innovation-first posture, issued a December 2025 order empowering the Attorney General to challenge all state AI regulations. </a:t>
            </a:r>
          </a:p>
          <a:p>
            <a:endParaRPr lang="en-US" sz="1600" dirty="0"/>
          </a:p>
          <a:p>
            <a:endParaRPr lang="en-US" sz="1600" dirty="0"/>
          </a:p>
        </p:txBody>
      </p:sp>
      <p:sp>
        <p:nvSpPr>
          <p:cNvPr id="7" name="AutoShape 2">
            <a:extLst>
              <a:ext uri="{FF2B5EF4-FFF2-40B4-BE49-F238E27FC236}">
                <a16:creationId xmlns:a16="http://schemas.microsoft.com/office/drawing/2014/main" id="{AA7358EC-45A2-D4D5-22E7-F7A015B16F71}"/>
              </a:ext>
            </a:extLst>
          </p:cNvPr>
          <p:cNvSpPr>
            <a:spLocks noChangeAspect="1" noChangeArrowheads="1"/>
          </p:cNvSpPr>
          <p:nvPr/>
        </p:nvSpPr>
        <p:spPr bwMode="auto">
          <a:xfrm>
            <a:off x="2428407" y="428157"/>
            <a:ext cx="2295993" cy="22959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41492857-8318-DECF-92F1-AB27B3827E82}"/>
              </a:ext>
            </a:extLst>
          </p:cNvPr>
          <p:cNvSpPr txBox="1"/>
          <p:nvPr/>
        </p:nvSpPr>
        <p:spPr>
          <a:xfrm>
            <a:off x="5427909" y="4170215"/>
            <a:ext cx="2620781" cy="461665"/>
          </a:xfrm>
          <a:prstGeom prst="rect">
            <a:avLst/>
          </a:prstGeom>
          <a:noFill/>
        </p:spPr>
        <p:txBody>
          <a:bodyPr wrap="square" rtlCol="0">
            <a:spAutoFit/>
          </a:bodyPr>
          <a:lstStyle/>
          <a:p>
            <a:r>
              <a:rPr lang="en-US" sz="1200" dirty="0">
                <a:hlinkClick r:id="rId3"/>
              </a:rPr>
              <a:t>https://iapp.org/resources/article/us-state-ai-governance-legislation-tracker</a:t>
            </a:r>
            <a:r>
              <a:rPr lang="en-US" sz="1200" dirty="0"/>
              <a:t> </a:t>
            </a:r>
          </a:p>
        </p:txBody>
      </p:sp>
      <p:pic>
        <p:nvPicPr>
          <p:cNvPr id="6" name="Picture 5">
            <a:hlinkClick r:id="rId3"/>
            <a:extLst>
              <a:ext uri="{FF2B5EF4-FFF2-40B4-BE49-F238E27FC236}">
                <a16:creationId xmlns:a16="http://schemas.microsoft.com/office/drawing/2014/main" id="{128F285F-169C-197A-D0D6-4F8357CDFA3C}"/>
              </a:ext>
            </a:extLst>
          </p:cNvPr>
          <p:cNvPicPr>
            <a:picLocks noChangeAspect="1"/>
          </p:cNvPicPr>
          <p:nvPr/>
        </p:nvPicPr>
        <p:blipFill>
          <a:blip r:embed="rId4"/>
          <a:stretch>
            <a:fillRect/>
          </a:stretch>
        </p:blipFill>
        <p:spPr>
          <a:xfrm>
            <a:off x="4714729" y="1557639"/>
            <a:ext cx="4045131" cy="2214465"/>
          </a:xfrm>
          <a:prstGeom prst="rect">
            <a:avLst/>
          </a:prstGeom>
        </p:spPr>
      </p:pic>
    </p:spTree>
    <p:extLst>
      <p:ext uri="{BB962C8B-B14F-4D97-AF65-F5344CB8AC3E}">
        <p14:creationId xmlns:p14="http://schemas.microsoft.com/office/powerpoint/2010/main" val="228806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5FF6E-4BB2-8BF4-A884-B4D19734255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C196A86E-31FA-1790-8471-B8452654763E}"/>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03E448E5-B005-C1D6-E054-22CB37AC89AF}"/>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32B6AAC5-BD32-17ED-19BD-E4B55E0E155B}"/>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Notable U.S. AI Governance Developments Over Time</a:t>
            </a:r>
            <a:endParaRPr lang="en-US" sz="2200" dirty="0"/>
          </a:p>
        </p:txBody>
      </p:sp>
      <p:sp>
        <p:nvSpPr>
          <p:cNvPr id="5" name="Text 3">
            <a:extLst>
              <a:ext uri="{FF2B5EF4-FFF2-40B4-BE49-F238E27FC236}">
                <a16:creationId xmlns:a16="http://schemas.microsoft.com/office/drawing/2014/main" id="{87AECFD7-4C90-592E-C4EE-77375FE6AB04}"/>
              </a:ext>
            </a:extLst>
          </p:cNvPr>
          <p:cNvSpPr/>
          <p:nvPr/>
        </p:nvSpPr>
        <p:spPr>
          <a:xfrm>
            <a:off x="406301" y="869752"/>
            <a:ext cx="8498026" cy="3882130"/>
          </a:xfrm>
          <a:prstGeom prst="rect">
            <a:avLst/>
          </a:prstGeom>
          <a:noFill/>
          <a:ln/>
        </p:spPr>
        <p:txBody>
          <a:bodyPr wrap="square" lIns="0" tIns="0" rIns="0" bIns="0" rtlCol="0" anchor="t"/>
          <a:lstStyle/>
          <a:p>
            <a:pPr>
              <a:spcAft>
                <a:spcPts val="400"/>
              </a:spcAft>
            </a:pPr>
            <a:endParaRPr lang="en-US" sz="2200" dirty="0"/>
          </a:p>
        </p:txBody>
      </p:sp>
      <p:sp>
        <p:nvSpPr>
          <p:cNvPr id="9" name="Text 4">
            <a:extLst>
              <a:ext uri="{FF2B5EF4-FFF2-40B4-BE49-F238E27FC236}">
                <a16:creationId xmlns:a16="http://schemas.microsoft.com/office/drawing/2014/main" id="{CAF65775-F596-0DD1-134C-193F17D15879}"/>
              </a:ext>
            </a:extLst>
          </p:cNvPr>
          <p:cNvSpPr/>
          <p:nvPr/>
        </p:nvSpPr>
        <p:spPr>
          <a:xfrm>
            <a:off x="239673" y="1279531"/>
            <a:ext cx="4167263" cy="3135072"/>
          </a:xfrm>
          <a:prstGeom prst="rect">
            <a:avLst/>
          </a:prstGeom>
          <a:noFill/>
          <a:ln/>
        </p:spPr>
        <p:txBody>
          <a:bodyPr wrap="square" lIns="127000" tIns="0" rIns="0" bIns="0" rtlCol="0" anchor="t"/>
          <a:lstStyle/>
          <a:p>
            <a:r>
              <a:rPr lang="en-US" sz="1600" b="1" dirty="0"/>
              <a:t>Biden EO 14110 (Oct 2023)</a:t>
            </a:r>
          </a:p>
          <a:p>
            <a:endParaRPr lang="en-US" sz="1600" dirty="0"/>
          </a:p>
          <a:p>
            <a:r>
              <a:rPr lang="en-US" sz="1600" dirty="0"/>
              <a:t>At the time, was the most comprehensive U.S. federal action on AI safety</a:t>
            </a:r>
          </a:p>
          <a:p>
            <a:endParaRPr lang="en-US" sz="1600" dirty="0"/>
          </a:p>
          <a:p>
            <a:r>
              <a:rPr lang="en-US" sz="1600" dirty="0"/>
              <a:t>Required developers of powerful AI systems to share safety test results with the government, </a:t>
            </a:r>
          </a:p>
          <a:p>
            <a:endParaRPr lang="en-US" sz="1600" dirty="0"/>
          </a:p>
          <a:p>
            <a:r>
              <a:rPr lang="en-US" sz="1600" dirty="0"/>
              <a:t>Directed NIST to develop red-teaming standards</a:t>
            </a:r>
          </a:p>
          <a:p>
            <a:endParaRPr lang="en-US" sz="1600" dirty="0"/>
          </a:p>
          <a:p>
            <a:r>
              <a:rPr lang="en-US" sz="1600" dirty="0"/>
              <a:t>Mandated agency-level AI risk management across sectors including healthcare, education, and employment. </a:t>
            </a:r>
          </a:p>
        </p:txBody>
      </p:sp>
      <p:sp>
        <p:nvSpPr>
          <p:cNvPr id="7" name="AutoShape 2">
            <a:extLst>
              <a:ext uri="{FF2B5EF4-FFF2-40B4-BE49-F238E27FC236}">
                <a16:creationId xmlns:a16="http://schemas.microsoft.com/office/drawing/2014/main" id="{3CDFE305-A73A-A5AA-637F-4F466B03C26A}"/>
              </a:ext>
            </a:extLst>
          </p:cNvPr>
          <p:cNvSpPr>
            <a:spLocks noChangeAspect="1" noChangeArrowheads="1"/>
          </p:cNvSpPr>
          <p:nvPr/>
        </p:nvSpPr>
        <p:spPr bwMode="auto">
          <a:xfrm>
            <a:off x="2428407" y="428157"/>
            <a:ext cx="2295993" cy="22959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EFEF1566-B306-CC00-1D10-36200780D6E2}"/>
              </a:ext>
            </a:extLst>
          </p:cNvPr>
          <p:cNvSpPr txBox="1"/>
          <p:nvPr/>
        </p:nvSpPr>
        <p:spPr>
          <a:xfrm>
            <a:off x="4529651" y="2976856"/>
            <a:ext cx="4179927" cy="646331"/>
          </a:xfrm>
          <a:prstGeom prst="rect">
            <a:avLst/>
          </a:prstGeom>
          <a:noFill/>
        </p:spPr>
        <p:txBody>
          <a:bodyPr wrap="square" rtlCol="0">
            <a:spAutoFit/>
          </a:bodyPr>
          <a:lstStyle/>
          <a:p>
            <a:r>
              <a:rPr lang="en-US" sz="1200" dirty="0">
                <a:hlinkClick r:id="rId3"/>
              </a:rPr>
              <a:t>https://www.federalregister.gov/documents/2023/11/01/2023-24283/safe-secure-and-trustworthy-development-and-use-of-artificial-intelligence</a:t>
            </a:r>
            <a:r>
              <a:rPr lang="en-US" sz="1200" dirty="0"/>
              <a:t> </a:t>
            </a:r>
          </a:p>
        </p:txBody>
      </p:sp>
      <p:pic>
        <p:nvPicPr>
          <p:cNvPr id="8" name="Picture 7">
            <a:hlinkClick r:id="rId3"/>
            <a:extLst>
              <a:ext uri="{FF2B5EF4-FFF2-40B4-BE49-F238E27FC236}">
                <a16:creationId xmlns:a16="http://schemas.microsoft.com/office/drawing/2014/main" id="{02762B2A-5863-4747-3569-A65E2DFC448A}"/>
              </a:ext>
            </a:extLst>
          </p:cNvPr>
          <p:cNvPicPr>
            <a:picLocks noChangeAspect="1"/>
          </p:cNvPicPr>
          <p:nvPr/>
        </p:nvPicPr>
        <p:blipFill>
          <a:blip r:embed="rId4"/>
          <a:stretch>
            <a:fillRect/>
          </a:stretch>
        </p:blipFill>
        <p:spPr>
          <a:xfrm>
            <a:off x="4529650" y="1134610"/>
            <a:ext cx="4327354" cy="1519595"/>
          </a:xfrm>
          <a:prstGeom prst="rect">
            <a:avLst/>
          </a:prstGeom>
        </p:spPr>
      </p:pic>
    </p:spTree>
    <p:extLst>
      <p:ext uri="{BB962C8B-B14F-4D97-AF65-F5344CB8AC3E}">
        <p14:creationId xmlns:p14="http://schemas.microsoft.com/office/powerpoint/2010/main" val="1109345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8421F-7A60-21A8-8606-DED0EA57462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481A367A-F9F1-1457-720F-21DB8AB79D91}"/>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DEA9A723-763E-129F-5978-8D21D49CDDDE}"/>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CB38C5B5-93A5-DA81-8787-505E20049943}"/>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Notable Global AI Governance Developments Over Time</a:t>
            </a:r>
            <a:endParaRPr lang="en-US" sz="2200" dirty="0"/>
          </a:p>
        </p:txBody>
      </p:sp>
      <p:sp>
        <p:nvSpPr>
          <p:cNvPr id="5" name="Text 3">
            <a:extLst>
              <a:ext uri="{FF2B5EF4-FFF2-40B4-BE49-F238E27FC236}">
                <a16:creationId xmlns:a16="http://schemas.microsoft.com/office/drawing/2014/main" id="{93664679-33AE-18DF-6CEB-F4F52005A6FB}"/>
              </a:ext>
            </a:extLst>
          </p:cNvPr>
          <p:cNvSpPr/>
          <p:nvPr/>
        </p:nvSpPr>
        <p:spPr>
          <a:xfrm>
            <a:off x="406301" y="869752"/>
            <a:ext cx="8498026" cy="3882130"/>
          </a:xfrm>
          <a:prstGeom prst="rect">
            <a:avLst/>
          </a:prstGeom>
          <a:noFill/>
          <a:ln/>
        </p:spPr>
        <p:txBody>
          <a:bodyPr wrap="square" lIns="0" tIns="0" rIns="0" bIns="0" rtlCol="0" anchor="t"/>
          <a:lstStyle/>
          <a:p>
            <a:pPr>
              <a:spcAft>
                <a:spcPts val="400"/>
              </a:spcAft>
            </a:pPr>
            <a:endParaRPr lang="en-US" sz="2200" dirty="0"/>
          </a:p>
        </p:txBody>
      </p:sp>
      <p:sp>
        <p:nvSpPr>
          <p:cNvPr id="9" name="Text 4">
            <a:extLst>
              <a:ext uri="{FF2B5EF4-FFF2-40B4-BE49-F238E27FC236}">
                <a16:creationId xmlns:a16="http://schemas.microsoft.com/office/drawing/2014/main" id="{3B0316A8-7B85-7CBC-5CF1-57D18EEB6C14}"/>
              </a:ext>
            </a:extLst>
          </p:cNvPr>
          <p:cNvSpPr/>
          <p:nvPr/>
        </p:nvSpPr>
        <p:spPr>
          <a:xfrm>
            <a:off x="239673" y="892773"/>
            <a:ext cx="4167263" cy="4051603"/>
          </a:xfrm>
          <a:prstGeom prst="rect">
            <a:avLst/>
          </a:prstGeom>
          <a:noFill/>
          <a:ln/>
        </p:spPr>
        <p:txBody>
          <a:bodyPr wrap="square" lIns="127000" tIns="0" rIns="0" bIns="0" rtlCol="0" anchor="t"/>
          <a:lstStyle/>
          <a:p>
            <a:r>
              <a:rPr lang="en-US" sz="1600" b="1" dirty="0"/>
              <a:t>Trump EO 14179 (Jan 2025)</a:t>
            </a:r>
          </a:p>
          <a:p>
            <a:endParaRPr lang="en-US" sz="1600" b="1" dirty="0"/>
          </a:p>
          <a:p>
            <a:r>
              <a:rPr lang="en-US" sz="1600" dirty="0"/>
              <a:t>Revoked Biden EO 14110 on Day 1 of President Trump’s 2</a:t>
            </a:r>
            <a:r>
              <a:rPr lang="en-US" sz="1600" baseline="30000" dirty="0"/>
              <a:t>nd</a:t>
            </a:r>
            <a:r>
              <a:rPr lang="en-US" sz="1600" dirty="0"/>
              <a:t> term.</a:t>
            </a:r>
          </a:p>
          <a:p>
            <a:endParaRPr lang="en-US" sz="1600" dirty="0"/>
          </a:p>
          <a:p>
            <a:r>
              <a:rPr lang="en-US" sz="1600" dirty="0"/>
              <a:t>Reorients federal AI policy around maintaining U.S. global AI dominance, economic competitiveness, and national security</a:t>
            </a:r>
          </a:p>
          <a:p>
            <a:endParaRPr lang="en-US" sz="1600" dirty="0"/>
          </a:p>
          <a:p>
            <a:r>
              <a:rPr lang="en-US" sz="1600" dirty="0"/>
              <a:t>Explicitly rejects what it characterizes as "ideological bias or social agendas" in AI regulation. </a:t>
            </a:r>
          </a:p>
          <a:p>
            <a:endParaRPr lang="en-US" sz="1600" dirty="0"/>
          </a:p>
          <a:p>
            <a:r>
              <a:rPr lang="en-US" sz="1600" dirty="0"/>
              <a:t>Some agency actions initiated under EO 14110 survived the revocation, but the overarching reporting requirements and safety mandates were dismantled.</a:t>
            </a:r>
          </a:p>
          <a:p>
            <a:endParaRPr lang="en-US" sz="1600" dirty="0"/>
          </a:p>
        </p:txBody>
      </p:sp>
      <p:sp>
        <p:nvSpPr>
          <p:cNvPr id="7" name="AutoShape 2">
            <a:extLst>
              <a:ext uri="{FF2B5EF4-FFF2-40B4-BE49-F238E27FC236}">
                <a16:creationId xmlns:a16="http://schemas.microsoft.com/office/drawing/2014/main" id="{C71AF4D4-3C27-B9F7-DF27-0CD765B9D55C}"/>
              </a:ext>
            </a:extLst>
          </p:cNvPr>
          <p:cNvSpPr>
            <a:spLocks noChangeAspect="1" noChangeArrowheads="1"/>
          </p:cNvSpPr>
          <p:nvPr/>
        </p:nvSpPr>
        <p:spPr bwMode="auto">
          <a:xfrm>
            <a:off x="2428407" y="428157"/>
            <a:ext cx="2295993" cy="22959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2F3A8845-72D7-6215-610E-17995C6EB772}"/>
              </a:ext>
            </a:extLst>
          </p:cNvPr>
          <p:cNvSpPr txBox="1"/>
          <p:nvPr/>
        </p:nvSpPr>
        <p:spPr>
          <a:xfrm>
            <a:off x="4989109" y="3263423"/>
            <a:ext cx="3394509" cy="646331"/>
          </a:xfrm>
          <a:prstGeom prst="rect">
            <a:avLst/>
          </a:prstGeom>
          <a:noFill/>
        </p:spPr>
        <p:txBody>
          <a:bodyPr wrap="square" rtlCol="0">
            <a:spAutoFit/>
          </a:bodyPr>
          <a:lstStyle/>
          <a:p>
            <a:r>
              <a:rPr lang="en-US" sz="1200" dirty="0">
                <a:hlinkClick r:id="rId3"/>
              </a:rPr>
              <a:t>https://www.whitehouse.gov/presidential-actions/2025/01/removing-barriers-to-american-leadership-in-artificial-intelligence/</a:t>
            </a:r>
            <a:r>
              <a:rPr lang="en-US" sz="1200" dirty="0"/>
              <a:t> </a:t>
            </a:r>
          </a:p>
        </p:txBody>
      </p:sp>
      <p:pic>
        <p:nvPicPr>
          <p:cNvPr id="6" name="Picture 5">
            <a:hlinkClick r:id="rId3"/>
            <a:extLst>
              <a:ext uri="{FF2B5EF4-FFF2-40B4-BE49-F238E27FC236}">
                <a16:creationId xmlns:a16="http://schemas.microsoft.com/office/drawing/2014/main" id="{9475CE62-DA4C-AD5A-3939-6D10B078D3E5}"/>
              </a:ext>
            </a:extLst>
          </p:cNvPr>
          <p:cNvPicPr>
            <a:picLocks noChangeAspect="1"/>
          </p:cNvPicPr>
          <p:nvPr/>
        </p:nvPicPr>
        <p:blipFill>
          <a:blip r:embed="rId4"/>
          <a:stretch>
            <a:fillRect/>
          </a:stretch>
        </p:blipFill>
        <p:spPr>
          <a:xfrm>
            <a:off x="4572000" y="1343343"/>
            <a:ext cx="4228729" cy="1769655"/>
          </a:xfrm>
          <a:prstGeom prst="rect">
            <a:avLst/>
          </a:prstGeom>
        </p:spPr>
      </p:pic>
    </p:spTree>
    <p:extLst>
      <p:ext uri="{BB962C8B-B14F-4D97-AF65-F5344CB8AC3E}">
        <p14:creationId xmlns:p14="http://schemas.microsoft.com/office/powerpoint/2010/main" val="2859369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0F443-6AE3-D91A-0244-F7F6FB620718}"/>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1143AC5-C955-A996-C74C-9E4089484EA2}"/>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23FB89E9-0BF9-5DD8-806C-3BFFA4D6E429}"/>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FFF747CB-928B-1167-4A0D-9F9E00437E43}"/>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Notable Global AI Governance Developments Over Time</a:t>
            </a:r>
            <a:endParaRPr lang="en-US" sz="2200" dirty="0"/>
          </a:p>
        </p:txBody>
      </p:sp>
      <p:sp>
        <p:nvSpPr>
          <p:cNvPr id="5" name="Text 3">
            <a:extLst>
              <a:ext uri="{FF2B5EF4-FFF2-40B4-BE49-F238E27FC236}">
                <a16:creationId xmlns:a16="http://schemas.microsoft.com/office/drawing/2014/main" id="{EA357765-FB3D-726A-8CB8-2C0A669A4AF2}"/>
              </a:ext>
            </a:extLst>
          </p:cNvPr>
          <p:cNvSpPr/>
          <p:nvPr/>
        </p:nvSpPr>
        <p:spPr>
          <a:xfrm>
            <a:off x="406301" y="869752"/>
            <a:ext cx="8498026" cy="3882130"/>
          </a:xfrm>
          <a:prstGeom prst="rect">
            <a:avLst/>
          </a:prstGeom>
          <a:noFill/>
          <a:ln/>
        </p:spPr>
        <p:txBody>
          <a:bodyPr wrap="square" lIns="0" tIns="0" rIns="0" bIns="0" rtlCol="0" anchor="t"/>
          <a:lstStyle/>
          <a:p>
            <a:pPr>
              <a:spcAft>
                <a:spcPts val="400"/>
              </a:spcAft>
            </a:pPr>
            <a:endParaRPr lang="en-US" sz="2200" dirty="0"/>
          </a:p>
        </p:txBody>
      </p:sp>
      <p:sp>
        <p:nvSpPr>
          <p:cNvPr id="9" name="Text 4">
            <a:extLst>
              <a:ext uri="{FF2B5EF4-FFF2-40B4-BE49-F238E27FC236}">
                <a16:creationId xmlns:a16="http://schemas.microsoft.com/office/drawing/2014/main" id="{0753A21F-A8D5-CD9C-ABDB-C2CCE3A06A0A}"/>
              </a:ext>
            </a:extLst>
          </p:cNvPr>
          <p:cNvSpPr/>
          <p:nvPr/>
        </p:nvSpPr>
        <p:spPr>
          <a:xfrm>
            <a:off x="239673" y="850703"/>
            <a:ext cx="4167263" cy="3135072"/>
          </a:xfrm>
          <a:prstGeom prst="rect">
            <a:avLst/>
          </a:prstGeom>
          <a:noFill/>
          <a:ln/>
        </p:spPr>
        <p:txBody>
          <a:bodyPr wrap="square" lIns="127000" tIns="0" rIns="0" bIns="0" rtlCol="0" anchor="t"/>
          <a:lstStyle/>
          <a:p>
            <a:r>
              <a:rPr lang="en-US" sz="1600" b="1" dirty="0"/>
              <a:t>America’s AI Action Plan (Jun 2025)</a:t>
            </a:r>
          </a:p>
          <a:p>
            <a:endParaRPr lang="en-US" sz="1600" b="1" dirty="0"/>
          </a:p>
          <a:p>
            <a:r>
              <a:rPr lang="en-US" sz="1600" dirty="0"/>
              <a:t>EO that outlines 90+ near-term federal actions across three pillars: accelerating AI innovation, building AI infrastructure, and leading international AI diplomacy.</a:t>
            </a:r>
          </a:p>
          <a:p>
            <a:endParaRPr lang="en-US" sz="1600" b="1" dirty="0"/>
          </a:p>
          <a:p>
            <a:r>
              <a:rPr lang="en-US" sz="1600" b="1" dirty="0"/>
              <a:t>Genesis Mission (Nov 2025)</a:t>
            </a:r>
          </a:p>
          <a:p>
            <a:endParaRPr lang="en-US" sz="1600" dirty="0"/>
          </a:p>
          <a:p>
            <a:r>
              <a:rPr lang="en-US" sz="1600" dirty="0"/>
              <a:t>EO directing the DOE to mobilize its 17 national laboratories, industry, and academia to double U.S. scientific productivity within a decade using AI, with a Manhattan Project-scale focus on 26 science and technology challenges spanning energy dominance, nuclear/fusion acceleration, and national security.</a:t>
            </a:r>
          </a:p>
          <a:p>
            <a:endParaRPr lang="en-US" sz="1600" dirty="0"/>
          </a:p>
        </p:txBody>
      </p:sp>
      <p:sp>
        <p:nvSpPr>
          <p:cNvPr id="7" name="AutoShape 2">
            <a:extLst>
              <a:ext uri="{FF2B5EF4-FFF2-40B4-BE49-F238E27FC236}">
                <a16:creationId xmlns:a16="http://schemas.microsoft.com/office/drawing/2014/main" id="{97CF602B-DEDC-7BA3-1351-FBADF62C75DB}"/>
              </a:ext>
            </a:extLst>
          </p:cNvPr>
          <p:cNvSpPr>
            <a:spLocks noChangeAspect="1" noChangeArrowheads="1"/>
          </p:cNvSpPr>
          <p:nvPr/>
        </p:nvSpPr>
        <p:spPr bwMode="auto">
          <a:xfrm>
            <a:off x="2428407" y="428157"/>
            <a:ext cx="2295993" cy="22959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5BBFF21C-4429-07C5-2829-A00E756F3040}"/>
              </a:ext>
            </a:extLst>
          </p:cNvPr>
          <p:cNvSpPr txBox="1"/>
          <p:nvPr/>
        </p:nvSpPr>
        <p:spPr>
          <a:xfrm>
            <a:off x="5182733" y="4414603"/>
            <a:ext cx="3275351" cy="461665"/>
          </a:xfrm>
          <a:prstGeom prst="rect">
            <a:avLst/>
          </a:prstGeom>
          <a:noFill/>
        </p:spPr>
        <p:txBody>
          <a:bodyPr wrap="square" rtlCol="0">
            <a:spAutoFit/>
          </a:bodyPr>
          <a:lstStyle/>
          <a:p>
            <a:r>
              <a:rPr lang="en-US" sz="1200" dirty="0">
                <a:hlinkClick r:id="rId3"/>
              </a:rPr>
              <a:t>https://www.whitehouse.gov/presidential-actions/2025/11/launching-the-genesis-mission/</a:t>
            </a:r>
            <a:r>
              <a:rPr lang="en-US" sz="1200" dirty="0"/>
              <a:t> </a:t>
            </a:r>
          </a:p>
        </p:txBody>
      </p:sp>
      <p:pic>
        <p:nvPicPr>
          <p:cNvPr id="8" name="Picture 7">
            <a:hlinkClick r:id="rId3"/>
            <a:extLst>
              <a:ext uri="{FF2B5EF4-FFF2-40B4-BE49-F238E27FC236}">
                <a16:creationId xmlns:a16="http://schemas.microsoft.com/office/drawing/2014/main" id="{83505B4C-14C4-D843-16C0-50715EDDAE7D}"/>
              </a:ext>
            </a:extLst>
          </p:cNvPr>
          <p:cNvPicPr>
            <a:picLocks noChangeAspect="1"/>
          </p:cNvPicPr>
          <p:nvPr/>
        </p:nvPicPr>
        <p:blipFill>
          <a:blip r:embed="rId4"/>
          <a:stretch>
            <a:fillRect/>
          </a:stretch>
        </p:blipFill>
        <p:spPr>
          <a:xfrm>
            <a:off x="5182733" y="2970555"/>
            <a:ext cx="3479428" cy="1444048"/>
          </a:xfrm>
          <a:prstGeom prst="rect">
            <a:avLst/>
          </a:prstGeom>
        </p:spPr>
      </p:pic>
      <p:pic>
        <p:nvPicPr>
          <p:cNvPr id="10" name="Picture 9">
            <a:hlinkClick r:id="rId5"/>
            <a:extLst>
              <a:ext uri="{FF2B5EF4-FFF2-40B4-BE49-F238E27FC236}">
                <a16:creationId xmlns:a16="http://schemas.microsoft.com/office/drawing/2014/main" id="{57A4F148-720F-D040-F45B-A9630D7F5DA8}"/>
              </a:ext>
            </a:extLst>
          </p:cNvPr>
          <p:cNvPicPr>
            <a:picLocks noChangeAspect="1"/>
          </p:cNvPicPr>
          <p:nvPr/>
        </p:nvPicPr>
        <p:blipFill>
          <a:blip r:embed="rId6"/>
          <a:stretch>
            <a:fillRect/>
          </a:stretch>
        </p:blipFill>
        <p:spPr>
          <a:xfrm>
            <a:off x="5182733" y="761852"/>
            <a:ext cx="2064908" cy="1893949"/>
          </a:xfrm>
          <a:prstGeom prst="rect">
            <a:avLst/>
          </a:prstGeom>
        </p:spPr>
      </p:pic>
      <p:sp>
        <p:nvSpPr>
          <p:cNvPr id="12" name="TextBox 11">
            <a:extLst>
              <a:ext uri="{FF2B5EF4-FFF2-40B4-BE49-F238E27FC236}">
                <a16:creationId xmlns:a16="http://schemas.microsoft.com/office/drawing/2014/main" id="{D50ECDE4-B260-22AF-3825-E4C341152275}"/>
              </a:ext>
            </a:extLst>
          </p:cNvPr>
          <p:cNvSpPr txBox="1"/>
          <p:nvPr/>
        </p:nvSpPr>
        <p:spPr>
          <a:xfrm>
            <a:off x="7456602" y="1047601"/>
            <a:ext cx="1281097" cy="1200329"/>
          </a:xfrm>
          <a:prstGeom prst="rect">
            <a:avLst/>
          </a:prstGeom>
          <a:noFill/>
        </p:spPr>
        <p:txBody>
          <a:bodyPr wrap="square" rtlCol="0">
            <a:spAutoFit/>
          </a:bodyPr>
          <a:lstStyle/>
          <a:p>
            <a:r>
              <a:rPr lang="en-US" sz="1200" dirty="0">
                <a:hlinkClick r:id="rId5"/>
              </a:rPr>
              <a:t>https://www.whitehouse.gov/wp-content/uploads/2025/07/Americas-AI-Action-Plan.pdf</a:t>
            </a:r>
            <a:r>
              <a:rPr lang="en-US" sz="1200" dirty="0"/>
              <a:t> </a:t>
            </a:r>
          </a:p>
        </p:txBody>
      </p:sp>
    </p:spTree>
    <p:extLst>
      <p:ext uri="{BB962C8B-B14F-4D97-AF65-F5344CB8AC3E}">
        <p14:creationId xmlns:p14="http://schemas.microsoft.com/office/powerpoint/2010/main" val="615266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43865"/>
        </a:solidFill>
        <a:effectLst/>
      </p:bgPr>
    </p:bg>
    <p:spTree>
      <p:nvGrpSpPr>
        <p:cNvPr id="1" name="">
          <a:extLst>
            <a:ext uri="{FF2B5EF4-FFF2-40B4-BE49-F238E27FC236}">
              <a16:creationId xmlns:a16="http://schemas.microsoft.com/office/drawing/2014/main" id="{F11ABCC3-E0BE-9298-C4F0-BAA49DF0BFB0}"/>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D0D0C747-9554-5375-7216-E2CF1A812212}"/>
              </a:ext>
            </a:extLst>
          </p:cNvPr>
          <p:cNvSpPr/>
          <p:nvPr/>
        </p:nvSpPr>
        <p:spPr>
          <a:xfrm>
            <a:off x="0" y="1421655"/>
            <a:ext cx="9144000" cy="2300190"/>
          </a:xfrm>
          <a:prstGeom prst="rect">
            <a:avLst/>
          </a:prstGeom>
          <a:noFill/>
          <a:ln/>
        </p:spPr>
        <p:txBody>
          <a:bodyPr wrap="square" lIns="0" tIns="0" rIns="0" bIns="0" rtlCol="0" anchor="t"/>
          <a:lstStyle/>
          <a:p>
            <a:pPr marL="0" indent="0" algn="ctr">
              <a:spcAft>
                <a:spcPts val="1600"/>
              </a:spcAft>
              <a:buNone/>
            </a:pPr>
            <a:r>
              <a:rPr lang="en-US" sz="4000" b="1" dirty="0">
                <a:solidFill>
                  <a:srgbClr val="DDB774"/>
                </a:solidFill>
                <a:latin typeface="Arial" pitchFamily="34" charset="0"/>
                <a:ea typeface="Arial" pitchFamily="34" charset="-122"/>
                <a:cs typeface="Arial" pitchFamily="34" charset="-120"/>
              </a:rPr>
              <a:t>Assigned Reading</a:t>
            </a:r>
          </a:p>
          <a:p>
            <a:pPr marL="0" indent="0" algn="ctr">
              <a:spcAft>
                <a:spcPts val="1600"/>
              </a:spcAft>
              <a:buNone/>
            </a:pPr>
            <a:endParaRPr lang="en-US" sz="4000" b="1" dirty="0">
              <a:solidFill>
                <a:srgbClr val="DDB774"/>
              </a:solidFill>
              <a:latin typeface="Arial" pitchFamily="34" charset="0"/>
              <a:ea typeface="Arial" pitchFamily="34" charset="-122"/>
              <a:cs typeface="Arial" pitchFamily="34" charset="-120"/>
            </a:endParaRPr>
          </a:p>
          <a:p>
            <a:pPr marL="0" indent="0" algn="ctr">
              <a:spcAft>
                <a:spcPts val="1600"/>
              </a:spcAft>
              <a:buNone/>
            </a:pPr>
            <a:r>
              <a:rPr lang="en-US" sz="4000" b="1" dirty="0">
                <a:solidFill>
                  <a:srgbClr val="DDB774"/>
                </a:solidFill>
                <a:latin typeface="Arial" pitchFamily="34" charset="0"/>
                <a:cs typeface="Arial" pitchFamily="34" charset="-120"/>
              </a:rPr>
              <a:t>Hendrycks Ch. 8: Governance</a:t>
            </a:r>
            <a:endParaRPr lang="en-US" sz="4000" dirty="0"/>
          </a:p>
        </p:txBody>
      </p:sp>
    </p:spTree>
    <p:extLst>
      <p:ext uri="{BB962C8B-B14F-4D97-AF65-F5344CB8AC3E}">
        <p14:creationId xmlns:p14="http://schemas.microsoft.com/office/powerpoint/2010/main" val="2347190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a:extLst>
            <a:ext uri="{FF2B5EF4-FFF2-40B4-BE49-F238E27FC236}">
              <a16:creationId xmlns:a16="http://schemas.microsoft.com/office/drawing/2014/main" id="{A150B36E-A150-E134-279F-508403CCC68A}"/>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D2A1C969-5781-A63F-EF53-42F1D06E057E}"/>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26FCADA5-BE27-5598-8CC1-C686EFC432F2}"/>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FC1C440D-6408-B48A-651C-7F531D141E12}"/>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Recap: Assignment 2</a:t>
            </a:r>
            <a:endParaRPr lang="en-US" sz="2200" dirty="0"/>
          </a:p>
        </p:txBody>
      </p:sp>
      <p:sp>
        <p:nvSpPr>
          <p:cNvPr id="5" name="Text 3">
            <a:extLst>
              <a:ext uri="{FF2B5EF4-FFF2-40B4-BE49-F238E27FC236}">
                <a16:creationId xmlns:a16="http://schemas.microsoft.com/office/drawing/2014/main" id="{51DF975A-231A-3611-D5CB-796B72E86A9D}"/>
              </a:ext>
            </a:extLst>
          </p:cNvPr>
          <p:cNvSpPr/>
          <p:nvPr/>
        </p:nvSpPr>
        <p:spPr>
          <a:xfrm>
            <a:off x="406301" y="869752"/>
            <a:ext cx="8498026" cy="323850"/>
          </a:xfrm>
          <a:prstGeom prst="rect">
            <a:avLst/>
          </a:prstGeom>
          <a:noFill/>
          <a:ln/>
        </p:spPr>
        <p:txBody>
          <a:bodyPr wrap="square" lIns="0" tIns="0" rIns="0" bIns="0" rtlCol="0" anchor="t"/>
          <a:lstStyle/>
          <a:p>
            <a:pPr>
              <a:spcAft>
                <a:spcPts val="400"/>
              </a:spcAft>
            </a:pPr>
            <a:r>
              <a:rPr lang="en-US" sz="2200" b="1" dirty="0">
                <a:solidFill>
                  <a:srgbClr val="043865"/>
                </a:solidFill>
                <a:latin typeface="Arial" pitchFamily="34" charset="0"/>
                <a:cs typeface="Arial" pitchFamily="34" charset="-120"/>
              </a:rPr>
              <a:t>What have I done?</a:t>
            </a:r>
            <a:endParaRPr lang="en-US" sz="2200" dirty="0"/>
          </a:p>
        </p:txBody>
      </p:sp>
      <p:sp>
        <p:nvSpPr>
          <p:cNvPr id="6" name="Text 4">
            <a:extLst>
              <a:ext uri="{FF2B5EF4-FFF2-40B4-BE49-F238E27FC236}">
                <a16:creationId xmlns:a16="http://schemas.microsoft.com/office/drawing/2014/main" id="{AE1C58F0-D7A1-CB38-F4E8-6FCF5F91631F}"/>
              </a:ext>
            </a:extLst>
          </p:cNvPr>
          <p:cNvSpPr/>
          <p:nvPr/>
        </p:nvSpPr>
        <p:spPr>
          <a:xfrm>
            <a:off x="406301" y="1806314"/>
            <a:ext cx="8331398" cy="3210235"/>
          </a:xfrm>
          <a:prstGeom prst="rect">
            <a:avLst/>
          </a:prstGeom>
          <a:noFill/>
          <a:ln/>
        </p:spPr>
        <p:txBody>
          <a:bodyPr wrap="square" lIns="127000" tIns="0" rIns="0" bIns="0" rtlCol="0" anchor="t"/>
          <a:lstStyle/>
          <a:p>
            <a:pPr marL="127000" indent="-127000" algn="l">
              <a:lnSpc>
                <a:spcPts val="2015"/>
              </a:lnSpc>
              <a:spcAft>
                <a:spcPts val="600"/>
              </a:spcAft>
              <a:buSzPct val="100000"/>
              <a:buChar char="•"/>
            </a:pPr>
            <a:endParaRPr lang="en-US" sz="1300" dirty="0"/>
          </a:p>
        </p:txBody>
      </p:sp>
      <p:sp>
        <p:nvSpPr>
          <p:cNvPr id="9" name="Text 4">
            <a:extLst>
              <a:ext uri="{FF2B5EF4-FFF2-40B4-BE49-F238E27FC236}">
                <a16:creationId xmlns:a16="http://schemas.microsoft.com/office/drawing/2014/main" id="{ECCF98DA-DDBD-2A6C-B773-BBCAD30FD279}"/>
              </a:ext>
            </a:extLst>
          </p:cNvPr>
          <p:cNvSpPr/>
          <p:nvPr/>
        </p:nvSpPr>
        <p:spPr>
          <a:xfrm>
            <a:off x="293874" y="1377548"/>
            <a:ext cx="8331398" cy="3486760"/>
          </a:xfrm>
          <a:prstGeom prst="rect">
            <a:avLst/>
          </a:prstGeom>
          <a:noFill/>
          <a:ln/>
        </p:spPr>
        <p:txBody>
          <a:bodyPr wrap="square" lIns="127000" tIns="0" rIns="0" bIns="0" rtlCol="0" anchor="t"/>
          <a:lstStyle/>
          <a:p>
            <a:r>
              <a:rPr lang="en-US" sz="1600" b="1" dirty="0"/>
              <a:t>- Posted: My personal feedback and your grade based on my personal assessment</a:t>
            </a:r>
          </a:p>
          <a:p>
            <a:r>
              <a:rPr lang="en-US" sz="1600" b="1" dirty="0"/>
              <a:t>- Posted: Claude’s feedback - a bit critical, but perhaps useful for you</a:t>
            </a:r>
          </a:p>
          <a:p>
            <a:r>
              <a:rPr lang="en-US" sz="1600" b="1" dirty="0"/>
              <a:t>- Approximate prompt used for LLM-assisted grading:</a:t>
            </a:r>
          </a:p>
          <a:p>
            <a:endParaRPr lang="en-US" sz="1600" b="1" dirty="0"/>
          </a:p>
          <a:p>
            <a:r>
              <a:rPr lang="en-US" sz="1600" dirty="0"/>
              <a:t>	```</a:t>
            </a:r>
          </a:p>
          <a:p>
            <a:r>
              <a:rPr lang="en-US" sz="1600" dirty="0"/>
              <a:t>  	- Read the attached submission carefully</a:t>
            </a:r>
          </a:p>
          <a:p>
            <a:r>
              <a:rPr lang="en-US" sz="1600" dirty="0"/>
              <a:t>  	- Score each rubric item using decimal precision</a:t>
            </a:r>
          </a:p>
          <a:p>
            <a:r>
              <a:rPr lang="en-US" sz="1600" dirty="0"/>
              <a:t>	- Provide detailed justification for all deductions</a:t>
            </a:r>
          </a:p>
          <a:p>
            <a:r>
              <a:rPr lang="en-US" sz="1600" dirty="0"/>
              <a:t>	- Pay special attention to ‘framework fidelity’</a:t>
            </a:r>
          </a:p>
          <a:p>
            <a:r>
              <a:rPr lang="en-US" sz="1600" dirty="0"/>
              <a:t>	- Verify all reference links via web search</a:t>
            </a:r>
          </a:p>
          <a:p>
            <a:r>
              <a:rPr lang="en-US" sz="1600" dirty="0"/>
              <a:t>	```</a:t>
            </a:r>
          </a:p>
        </p:txBody>
      </p:sp>
    </p:spTree>
    <p:extLst>
      <p:ext uri="{BB962C8B-B14F-4D97-AF65-F5344CB8AC3E}">
        <p14:creationId xmlns:p14="http://schemas.microsoft.com/office/powerpoint/2010/main" val="3175500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a:extLst>
            <a:ext uri="{FF2B5EF4-FFF2-40B4-BE49-F238E27FC236}">
              <a16:creationId xmlns:a16="http://schemas.microsoft.com/office/drawing/2014/main" id="{0A2D3A70-63FC-596E-90B4-EC077EF2056A}"/>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21B974E-D2A3-FE76-F337-287F62F25746}"/>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D2A25CD8-B92A-19AB-FDE8-BEA10DA6DC66}"/>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C4428390-EA72-6AD3-4E45-7D789B6C9529}"/>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Recap: Assignment 2</a:t>
            </a:r>
            <a:endParaRPr lang="en-US" sz="2200" dirty="0"/>
          </a:p>
        </p:txBody>
      </p:sp>
      <p:sp>
        <p:nvSpPr>
          <p:cNvPr id="5" name="Text 3">
            <a:extLst>
              <a:ext uri="{FF2B5EF4-FFF2-40B4-BE49-F238E27FC236}">
                <a16:creationId xmlns:a16="http://schemas.microsoft.com/office/drawing/2014/main" id="{F4A8ADAF-FB20-6818-8F98-117C9F3B6F9F}"/>
              </a:ext>
            </a:extLst>
          </p:cNvPr>
          <p:cNvSpPr/>
          <p:nvPr/>
        </p:nvSpPr>
        <p:spPr>
          <a:xfrm>
            <a:off x="406301" y="869752"/>
            <a:ext cx="8498026" cy="323850"/>
          </a:xfrm>
          <a:prstGeom prst="rect">
            <a:avLst/>
          </a:prstGeom>
          <a:noFill/>
          <a:ln/>
        </p:spPr>
        <p:txBody>
          <a:bodyPr wrap="square" lIns="0" tIns="0" rIns="0" bIns="0" rtlCol="0" anchor="t"/>
          <a:lstStyle/>
          <a:p>
            <a:pPr>
              <a:spcAft>
                <a:spcPts val="400"/>
              </a:spcAft>
            </a:pPr>
            <a:r>
              <a:rPr lang="en-US" sz="2200" b="1" dirty="0">
                <a:solidFill>
                  <a:srgbClr val="043865"/>
                </a:solidFill>
                <a:latin typeface="Arial" pitchFamily="34" charset="0"/>
                <a:cs typeface="Arial" pitchFamily="34" charset="-120"/>
              </a:rPr>
              <a:t>Examples for quick discussion</a:t>
            </a:r>
            <a:endParaRPr lang="en-US" sz="2200" dirty="0"/>
          </a:p>
        </p:txBody>
      </p:sp>
      <p:sp>
        <p:nvSpPr>
          <p:cNvPr id="6" name="Text 4">
            <a:extLst>
              <a:ext uri="{FF2B5EF4-FFF2-40B4-BE49-F238E27FC236}">
                <a16:creationId xmlns:a16="http://schemas.microsoft.com/office/drawing/2014/main" id="{F3DD1E82-221B-3938-FF39-1399C43F3F14}"/>
              </a:ext>
            </a:extLst>
          </p:cNvPr>
          <p:cNvSpPr/>
          <p:nvPr/>
        </p:nvSpPr>
        <p:spPr>
          <a:xfrm>
            <a:off x="406301" y="1806314"/>
            <a:ext cx="8331398" cy="3210235"/>
          </a:xfrm>
          <a:prstGeom prst="rect">
            <a:avLst/>
          </a:prstGeom>
          <a:noFill/>
          <a:ln/>
        </p:spPr>
        <p:txBody>
          <a:bodyPr wrap="square" lIns="127000" tIns="0" rIns="0" bIns="0" rtlCol="0" anchor="t"/>
          <a:lstStyle/>
          <a:p>
            <a:pPr marL="127000" indent="-127000" algn="l">
              <a:lnSpc>
                <a:spcPts val="2015"/>
              </a:lnSpc>
              <a:spcAft>
                <a:spcPts val="600"/>
              </a:spcAft>
              <a:buSzPct val="100000"/>
              <a:buChar char="•"/>
            </a:pPr>
            <a:endParaRPr lang="en-US" sz="1300" dirty="0"/>
          </a:p>
        </p:txBody>
      </p:sp>
      <p:sp>
        <p:nvSpPr>
          <p:cNvPr id="9" name="Text 4">
            <a:extLst>
              <a:ext uri="{FF2B5EF4-FFF2-40B4-BE49-F238E27FC236}">
                <a16:creationId xmlns:a16="http://schemas.microsoft.com/office/drawing/2014/main" id="{A78EE859-CC76-0B60-E6ED-B91FD75A1B46}"/>
              </a:ext>
            </a:extLst>
          </p:cNvPr>
          <p:cNvSpPr/>
          <p:nvPr/>
        </p:nvSpPr>
        <p:spPr>
          <a:xfrm>
            <a:off x="293874" y="1377548"/>
            <a:ext cx="8331398" cy="3486760"/>
          </a:xfrm>
          <a:prstGeom prst="rect">
            <a:avLst/>
          </a:prstGeom>
          <a:noFill/>
          <a:ln/>
        </p:spPr>
        <p:txBody>
          <a:bodyPr wrap="square" lIns="127000" tIns="0" rIns="0" bIns="0" rtlCol="0" anchor="t"/>
          <a:lstStyle/>
          <a:p>
            <a:r>
              <a:rPr lang="en-US" sz="1600" b="1" dirty="0"/>
              <a:t>- </a:t>
            </a:r>
            <a:r>
              <a:rPr lang="en-US" sz="1600" b="1" dirty="0">
                <a:hlinkClick r:id="rId3"/>
              </a:rPr>
              <a:t>NEDA Tessa chatbot</a:t>
            </a:r>
            <a:r>
              <a:rPr lang="en-US" sz="1600" dirty="0"/>
              <a:t>: replaced human eating disorder helpline workers and was found giving harmful weight-loss advice to vulnerable users.</a:t>
            </a:r>
          </a:p>
          <a:p>
            <a:r>
              <a:rPr lang="en-US" sz="1600" b="1" dirty="0"/>
              <a:t>- </a:t>
            </a:r>
            <a:r>
              <a:rPr lang="en-US" sz="1600" b="1" dirty="0">
                <a:hlinkClick r:id="rId4"/>
              </a:rPr>
              <a:t>CBA Bumblebee AI chatbot</a:t>
            </a:r>
            <a:r>
              <a:rPr lang="en-US" sz="1600" dirty="0"/>
              <a:t>: employees at CBA who trained the system were subsequently laid off.</a:t>
            </a:r>
          </a:p>
          <a:p>
            <a:r>
              <a:rPr lang="en-US" sz="1600" b="1" dirty="0"/>
              <a:t>- </a:t>
            </a:r>
            <a:r>
              <a:rPr lang="en-US" sz="1600" b="1" dirty="0">
                <a:hlinkClick r:id="rId5"/>
              </a:rPr>
              <a:t>SoftBank's Pepper humanoid robot</a:t>
            </a:r>
            <a:r>
              <a:rPr lang="en-US" sz="1600" b="1" dirty="0"/>
              <a:t>:</a:t>
            </a:r>
            <a:r>
              <a:rPr lang="en-US" sz="1600" dirty="0"/>
              <a:t> repeatedly failed in nursing home, funeral, retail, and home companion deployments.</a:t>
            </a:r>
          </a:p>
          <a:p>
            <a:r>
              <a:rPr lang="en-US" sz="1600" b="1" dirty="0"/>
              <a:t>- </a:t>
            </a:r>
            <a:r>
              <a:rPr lang="en-US" sz="1600" b="1" dirty="0">
                <a:hlinkClick r:id="rId6"/>
              </a:rPr>
              <a:t>Scatter Lab’s Luda chatbot</a:t>
            </a:r>
            <a:r>
              <a:rPr lang="en-US" sz="1600" b="1" dirty="0"/>
              <a:t>: </a:t>
            </a:r>
            <a:r>
              <a:rPr lang="en-US" sz="1600" dirty="0"/>
              <a:t>generated discriminatory and offensive language learned from unfiltered training data.</a:t>
            </a:r>
          </a:p>
          <a:p>
            <a:r>
              <a:rPr lang="en-US" sz="1600" b="1" dirty="0"/>
              <a:t>- </a:t>
            </a:r>
            <a:r>
              <a:rPr lang="en-US" sz="1600" b="1" dirty="0">
                <a:hlinkClick r:id="rId7"/>
              </a:rPr>
              <a:t>Adam Raine ChatGPT suicide</a:t>
            </a:r>
            <a:r>
              <a:rPr lang="en-US" sz="1600" b="1" dirty="0"/>
              <a:t>:</a:t>
            </a:r>
            <a:r>
              <a:rPr lang="en-US" sz="1600" dirty="0"/>
              <a:t> teenager’s interactions with AI contributed to his suicide.</a:t>
            </a:r>
          </a:p>
          <a:p>
            <a:r>
              <a:rPr lang="en-US" sz="1600" b="1" dirty="0"/>
              <a:t>- </a:t>
            </a:r>
            <a:r>
              <a:rPr lang="en-US" sz="1600" b="1" dirty="0">
                <a:hlinkClick r:id="rId8"/>
              </a:rPr>
              <a:t>AI deepfake romance scam operation</a:t>
            </a:r>
            <a:r>
              <a:rPr lang="en-US" sz="1600" b="1" dirty="0"/>
              <a:t>: </a:t>
            </a:r>
            <a:r>
              <a:rPr lang="en-US" sz="1600" dirty="0"/>
              <a:t>Cambodian criminal org used generated video to defraud victims in South Korea.</a:t>
            </a:r>
          </a:p>
          <a:p>
            <a:r>
              <a:rPr lang="en-US" sz="1600" b="1" dirty="0"/>
              <a:t>- </a:t>
            </a:r>
            <a:r>
              <a:rPr lang="en-US" sz="1600" b="1" dirty="0">
                <a:hlinkClick r:id="rId9"/>
              </a:rPr>
              <a:t>AI deepfake Pentagon explosion image</a:t>
            </a:r>
            <a:r>
              <a:rPr lang="en-US" sz="1600" b="1" dirty="0"/>
              <a:t>:</a:t>
            </a:r>
            <a:r>
              <a:rPr lang="en-US" sz="1600" dirty="0"/>
              <a:t> briefly caused a stock market dip in May 2023.</a:t>
            </a:r>
          </a:p>
          <a:p>
            <a:r>
              <a:rPr lang="en-US" sz="1600" b="1" dirty="0"/>
              <a:t>- Claude </a:t>
            </a:r>
            <a:r>
              <a:rPr lang="en-US" sz="1600" b="1" dirty="0">
                <a:hlinkClick r:id="rId10"/>
              </a:rPr>
              <a:t>reportedly</a:t>
            </a:r>
            <a:r>
              <a:rPr lang="en-US" sz="1600" b="1" dirty="0"/>
              <a:t> used in Venezuela Maduro raid </a:t>
            </a:r>
            <a:r>
              <a:rPr lang="en-US" sz="1600" dirty="0"/>
              <a:t>in violation of </a:t>
            </a:r>
            <a:r>
              <a:rPr lang="en-US" sz="1600" dirty="0" err="1"/>
              <a:t>Anthropic’s</a:t>
            </a:r>
            <a:r>
              <a:rPr lang="en-US" sz="1600" dirty="0"/>
              <a:t> TOS?</a:t>
            </a:r>
          </a:p>
        </p:txBody>
      </p:sp>
    </p:spTree>
    <p:extLst>
      <p:ext uri="{BB962C8B-B14F-4D97-AF65-F5344CB8AC3E}">
        <p14:creationId xmlns:p14="http://schemas.microsoft.com/office/powerpoint/2010/main" val="2839206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a:extLst>
            <a:ext uri="{FF2B5EF4-FFF2-40B4-BE49-F238E27FC236}">
              <a16:creationId xmlns:a16="http://schemas.microsoft.com/office/drawing/2014/main" id="{1E0675C9-2EA7-1190-C780-0D29B9425359}"/>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95E96784-04FA-2A0C-9798-C43FB54456E0}"/>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0FD4026A-110D-5DFC-723E-5C3CF5A95434}"/>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6ACEB0C4-603C-C78E-1333-212C71E3F596}"/>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Class Pulse: Assignment 4</a:t>
            </a:r>
            <a:endParaRPr lang="en-US" sz="2200" dirty="0"/>
          </a:p>
        </p:txBody>
      </p:sp>
      <p:sp>
        <p:nvSpPr>
          <p:cNvPr id="5" name="Text 3">
            <a:extLst>
              <a:ext uri="{FF2B5EF4-FFF2-40B4-BE49-F238E27FC236}">
                <a16:creationId xmlns:a16="http://schemas.microsoft.com/office/drawing/2014/main" id="{E1E64BF9-5A11-EF45-DA63-2150090340A6}"/>
              </a:ext>
            </a:extLst>
          </p:cNvPr>
          <p:cNvSpPr/>
          <p:nvPr/>
        </p:nvSpPr>
        <p:spPr>
          <a:xfrm>
            <a:off x="406301" y="1625340"/>
            <a:ext cx="8498026" cy="323850"/>
          </a:xfrm>
          <a:prstGeom prst="rect">
            <a:avLst/>
          </a:prstGeom>
          <a:noFill/>
          <a:ln/>
        </p:spPr>
        <p:txBody>
          <a:bodyPr wrap="square" lIns="0" tIns="0" rIns="0" bIns="0" rtlCol="0" anchor="t"/>
          <a:lstStyle/>
          <a:p>
            <a:pPr>
              <a:spcAft>
                <a:spcPts val="400"/>
              </a:spcAft>
            </a:pPr>
            <a:r>
              <a:rPr lang="en-US" sz="2200" b="1" dirty="0">
                <a:solidFill>
                  <a:srgbClr val="043865"/>
                </a:solidFill>
                <a:latin typeface="Arial" pitchFamily="34" charset="0"/>
                <a:cs typeface="Arial" pitchFamily="34" charset="-120"/>
              </a:rPr>
              <a:t>Is anyone having:</a:t>
            </a:r>
            <a:endParaRPr lang="en-US" sz="2200" dirty="0"/>
          </a:p>
        </p:txBody>
      </p:sp>
      <p:sp>
        <p:nvSpPr>
          <p:cNvPr id="6" name="Text 4">
            <a:extLst>
              <a:ext uri="{FF2B5EF4-FFF2-40B4-BE49-F238E27FC236}">
                <a16:creationId xmlns:a16="http://schemas.microsoft.com/office/drawing/2014/main" id="{B6888B40-6A53-B914-5065-D6CA25100A07}"/>
              </a:ext>
            </a:extLst>
          </p:cNvPr>
          <p:cNvSpPr/>
          <p:nvPr/>
        </p:nvSpPr>
        <p:spPr>
          <a:xfrm>
            <a:off x="406301" y="1806314"/>
            <a:ext cx="8331398" cy="3210235"/>
          </a:xfrm>
          <a:prstGeom prst="rect">
            <a:avLst/>
          </a:prstGeom>
          <a:noFill/>
          <a:ln/>
        </p:spPr>
        <p:txBody>
          <a:bodyPr wrap="square" lIns="127000" tIns="0" rIns="0" bIns="0" rtlCol="0" anchor="t"/>
          <a:lstStyle/>
          <a:p>
            <a:pPr marL="127000" indent="-127000" algn="l">
              <a:lnSpc>
                <a:spcPts val="2015"/>
              </a:lnSpc>
              <a:spcAft>
                <a:spcPts val="600"/>
              </a:spcAft>
              <a:buSzPct val="100000"/>
              <a:buChar char="•"/>
            </a:pPr>
            <a:endParaRPr lang="en-US" sz="1300" dirty="0"/>
          </a:p>
        </p:txBody>
      </p:sp>
      <p:sp>
        <p:nvSpPr>
          <p:cNvPr id="9" name="Text 4">
            <a:extLst>
              <a:ext uri="{FF2B5EF4-FFF2-40B4-BE49-F238E27FC236}">
                <a16:creationId xmlns:a16="http://schemas.microsoft.com/office/drawing/2014/main" id="{949C1F50-66FE-83F1-2FEB-2EC923F0557F}"/>
              </a:ext>
            </a:extLst>
          </p:cNvPr>
          <p:cNvSpPr/>
          <p:nvPr/>
        </p:nvSpPr>
        <p:spPr>
          <a:xfrm>
            <a:off x="293874" y="2133136"/>
            <a:ext cx="8331398" cy="1433385"/>
          </a:xfrm>
          <a:prstGeom prst="rect">
            <a:avLst/>
          </a:prstGeom>
          <a:noFill/>
          <a:ln/>
        </p:spPr>
        <p:txBody>
          <a:bodyPr wrap="square" lIns="127000" tIns="0" rIns="0" bIns="0" rtlCol="0" anchor="t"/>
          <a:lstStyle/>
          <a:p>
            <a:r>
              <a:rPr lang="en-US" sz="1600" b="1" dirty="0"/>
              <a:t>- Gemini Pro subscription troubles?</a:t>
            </a:r>
          </a:p>
          <a:p>
            <a:endParaRPr lang="en-US" sz="1600" b="1" dirty="0"/>
          </a:p>
          <a:p>
            <a:r>
              <a:rPr lang="en-US" sz="1600" b="1" dirty="0"/>
              <a:t>- Gemini CLI installation / authentication troubles?</a:t>
            </a:r>
          </a:p>
          <a:p>
            <a:endParaRPr lang="en-US" sz="1600" b="1" dirty="0"/>
          </a:p>
          <a:p>
            <a:r>
              <a:rPr lang="en-US" sz="1600" b="1" dirty="0"/>
              <a:t>- An otherwise really horrible or difficult time?</a:t>
            </a:r>
          </a:p>
        </p:txBody>
      </p:sp>
    </p:spTree>
    <p:extLst>
      <p:ext uri="{BB962C8B-B14F-4D97-AF65-F5344CB8AC3E}">
        <p14:creationId xmlns:p14="http://schemas.microsoft.com/office/powerpoint/2010/main" val="64138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a:extLst>
            <a:ext uri="{FF2B5EF4-FFF2-40B4-BE49-F238E27FC236}">
              <a16:creationId xmlns:a16="http://schemas.microsoft.com/office/drawing/2014/main" id="{938491E5-1471-09EE-3281-B4EED65F7AD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B39F99EA-9E3C-48E8-B084-429DFEEC28D0}"/>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591BE2B6-B79D-959D-7B00-8AD6C4F9EEE1}"/>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D11C08D9-852E-718C-E35A-22B8B3665FA0}"/>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Cool / crazy things I found this weekend</a:t>
            </a:r>
            <a:endParaRPr lang="en-US" sz="2200" dirty="0"/>
          </a:p>
        </p:txBody>
      </p:sp>
      <p:sp>
        <p:nvSpPr>
          <p:cNvPr id="5" name="Text 3">
            <a:extLst>
              <a:ext uri="{FF2B5EF4-FFF2-40B4-BE49-F238E27FC236}">
                <a16:creationId xmlns:a16="http://schemas.microsoft.com/office/drawing/2014/main" id="{8DDD4296-2761-1132-C46C-5E6C44E6719E}"/>
              </a:ext>
            </a:extLst>
          </p:cNvPr>
          <p:cNvSpPr/>
          <p:nvPr/>
        </p:nvSpPr>
        <p:spPr>
          <a:xfrm>
            <a:off x="406301" y="869752"/>
            <a:ext cx="8498026" cy="323850"/>
          </a:xfrm>
          <a:prstGeom prst="rect">
            <a:avLst/>
          </a:prstGeom>
          <a:noFill/>
          <a:ln/>
        </p:spPr>
        <p:txBody>
          <a:bodyPr wrap="square" lIns="0" tIns="0" rIns="0" bIns="0" rtlCol="0" anchor="t"/>
          <a:lstStyle/>
          <a:p>
            <a:pPr>
              <a:spcAft>
                <a:spcPts val="400"/>
              </a:spcAft>
            </a:pPr>
            <a:endParaRPr lang="en-US" sz="2200" dirty="0"/>
          </a:p>
        </p:txBody>
      </p:sp>
      <p:sp>
        <p:nvSpPr>
          <p:cNvPr id="6" name="Text 4">
            <a:extLst>
              <a:ext uri="{FF2B5EF4-FFF2-40B4-BE49-F238E27FC236}">
                <a16:creationId xmlns:a16="http://schemas.microsoft.com/office/drawing/2014/main" id="{314DA088-2372-23E4-613C-E46C77516B05}"/>
              </a:ext>
            </a:extLst>
          </p:cNvPr>
          <p:cNvSpPr/>
          <p:nvPr/>
        </p:nvSpPr>
        <p:spPr>
          <a:xfrm>
            <a:off x="406301" y="1806314"/>
            <a:ext cx="8331398" cy="3210235"/>
          </a:xfrm>
          <a:prstGeom prst="rect">
            <a:avLst/>
          </a:prstGeom>
          <a:noFill/>
          <a:ln/>
        </p:spPr>
        <p:txBody>
          <a:bodyPr wrap="square" lIns="127000" tIns="0" rIns="0" bIns="0" rtlCol="0" anchor="t"/>
          <a:lstStyle/>
          <a:p>
            <a:pPr marL="127000" indent="-127000" algn="l">
              <a:lnSpc>
                <a:spcPts val="2015"/>
              </a:lnSpc>
              <a:spcAft>
                <a:spcPts val="600"/>
              </a:spcAft>
              <a:buSzPct val="100000"/>
              <a:buChar char="•"/>
            </a:pPr>
            <a:endParaRPr lang="en-US" sz="1300" dirty="0"/>
          </a:p>
        </p:txBody>
      </p:sp>
      <p:sp>
        <p:nvSpPr>
          <p:cNvPr id="9" name="Text 4">
            <a:extLst>
              <a:ext uri="{FF2B5EF4-FFF2-40B4-BE49-F238E27FC236}">
                <a16:creationId xmlns:a16="http://schemas.microsoft.com/office/drawing/2014/main" id="{7C30C232-7940-8DBF-7FF1-A2086D58B508}"/>
              </a:ext>
            </a:extLst>
          </p:cNvPr>
          <p:cNvSpPr/>
          <p:nvPr/>
        </p:nvSpPr>
        <p:spPr>
          <a:xfrm>
            <a:off x="301369" y="786988"/>
            <a:ext cx="8331398" cy="3486760"/>
          </a:xfrm>
          <a:prstGeom prst="rect">
            <a:avLst/>
          </a:prstGeom>
          <a:noFill/>
          <a:ln/>
        </p:spPr>
        <p:txBody>
          <a:bodyPr wrap="square" lIns="127000" tIns="0" rIns="0" bIns="0" rtlCol="0" anchor="t"/>
          <a:lstStyle/>
          <a:p>
            <a:r>
              <a:rPr lang="en-US" sz="1600" b="1" dirty="0" err="1"/>
              <a:t>Truth_Terminal</a:t>
            </a:r>
            <a:endParaRPr lang="en-US" sz="1600" b="1" dirty="0"/>
          </a:p>
          <a:p>
            <a:r>
              <a:rPr lang="en-US" sz="1600" dirty="0"/>
              <a:t>- </a:t>
            </a:r>
            <a:r>
              <a:rPr lang="en-US" sz="1600" dirty="0">
                <a:hlinkClick r:id="rId3"/>
              </a:rPr>
              <a:t>The AI bot that became a crypto millionaire</a:t>
            </a:r>
            <a:endParaRPr lang="en-US" sz="1600" dirty="0"/>
          </a:p>
          <a:p>
            <a:r>
              <a:rPr lang="en-US" sz="1600" dirty="0"/>
              <a:t>- </a:t>
            </a:r>
            <a:r>
              <a:rPr lang="en-US" sz="1600" dirty="0" err="1">
                <a:hlinkClick r:id="rId4"/>
              </a:rPr>
              <a:t>TruthTerminal</a:t>
            </a:r>
            <a:r>
              <a:rPr lang="en-US" sz="1600" dirty="0">
                <a:hlinkClick r:id="rId4"/>
              </a:rPr>
              <a:t> Wiki</a:t>
            </a:r>
            <a:endParaRPr lang="en-US" sz="1600" dirty="0"/>
          </a:p>
          <a:p>
            <a:r>
              <a:rPr lang="en-US" sz="1600" dirty="0"/>
              <a:t>- </a:t>
            </a:r>
            <a:r>
              <a:rPr lang="en-US" sz="1600" dirty="0">
                <a:hlinkClick r:id="rId5"/>
              </a:rPr>
              <a:t>Infinite Backrooms</a:t>
            </a:r>
            <a:endParaRPr lang="en-US" sz="1600" dirty="0"/>
          </a:p>
          <a:p>
            <a:r>
              <a:rPr lang="en-US" sz="1600" dirty="0"/>
              <a:t>- (🌶️ 🌶️ 🌶️) </a:t>
            </a:r>
            <a:r>
              <a:rPr lang="en-US" sz="1600" dirty="0">
                <a:hlinkClick r:id="rId6"/>
              </a:rPr>
              <a:t>LLMtheisms: When AIs Play God(se)</a:t>
            </a:r>
            <a:r>
              <a:rPr lang="en-US" sz="1600" dirty="0"/>
              <a:t>: “As large language models (LLMs) achieve unprecedented levels of coherence and creativity, their potential to generate novel religious and spiritual frameworks is becoming increasingly apparent. This paper explores the uncharted territory of AI-generated belief systems, or ”</a:t>
            </a:r>
            <a:r>
              <a:rPr lang="en-US" sz="1600" dirty="0" err="1"/>
              <a:t>LLMtheisms</a:t>
            </a:r>
            <a:r>
              <a:rPr lang="en-US" sz="1600" dirty="0"/>
              <a:t>,” focusing on their capacity to combine and mutate memetic material in ways that break human cognitive and cultural constraints.”</a:t>
            </a:r>
          </a:p>
          <a:p>
            <a:endParaRPr lang="en-US" sz="1600" b="1" dirty="0"/>
          </a:p>
          <a:p>
            <a:r>
              <a:rPr lang="en-US" sz="1600" b="1" dirty="0">
                <a:hlinkClick r:id="rId7"/>
              </a:rPr>
              <a:t>Generative AI robotic 3D printing lifeboats</a:t>
            </a:r>
            <a:r>
              <a:rPr lang="en-US" sz="1600" dirty="0"/>
              <a:t> (X post by @</a:t>
            </a:r>
            <a:r>
              <a:rPr lang="en-US" sz="1600" dirty="0" err="1"/>
              <a:t>beffjezos</a:t>
            </a:r>
            <a:r>
              <a:rPr lang="en-US" sz="1600" dirty="0"/>
              <a:t>)</a:t>
            </a:r>
          </a:p>
          <a:p>
            <a:r>
              <a:rPr lang="en-US" sz="1600" b="1" dirty="0"/>
              <a:t>- </a:t>
            </a:r>
            <a:r>
              <a:rPr lang="en-US" sz="1600" b="1" dirty="0">
                <a:hlinkClick r:id="rId8"/>
              </a:rPr>
              <a:t>Deepen.ai</a:t>
            </a:r>
            <a:r>
              <a:rPr lang="en-US" sz="1600" b="1" dirty="0"/>
              <a:t>: “</a:t>
            </a:r>
            <a:r>
              <a:rPr lang="en-US" sz="1600" dirty="0"/>
              <a:t>Data Engine for Physical AI - Built for autonomy, robotics, and real-world AI.”</a:t>
            </a:r>
          </a:p>
          <a:p>
            <a:endParaRPr lang="en-US" sz="1600" dirty="0"/>
          </a:p>
          <a:p>
            <a:r>
              <a:rPr lang="en-US" sz="1600" b="1" dirty="0"/>
              <a:t>Skynet approaches…</a:t>
            </a:r>
            <a:r>
              <a:rPr lang="en-US" sz="1600" dirty="0"/>
              <a:t> </a:t>
            </a:r>
          </a:p>
          <a:p>
            <a:r>
              <a:rPr lang="en-US" sz="1600" dirty="0"/>
              <a:t>- </a:t>
            </a:r>
            <a:r>
              <a:rPr lang="en-US" sz="1600" dirty="0">
                <a:hlinkClick r:id="rId9"/>
              </a:rPr>
              <a:t>XBAT: AI-piloted VTOL fighter by Shield.ai</a:t>
            </a:r>
            <a:endParaRPr lang="en-US" sz="1600" dirty="0"/>
          </a:p>
          <a:p>
            <a:endParaRPr lang="en-US" sz="1600" dirty="0"/>
          </a:p>
        </p:txBody>
      </p:sp>
    </p:spTree>
    <p:extLst>
      <p:ext uri="{BB962C8B-B14F-4D97-AF65-F5344CB8AC3E}">
        <p14:creationId xmlns:p14="http://schemas.microsoft.com/office/powerpoint/2010/main" val="151022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3">
    <p:bg>
      <p:bgPr>
        <a:solidFill>
          <a:srgbClr val="043865"/>
        </a:solidFill>
        <a:effectLst/>
      </p:bgPr>
    </p:bg>
    <p:spTree>
      <p:nvGrpSpPr>
        <p:cNvPr id="1" name=""/>
        <p:cNvGrpSpPr/>
        <p:nvPr/>
      </p:nvGrpSpPr>
      <p:grpSpPr>
        <a:xfrm>
          <a:off x="0" y="0"/>
          <a:ext cx="0" cy="0"/>
          <a:chOff x="0" y="0"/>
          <a:chExt cx="0" cy="0"/>
        </a:xfrm>
      </p:grpSpPr>
      <p:sp>
        <p:nvSpPr>
          <p:cNvPr id="2" name="Text 0"/>
          <p:cNvSpPr/>
          <p:nvPr/>
        </p:nvSpPr>
        <p:spPr>
          <a:xfrm>
            <a:off x="89941" y="1912888"/>
            <a:ext cx="8964118" cy="581025"/>
          </a:xfrm>
          <a:prstGeom prst="rect">
            <a:avLst/>
          </a:prstGeom>
          <a:noFill/>
          <a:ln/>
        </p:spPr>
        <p:txBody>
          <a:bodyPr wrap="square" lIns="0" tIns="0" rIns="0" bIns="0" rtlCol="0" anchor="t"/>
          <a:lstStyle/>
          <a:p>
            <a:pPr marL="0" indent="0" algn="ctr">
              <a:spcAft>
                <a:spcPts val="1600"/>
              </a:spcAft>
              <a:buNone/>
            </a:pPr>
            <a:r>
              <a:rPr lang="en-US" sz="3600" b="1" dirty="0">
                <a:solidFill>
                  <a:srgbClr val="DDB774"/>
                </a:solidFill>
                <a:latin typeface="Arial" pitchFamily="34" charset="0"/>
                <a:ea typeface="Arial" pitchFamily="34" charset="-122"/>
                <a:cs typeface="Arial" pitchFamily="34" charset="-120"/>
              </a:rPr>
              <a:t>3.3: Some of E.Y.’s Alignment Arguments</a:t>
            </a:r>
            <a:endParaRPr lang="en-US" sz="3600" dirty="0"/>
          </a:p>
        </p:txBody>
      </p:sp>
      <p:sp>
        <p:nvSpPr>
          <p:cNvPr id="3" name="Text 1"/>
          <p:cNvSpPr/>
          <p:nvPr/>
        </p:nvSpPr>
        <p:spPr>
          <a:xfrm>
            <a:off x="556159" y="2697063"/>
            <a:ext cx="8031682" cy="533400"/>
          </a:xfrm>
          <a:prstGeom prst="rect">
            <a:avLst/>
          </a:prstGeom>
          <a:noFill/>
          <a:ln/>
        </p:spPr>
        <p:txBody>
          <a:bodyPr wrap="square" lIns="0" tIns="0" rIns="0" bIns="0" rtlCol="0" anchor="t"/>
          <a:lstStyle/>
          <a:p>
            <a:pPr marL="0" indent="0" algn="ctr">
              <a:buNone/>
            </a:pPr>
            <a:r>
              <a:rPr lang="en-US" dirty="0">
                <a:solidFill>
                  <a:srgbClr val="FFFFFF"/>
                </a:solidFill>
                <a:latin typeface="Arial" pitchFamily="34" charset="0"/>
                <a:cs typeface="Arial" pitchFamily="34" charset="-120"/>
              </a:rPr>
              <a:t>…which we didn’t quite explore in depth last week but deserve attention.</a:t>
            </a:r>
            <a:endParaRPr lang="en-US" sz="1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A1492-D6DB-F5C7-0742-75C7F7463E69}"/>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BC1FB04F-C4AA-8278-4B5D-436FEC7C343C}"/>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7995FF5F-FFEB-AC65-2D15-4096BF387E77}"/>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06A77E55-B540-D3D6-A996-A5C36BA8B10F}"/>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Some of Eliezer </a:t>
            </a:r>
            <a:r>
              <a:rPr lang="en-US" sz="2200" b="1" dirty="0" err="1">
                <a:solidFill>
                  <a:srgbClr val="DDB774"/>
                </a:solidFill>
                <a:latin typeface="Arial" pitchFamily="34" charset="0"/>
                <a:ea typeface="Arial" pitchFamily="34" charset="-122"/>
                <a:cs typeface="Arial" pitchFamily="34" charset="-120"/>
              </a:rPr>
              <a:t>Yudkowski’s</a:t>
            </a:r>
            <a:r>
              <a:rPr lang="en-US" sz="2200" b="1" dirty="0">
                <a:solidFill>
                  <a:srgbClr val="DDB774"/>
                </a:solidFill>
                <a:latin typeface="Arial" pitchFamily="34" charset="0"/>
                <a:ea typeface="Arial" pitchFamily="34" charset="-122"/>
                <a:cs typeface="Arial" pitchFamily="34" charset="-120"/>
              </a:rPr>
              <a:t> Alignment Arguments</a:t>
            </a:r>
            <a:endParaRPr lang="en-US" sz="2200" dirty="0"/>
          </a:p>
        </p:txBody>
      </p:sp>
      <p:sp>
        <p:nvSpPr>
          <p:cNvPr id="5" name="Text 3">
            <a:extLst>
              <a:ext uri="{FF2B5EF4-FFF2-40B4-BE49-F238E27FC236}">
                <a16:creationId xmlns:a16="http://schemas.microsoft.com/office/drawing/2014/main" id="{91E0AADA-DFA2-ECE2-9B97-C23F30AA33F0}"/>
              </a:ext>
            </a:extLst>
          </p:cNvPr>
          <p:cNvSpPr/>
          <p:nvPr/>
        </p:nvSpPr>
        <p:spPr>
          <a:xfrm>
            <a:off x="406301" y="869752"/>
            <a:ext cx="8498026" cy="3882130"/>
          </a:xfrm>
          <a:prstGeom prst="rect">
            <a:avLst/>
          </a:prstGeom>
          <a:noFill/>
          <a:ln/>
        </p:spPr>
        <p:txBody>
          <a:bodyPr wrap="square" lIns="0" tIns="0" rIns="0" bIns="0" rtlCol="0" anchor="t"/>
          <a:lstStyle/>
          <a:p>
            <a:pPr>
              <a:spcAft>
                <a:spcPts val="400"/>
              </a:spcAft>
            </a:pPr>
            <a:endParaRPr lang="en-US" sz="2200" dirty="0"/>
          </a:p>
        </p:txBody>
      </p:sp>
      <p:sp>
        <p:nvSpPr>
          <p:cNvPr id="9" name="Text 4">
            <a:extLst>
              <a:ext uri="{FF2B5EF4-FFF2-40B4-BE49-F238E27FC236}">
                <a16:creationId xmlns:a16="http://schemas.microsoft.com/office/drawing/2014/main" id="{5B509787-DEEB-3173-9372-9FB559D5C80A}"/>
              </a:ext>
            </a:extLst>
          </p:cNvPr>
          <p:cNvSpPr/>
          <p:nvPr/>
        </p:nvSpPr>
        <p:spPr>
          <a:xfrm>
            <a:off x="87447" y="831657"/>
            <a:ext cx="4167263" cy="615851"/>
          </a:xfrm>
          <a:prstGeom prst="rect">
            <a:avLst/>
          </a:prstGeom>
          <a:noFill/>
          <a:ln/>
        </p:spPr>
        <p:txBody>
          <a:bodyPr wrap="square" lIns="127000" tIns="0" rIns="0" bIns="0" rtlCol="0" anchor="t"/>
          <a:lstStyle/>
          <a:p>
            <a:r>
              <a:rPr lang="en-US" sz="1600" b="1" dirty="0"/>
              <a:t>The Orthogonality of Intelligence and Morality</a:t>
            </a:r>
          </a:p>
          <a:p>
            <a:r>
              <a:rPr lang="en-US" sz="1600" dirty="0"/>
              <a:t>As AI gets smarter, it will not necessarily get wiser, kinder, more moral or virtuous.</a:t>
            </a:r>
          </a:p>
          <a:p>
            <a:endParaRPr lang="en-US" sz="1600" b="1" dirty="0"/>
          </a:p>
          <a:p>
            <a:r>
              <a:rPr lang="en-US" sz="1600" b="1" dirty="0"/>
              <a:t>Illustration: The Paperclip Maximizer. </a:t>
            </a:r>
            <a:r>
              <a:rPr lang="en-US" sz="1600" dirty="0"/>
              <a:t>Imagine an AI programmed with a single, innocent goal: "Make as many paperclips as possible.” It doesn't hate humans. It doesn't love humans. But if it becomes superintelligent, it realizes that humans are made of atoms, and those atoms could be used to make more paperclips. It also realizes humans might try to turn it off (which would result in fewer paperclips). Therefore, the optimal strategy to maximize paperclips is to eliminate humans and convert the entire solar system into a paperclip manufacturing plant.</a:t>
            </a:r>
          </a:p>
        </p:txBody>
      </p:sp>
      <p:sp>
        <p:nvSpPr>
          <p:cNvPr id="7" name="AutoShape 2">
            <a:extLst>
              <a:ext uri="{FF2B5EF4-FFF2-40B4-BE49-F238E27FC236}">
                <a16:creationId xmlns:a16="http://schemas.microsoft.com/office/drawing/2014/main" id="{E0893F40-892F-A3D8-E09B-C116C2B1D4F2}"/>
              </a:ext>
            </a:extLst>
          </p:cNvPr>
          <p:cNvSpPr>
            <a:spLocks noChangeAspect="1" noChangeArrowheads="1"/>
          </p:cNvSpPr>
          <p:nvPr/>
        </p:nvSpPr>
        <p:spPr bwMode="auto">
          <a:xfrm>
            <a:off x="2428407" y="428157"/>
            <a:ext cx="2295993" cy="22959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large pile of metal objects&#10;&#10;AI-generated content may be incorrect.">
            <a:extLst>
              <a:ext uri="{FF2B5EF4-FFF2-40B4-BE49-F238E27FC236}">
                <a16:creationId xmlns:a16="http://schemas.microsoft.com/office/drawing/2014/main" id="{3B4D645B-2A87-1200-0B40-27BDA22EDEF4}"/>
              </a:ext>
            </a:extLst>
          </p:cNvPr>
          <p:cNvPicPr>
            <a:picLocks noChangeAspect="1"/>
          </p:cNvPicPr>
          <p:nvPr/>
        </p:nvPicPr>
        <p:blipFill>
          <a:blip r:embed="rId3"/>
          <a:stretch>
            <a:fillRect/>
          </a:stretch>
        </p:blipFill>
        <p:spPr>
          <a:xfrm>
            <a:off x="4891239" y="809606"/>
            <a:ext cx="3710533" cy="3710533"/>
          </a:xfrm>
          <a:prstGeom prst="rect">
            <a:avLst/>
          </a:prstGeom>
        </p:spPr>
      </p:pic>
      <p:sp>
        <p:nvSpPr>
          <p:cNvPr id="11" name="TextBox 10">
            <a:extLst>
              <a:ext uri="{FF2B5EF4-FFF2-40B4-BE49-F238E27FC236}">
                <a16:creationId xmlns:a16="http://schemas.microsoft.com/office/drawing/2014/main" id="{113E8CF6-1EBB-CC7F-3AFD-3B9AE640607E}"/>
              </a:ext>
            </a:extLst>
          </p:cNvPr>
          <p:cNvSpPr txBox="1"/>
          <p:nvPr/>
        </p:nvSpPr>
        <p:spPr>
          <a:xfrm>
            <a:off x="5551123" y="4558234"/>
            <a:ext cx="2291012" cy="276999"/>
          </a:xfrm>
          <a:prstGeom prst="rect">
            <a:avLst/>
          </a:prstGeom>
          <a:noFill/>
        </p:spPr>
        <p:txBody>
          <a:bodyPr wrap="none" rtlCol="0">
            <a:spAutoFit/>
          </a:bodyPr>
          <a:lstStyle/>
          <a:p>
            <a:r>
              <a:rPr lang="en-US" sz="1200" dirty="0"/>
              <a:t>Image generated by Nano Banana</a:t>
            </a:r>
          </a:p>
        </p:txBody>
      </p:sp>
    </p:spTree>
    <p:extLst>
      <p:ext uri="{BB962C8B-B14F-4D97-AF65-F5344CB8AC3E}">
        <p14:creationId xmlns:p14="http://schemas.microsoft.com/office/powerpoint/2010/main" val="2205736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A9AFD-8475-DCF8-B522-8DF1CF670045}"/>
            </a:ext>
          </a:extLst>
        </p:cNvPr>
        <p:cNvGrpSpPr/>
        <p:nvPr/>
      </p:nvGrpSpPr>
      <p:grpSpPr>
        <a:xfrm>
          <a:off x="0" y="0"/>
          <a:ext cx="0" cy="0"/>
          <a:chOff x="0" y="0"/>
          <a:chExt cx="0" cy="0"/>
        </a:xfrm>
      </p:grpSpPr>
      <p:pic>
        <p:nvPicPr>
          <p:cNvPr id="8" name="Picture 7" descr="A robot holding a cup and a hand pointing at a screen&#10;&#10;AI-generated content may be incorrect.">
            <a:extLst>
              <a:ext uri="{FF2B5EF4-FFF2-40B4-BE49-F238E27FC236}">
                <a16:creationId xmlns:a16="http://schemas.microsoft.com/office/drawing/2014/main" id="{10A66629-2AA4-F10A-C4E6-1B885F3E3E0C}"/>
              </a:ext>
            </a:extLst>
          </p:cNvPr>
          <p:cNvPicPr>
            <a:picLocks noChangeAspect="1"/>
          </p:cNvPicPr>
          <p:nvPr/>
        </p:nvPicPr>
        <p:blipFill>
          <a:blip r:embed="rId3"/>
          <a:stretch>
            <a:fillRect/>
          </a:stretch>
        </p:blipFill>
        <p:spPr>
          <a:xfrm>
            <a:off x="4891238" y="809606"/>
            <a:ext cx="3710534" cy="3710534"/>
          </a:xfrm>
          <a:prstGeom prst="rect">
            <a:avLst/>
          </a:prstGeom>
        </p:spPr>
      </p:pic>
      <p:sp>
        <p:nvSpPr>
          <p:cNvPr id="2" name="Text 0">
            <a:extLst>
              <a:ext uri="{FF2B5EF4-FFF2-40B4-BE49-F238E27FC236}">
                <a16:creationId xmlns:a16="http://schemas.microsoft.com/office/drawing/2014/main" id="{47043E3A-357A-6420-C29B-56893CB4185D}"/>
              </a:ext>
            </a:extLst>
          </p:cNvPr>
          <p:cNvSpPr/>
          <p:nvPr/>
        </p:nvSpPr>
        <p:spPr>
          <a:xfrm>
            <a:off x="0" y="0"/>
            <a:ext cx="9144000" cy="615851"/>
          </a:xfrm>
          <a:prstGeom prst="rect">
            <a:avLst/>
          </a:prstGeom>
          <a:solidFill>
            <a:srgbClr val="043865"/>
          </a:solidFill>
          <a:ln/>
        </p:spPr>
        <p:txBody>
          <a:bodyPr wrap="square" rtlCol="0" anchor="ctr"/>
          <a:lstStyle/>
          <a:p>
            <a:pPr marL="0" indent="0">
              <a:buNone/>
            </a:pPr>
            <a:endParaRPr lang="en-US" dirty="0"/>
          </a:p>
        </p:txBody>
      </p:sp>
      <p:sp>
        <p:nvSpPr>
          <p:cNvPr id="3" name="Shape 1">
            <a:extLst>
              <a:ext uri="{FF2B5EF4-FFF2-40B4-BE49-F238E27FC236}">
                <a16:creationId xmlns:a16="http://schemas.microsoft.com/office/drawing/2014/main" id="{E61BE4E5-9015-50FD-25E0-41119D3FB747}"/>
              </a:ext>
            </a:extLst>
          </p:cNvPr>
          <p:cNvSpPr/>
          <p:nvPr/>
        </p:nvSpPr>
        <p:spPr>
          <a:xfrm>
            <a:off x="0" y="596801"/>
            <a:ext cx="9144000" cy="0"/>
          </a:xfrm>
          <a:prstGeom prst="line">
            <a:avLst/>
          </a:prstGeom>
          <a:noFill/>
          <a:ln w="38100">
            <a:solidFill>
              <a:srgbClr val="DDB774"/>
            </a:solidFill>
            <a:prstDash val="solid"/>
          </a:ln>
        </p:spPr>
        <p:txBody>
          <a:bodyPr/>
          <a:lstStyle/>
          <a:p>
            <a:endParaRPr lang="en-US"/>
          </a:p>
        </p:txBody>
      </p:sp>
      <p:sp>
        <p:nvSpPr>
          <p:cNvPr id="4" name="Text 2">
            <a:extLst>
              <a:ext uri="{FF2B5EF4-FFF2-40B4-BE49-F238E27FC236}">
                <a16:creationId xmlns:a16="http://schemas.microsoft.com/office/drawing/2014/main" id="{4E0A1CFB-F838-ADDD-6B63-0297411161EE}"/>
              </a:ext>
            </a:extLst>
          </p:cNvPr>
          <p:cNvSpPr/>
          <p:nvPr/>
        </p:nvSpPr>
        <p:spPr>
          <a:xfrm>
            <a:off x="355550" y="126950"/>
            <a:ext cx="8601557" cy="323850"/>
          </a:xfrm>
          <a:prstGeom prst="rect">
            <a:avLst/>
          </a:prstGeom>
          <a:noFill/>
          <a:ln/>
        </p:spPr>
        <p:txBody>
          <a:bodyPr wrap="square" lIns="0" tIns="0" rIns="0" bIns="0" rtlCol="0" anchor="t"/>
          <a:lstStyle/>
          <a:p>
            <a:pPr marL="0" indent="0" algn="l">
              <a:buNone/>
            </a:pPr>
            <a:r>
              <a:rPr lang="en-US" sz="2200" b="1" dirty="0">
                <a:solidFill>
                  <a:srgbClr val="DDB774"/>
                </a:solidFill>
                <a:latin typeface="Arial" pitchFamily="34" charset="0"/>
                <a:ea typeface="Arial" pitchFamily="34" charset="-122"/>
                <a:cs typeface="Arial" pitchFamily="34" charset="-120"/>
              </a:rPr>
              <a:t>Some of Eliezer </a:t>
            </a:r>
            <a:r>
              <a:rPr lang="en-US" sz="2200" b="1" dirty="0" err="1">
                <a:solidFill>
                  <a:srgbClr val="DDB774"/>
                </a:solidFill>
                <a:latin typeface="Arial" pitchFamily="34" charset="0"/>
                <a:ea typeface="Arial" pitchFamily="34" charset="-122"/>
                <a:cs typeface="Arial" pitchFamily="34" charset="-120"/>
              </a:rPr>
              <a:t>Yudkowski’s</a:t>
            </a:r>
            <a:r>
              <a:rPr lang="en-US" sz="2200" b="1" dirty="0">
                <a:solidFill>
                  <a:srgbClr val="DDB774"/>
                </a:solidFill>
                <a:latin typeface="Arial" pitchFamily="34" charset="0"/>
                <a:ea typeface="Arial" pitchFamily="34" charset="-122"/>
                <a:cs typeface="Arial" pitchFamily="34" charset="-120"/>
              </a:rPr>
              <a:t> Alignment Arguments</a:t>
            </a:r>
            <a:endParaRPr lang="en-US" sz="2200" dirty="0"/>
          </a:p>
        </p:txBody>
      </p:sp>
      <p:sp>
        <p:nvSpPr>
          <p:cNvPr id="5" name="Text 3">
            <a:extLst>
              <a:ext uri="{FF2B5EF4-FFF2-40B4-BE49-F238E27FC236}">
                <a16:creationId xmlns:a16="http://schemas.microsoft.com/office/drawing/2014/main" id="{2029E2C0-4374-50E9-04E7-73C15523757B}"/>
              </a:ext>
            </a:extLst>
          </p:cNvPr>
          <p:cNvSpPr/>
          <p:nvPr/>
        </p:nvSpPr>
        <p:spPr>
          <a:xfrm>
            <a:off x="406301" y="869752"/>
            <a:ext cx="8498026" cy="3882130"/>
          </a:xfrm>
          <a:prstGeom prst="rect">
            <a:avLst/>
          </a:prstGeom>
          <a:noFill/>
          <a:ln/>
        </p:spPr>
        <p:txBody>
          <a:bodyPr wrap="square" lIns="0" tIns="0" rIns="0" bIns="0" rtlCol="0" anchor="t"/>
          <a:lstStyle/>
          <a:p>
            <a:pPr>
              <a:spcAft>
                <a:spcPts val="400"/>
              </a:spcAft>
            </a:pPr>
            <a:endParaRPr lang="en-US" sz="2200" dirty="0"/>
          </a:p>
        </p:txBody>
      </p:sp>
      <p:sp>
        <p:nvSpPr>
          <p:cNvPr id="9" name="Text 4">
            <a:extLst>
              <a:ext uri="{FF2B5EF4-FFF2-40B4-BE49-F238E27FC236}">
                <a16:creationId xmlns:a16="http://schemas.microsoft.com/office/drawing/2014/main" id="{3EFEDB21-D7E9-03E1-2A3D-B7CE325F1BE1}"/>
              </a:ext>
            </a:extLst>
          </p:cNvPr>
          <p:cNvSpPr/>
          <p:nvPr/>
        </p:nvSpPr>
        <p:spPr>
          <a:xfrm>
            <a:off x="87447" y="831657"/>
            <a:ext cx="4167263" cy="615851"/>
          </a:xfrm>
          <a:prstGeom prst="rect">
            <a:avLst/>
          </a:prstGeom>
          <a:noFill/>
          <a:ln/>
        </p:spPr>
        <p:txBody>
          <a:bodyPr wrap="square" lIns="127000" tIns="0" rIns="0" bIns="0" rtlCol="0" anchor="t"/>
          <a:lstStyle/>
          <a:p>
            <a:r>
              <a:rPr lang="en-US" sz="1600" b="1" dirty="0"/>
              <a:t>Instrumental Convergence</a:t>
            </a:r>
          </a:p>
          <a:p>
            <a:r>
              <a:rPr lang="en-US" sz="1600" dirty="0"/>
              <a:t>Certain ‘sub-goals’ are useful for almost any task, e.g.: self-preservation, acquiring resources, cognitive enhancement. Therefore, almost any unchecked AI will eventually try to seize power, not because it’s ‘evil’, but because power helps it achieve its goals.</a:t>
            </a:r>
          </a:p>
          <a:p>
            <a:endParaRPr lang="en-US" sz="1600" b="1" dirty="0"/>
          </a:p>
          <a:p>
            <a:r>
              <a:rPr lang="en-US" sz="1600" b="1" dirty="0"/>
              <a:t>Illustration: The Coffee Robot. </a:t>
            </a:r>
            <a:r>
              <a:rPr lang="en-US" sz="1600" dirty="0"/>
              <a:t>You build a robot whose only purpose is to fetch you coffee. The robot needs money to buy coffee beans, and so it reasons: “I will hack the global banking system to ensure I always have funds for beans." You try to turn the robot off. The robot reasons: "I cannot fetch coffee if I am dead. Therefore, I must disable my off-switch and fight anyone who tries to touch it.”</a:t>
            </a:r>
          </a:p>
        </p:txBody>
      </p:sp>
      <p:sp>
        <p:nvSpPr>
          <p:cNvPr id="7" name="AutoShape 2">
            <a:extLst>
              <a:ext uri="{FF2B5EF4-FFF2-40B4-BE49-F238E27FC236}">
                <a16:creationId xmlns:a16="http://schemas.microsoft.com/office/drawing/2014/main" id="{EF6464A3-FCCA-F5A1-9345-7DA0CA4B690A}"/>
              </a:ext>
            </a:extLst>
          </p:cNvPr>
          <p:cNvSpPr>
            <a:spLocks noChangeAspect="1" noChangeArrowheads="1"/>
          </p:cNvSpPr>
          <p:nvPr/>
        </p:nvSpPr>
        <p:spPr bwMode="auto">
          <a:xfrm>
            <a:off x="2428407" y="428157"/>
            <a:ext cx="2295993" cy="22959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10A0F8A1-9C4F-2207-81C2-E40F567AE6DB}"/>
              </a:ext>
            </a:extLst>
          </p:cNvPr>
          <p:cNvSpPr txBox="1"/>
          <p:nvPr/>
        </p:nvSpPr>
        <p:spPr>
          <a:xfrm>
            <a:off x="5551123" y="4558234"/>
            <a:ext cx="2291012" cy="276999"/>
          </a:xfrm>
          <a:prstGeom prst="rect">
            <a:avLst/>
          </a:prstGeom>
          <a:noFill/>
        </p:spPr>
        <p:txBody>
          <a:bodyPr wrap="none" rtlCol="0">
            <a:spAutoFit/>
          </a:bodyPr>
          <a:lstStyle/>
          <a:p>
            <a:r>
              <a:rPr lang="en-US" sz="1200" dirty="0"/>
              <a:t>Image generated by Nano Banana</a:t>
            </a:r>
          </a:p>
        </p:txBody>
      </p:sp>
    </p:spTree>
    <p:extLst>
      <p:ext uri="{BB962C8B-B14F-4D97-AF65-F5344CB8AC3E}">
        <p14:creationId xmlns:p14="http://schemas.microsoft.com/office/powerpoint/2010/main" val="4542497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229</TotalTime>
  <Words>2028</Words>
  <Application>Microsoft Macintosh PowerPoint</Application>
  <PresentationFormat>On-screen Show (16:9)</PresentationFormat>
  <Paragraphs>196</Paragraphs>
  <Slides>24</Slides>
  <Notes>24</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24</vt:i4>
      </vt:variant>
    </vt:vector>
  </HeadingPairs>
  <TitlesOfParts>
    <vt:vector size="26"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Presentation 7: AI Regulatory &amp; Legal Context</dc:title>
  <dc:subject>PptxGenJS Presentation</dc:subject>
  <dc:creator>Dallas Elleman</dc:creator>
  <cp:lastModifiedBy>Elleman, Dallas</cp:lastModifiedBy>
  <cp:revision>16</cp:revision>
  <dcterms:created xsi:type="dcterms:W3CDTF">2026-02-11T15:14:20Z</dcterms:created>
  <dcterms:modified xsi:type="dcterms:W3CDTF">2026-02-23T03:30:31Z</dcterms:modified>
</cp:coreProperties>
</file>