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8" r:id="rId30"/>
    <p:sldId id="289" r:id="rId31"/>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77" d="100"/>
          <a:sy n="177" d="100"/>
        </p:scale>
        <p:origin x="184"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501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ocradar.io/blog/cve-2026-25253-rce-openclaw-auth-token/"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hyperlink" Target="https://socradar.io/blog/cve-2026-25253-rce-openclaw-auth-token/"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hyperlink" Target="https://clawhub.ai/"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UccvsYEp9yc"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Yd0yQ9yxSYY"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s://ifanyonebuildsit.com/" TargetMode="Externa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Human_Compatible"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hyperlink" Target="https://nickbostrom.com/superintelligence"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hyperlink" Target="https://arxiv.org/abs/1810.08575" TargetMode="Externa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blog.biocomm.ai/2023/12/22/wired-how-not-to-be-stupid-about-ai-with-yann-lecun-itll-take-over-the-world-it-wont-subjugate-humans-for-metas-chief-ai-scientist-both-things-are-true-22-dec/"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hyperlink" Target="https://aifund.ai/insights/insights-written-statement-of-andrew-ng-before-the-u-s-senate-ai-insight-forum/" TargetMode="Externa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anthropic.com/news/disrupting-AI-espionage"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www.anthropic.com/news/detecting-countering-misuse-aug-2025"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enisa.europa.eu/publications/enisa-threat-landscape-2025"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cloud.google.com/blog/topics/threat-intelligence/threat-actor-usage-of-ai-tool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modelcontextprotocol.io/docs/getting-started/intro"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operant.ai/art-kubed/shadow-escape"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openclaw.ai/"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43865"/>
        </a:solidFill>
        <a:effectLst/>
      </p:bgPr>
    </p:bg>
    <p:spTree>
      <p:nvGrpSpPr>
        <p:cNvPr id="1" name=""/>
        <p:cNvGrpSpPr/>
        <p:nvPr/>
      </p:nvGrpSpPr>
      <p:grpSpPr>
        <a:xfrm>
          <a:off x="0" y="0"/>
          <a:ext cx="0" cy="0"/>
          <a:chOff x="0" y="0"/>
          <a:chExt cx="0" cy="0"/>
        </a:xfrm>
      </p:grpSpPr>
      <p:sp>
        <p:nvSpPr>
          <p:cNvPr id="2" name="Text 0"/>
          <p:cNvSpPr/>
          <p:nvPr/>
        </p:nvSpPr>
        <p:spPr>
          <a:xfrm>
            <a:off x="1817200" y="1506736"/>
            <a:ext cx="5509599" cy="638175"/>
          </a:xfrm>
          <a:prstGeom prst="rect">
            <a:avLst/>
          </a:prstGeom>
          <a:noFill/>
          <a:ln/>
        </p:spPr>
        <p:txBody>
          <a:bodyPr wrap="square" lIns="0" tIns="0" rIns="0" bIns="0" rtlCol="0" anchor="t"/>
          <a:lstStyle/>
          <a:p>
            <a:pPr marL="0" indent="0" algn="ctr">
              <a:spcAft>
                <a:spcPts val="800"/>
              </a:spcAft>
              <a:buNone/>
            </a:pPr>
            <a:r>
              <a:rPr lang="en-US" sz="4400" b="1" dirty="0">
                <a:solidFill>
                  <a:srgbClr val="DDB774"/>
                </a:solidFill>
                <a:latin typeface="Arial" pitchFamily="34" charset="0"/>
                <a:ea typeface="Arial" pitchFamily="34" charset="-122"/>
                <a:cs typeface="Arial" pitchFamily="34" charset="-120"/>
              </a:rPr>
              <a:t>CYB-4203/6203</a:t>
            </a:r>
            <a:endParaRPr lang="en-US" sz="4400" dirty="0"/>
          </a:p>
        </p:txBody>
      </p:sp>
      <p:sp>
        <p:nvSpPr>
          <p:cNvPr id="3" name="Text 1"/>
          <p:cNvSpPr/>
          <p:nvPr/>
        </p:nvSpPr>
        <p:spPr>
          <a:xfrm>
            <a:off x="1817200" y="2246412"/>
            <a:ext cx="5509599" cy="409575"/>
          </a:xfrm>
          <a:prstGeom prst="rect">
            <a:avLst/>
          </a:prstGeom>
          <a:noFill/>
          <a:ln/>
        </p:spPr>
        <p:txBody>
          <a:bodyPr wrap="square" lIns="0" tIns="0" rIns="0" bIns="0" rtlCol="0" anchor="t"/>
          <a:lstStyle/>
          <a:p>
            <a:pPr marL="0" indent="0" algn="ctr">
              <a:spcAft>
                <a:spcPts val="2400"/>
              </a:spcAft>
              <a:buNone/>
            </a:pPr>
            <a:r>
              <a:rPr lang="en-US" sz="2800" dirty="0">
                <a:solidFill>
                  <a:srgbClr val="FFFFFF"/>
                </a:solidFill>
                <a:latin typeface="Arial" pitchFamily="34" charset="0"/>
                <a:ea typeface="Arial" pitchFamily="34" charset="-122"/>
                <a:cs typeface="Arial" pitchFamily="34" charset="-120"/>
              </a:rPr>
              <a:t>Secure and Trustworthy AI</a:t>
            </a:r>
            <a:endParaRPr lang="en-US" sz="2800" dirty="0"/>
          </a:p>
        </p:txBody>
      </p:sp>
      <p:sp>
        <p:nvSpPr>
          <p:cNvPr id="4" name="Text 2"/>
          <p:cNvSpPr/>
          <p:nvPr/>
        </p:nvSpPr>
        <p:spPr>
          <a:xfrm>
            <a:off x="1817200" y="2960787"/>
            <a:ext cx="5509599" cy="200025"/>
          </a:xfrm>
          <a:prstGeom prst="rect">
            <a:avLst/>
          </a:prstGeom>
          <a:noFill/>
          <a:ln/>
        </p:spPr>
        <p:txBody>
          <a:bodyPr wrap="square" lIns="0" tIns="0" rIns="0" bIns="0" rtlCol="0" anchor="t"/>
          <a:lstStyle/>
          <a:p>
            <a:pPr marL="0" indent="0" algn="ctr">
              <a:spcBef>
                <a:spcPts val="200"/>
              </a:spcBef>
              <a:spcAft>
                <a:spcPts val="200"/>
              </a:spcAft>
              <a:buNone/>
            </a:pPr>
            <a:r>
              <a:rPr lang="en-US" sz="1300" dirty="0">
                <a:solidFill>
                  <a:srgbClr val="FFFFFF"/>
                </a:solidFill>
                <a:latin typeface="Arial" pitchFamily="34" charset="0"/>
                <a:ea typeface="Arial" pitchFamily="34" charset="-122"/>
                <a:cs typeface="Arial" pitchFamily="34" charset="-120"/>
              </a:rPr>
              <a:t>Presentation 6: Intentional Misuse, Alignment, and Responsible Innovation</a:t>
            </a:r>
            <a:endParaRPr lang="en-US" sz="1300" dirty="0"/>
          </a:p>
        </p:txBody>
      </p:sp>
      <p:sp>
        <p:nvSpPr>
          <p:cNvPr id="5" name="Text 3"/>
          <p:cNvSpPr/>
          <p:nvPr/>
        </p:nvSpPr>
        <p:spPr>
          <a:xfrm>
            <a:off x="1817200" y="3186113"/>
            <a:ext cx="5509599" cy="200025"/>
          </a:xfrm>
          <a:prstGeom prst="rect">
            <a:avLst/>
          </a:prstGeom>
          <a:noFill/>
          <a:ln/>
        </p:spPr>
        <p:txBody>
          <a:bodyPr wrap="square" lIns="0" tIns="0" rIns="0" bIns="0" rtlCol="0" anchor="t"/>
          <a:lstStyle/>
          <a:p>
            <a:pPr marL="0" indent="0" algn="ctr">
              <a:spcBef>
                <a:spcPts val="200"/>
              </a:spcBef>
              <a:spcAft>
                <a:spcPts val="200"/>
              </a:spcAft>
              <a:buNone/>
            </a:pPr>
            <a:r>
              <a:rPr lang="en-US" sz="1300" dirty="0">
                <a:solidFill>
                  <a:srgbClr val="FFFFFF"/>
                </a:solidFill>
                <a:latin typeface="Arial" pitchFamily="34" charset="0"/>
                <a:ea typeface="Arial" pitchFamily="34" charset="-122"/>
                <a:cs typeface="Arial" pitchFamily="34" charset="-120"/>
              </a:rPr>
              <a:t>Wednesday, February 11, 2026</a:t>
            </a:r>
          </a:p>
          <a:p>
            <a:pPr marL="0" indent="0" algn="ctr">
              <a:spcBef>
                <a:spcPts val="200"/>
              </a:spcBef>
              <a:spcAft>
                <a:spcPts val="200"/>
              </a:spcAft>
              <a:buNone/>
            </a:pPr>
            <a:r>
              <a:rPr lang="en-US" sz="1300" dirty="0">
                <a:solidFill>
                  <a:srgbClr val="FFFFFF"/>
                </a:solidFill>
                <a:latin typeface="Arial" pitchFamily="34" charset="0"/>
                <a:cs typeface="Arial" pitchFamily="34" charset="-120"/>
              </a:rPr>
              <a:t>Topics: 3.2, 3.3, 3.4</a:t>
            </a:r>
            <a:endParaRPr lang="en-US" sz="13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1">
    <p:bg>
      <p:bgPr>
        <a:solidFill>
          <a:srgbClr val="F8F9FA"/>
        </a:solidFill>
        <a:effectLst/>
      </p:bgPr>
    </p:bg>
    <p:spTree>
      <p:nvGrpSpPr>
        <p:cNvPr id="1" name=""/>
        <p:cNvGrpSpPr/>
        <p:nvPr/>
      </p:nvGrpSpPr>
      <p:grpSpPr>
        <a:xfrm>
          <a:off x="0" y="0"/>
          <a:ext cx="0" cy="0"/>
          <a:chOff x="0" y="0"/>
          <a:chExt cx="0" cy="0"/>
        </a:xfrm>
      </p:grpSpPr>
      <p:sp>
        <p:nvSpPr>
          <p:cNvPr id="2" name="Text 0"/>
          <p:cNvSpPr/>
          <p:nvPr/>
        </p:nvSpPr>
        <p:spPr>
          <a:xfrm>
            <a:off x="0" y="0"/>
            <a:ext cx="9144000" cy="615851"/>
          </a:xfrm>
          <a:prstGeom prst="rect">
            <a:avLst/>
          </a:prstGeom>
          <a:solidFill>
            <a:srgbClr val="043865"/>
          </a:solidFill>
          <a:ln/>
        </p:spPr>
        <p:txBody>
          <a:bodyPr wrap="square" rtlCol="0" anchor="ctr"/>
          <a:lstStyle/>
          <a:p>
            <a:pPr marL="0" indent="0">
              <a:buNone/>
            </a:pPr>
            <a:endParaRPr lang="en-US" dirty="0"/>
          </a:p>
        </p:txBody>
      </p:sp>
      <p:sp>
        <p:nvSpPr>
          <p:cNvPr id="3" name="Shape 1"/>
          <p:cNvSpPr/>
          <p:nvPr/>
        </p:nvSpPr>
        <p:spPr>
          <a:xfrm>
            <a:off x="0" y="596801"/>
            <a:ext cx="9144000" cy="0"/>
          </a:xfrm>
          <a:prstGeom prst="line">
            <a:avLst/>
          </a:prstGeom>
          <a:noFill/>
          <a:ln w="38100">
            <a:solidFill>
              <a:srgbClr val="DDB774"/>
            </a:solidFill>
            <a:prstDash val="solid"/>
          </a:ln>
        </p:spPr>
        <p:txBody>
          <a:bodyPr/>
          <a:lstStyle/>
          <a:p>
            <a:endParaRPr lang="en-US"/>
          </a:p>
        </p:txBody>
      </p:sp>
      <p:sp>
        <p:nvSpPr>
          <p:cNvPr id="4" name="Text 2"/>
          <p:cNvSpPr/>
          <p:nvPr/>
        </p:nvSpPr>
        <p:spPr>
          <a:xfrm>
            <a:off x="355550" y="126950"/>
            <a:ext cx="8601557" cy="323850"/>
          </a:xfrm>
          <a:prstGeom prst="rect">
            <a:avLst/>
          </a:prstGeom>
          <a:noFill/>
          <a:ln/>
        </p:spPr>
        <p:txBody>
          <a:bodyPr wrap="square" lIns="0" tIns="0" rIns="0" bIns="0" rtlCol="0" anchor="t"/>
          <a:lstStyle/>
          <a:p>
            <a:pPr marL="0" indent="0" algn="l">
              <a:buNone/>
            </a:pPr>
            <a:r>
              <a:rPr lang="en-US" sz="2200" b="1" dirty="0">
                <a:solidFill>
                  <a:srgbClr val="DDB774"/>
                </a:solidFill>
                <a:latin typeface="Arial" pitchFamily="34" charset="0"/>
                <a:ea typeface="Arial" pitchFamily="34" charset="-122"/>
                <a:cs typeface="Arial" pitchFamily="34" charset="-120"/>
              </a:rPr>
              <a:t>OpenClaw Case Study</a:t>
            </a:r>
            <a:endParaRPr lang="en-US" sz="2200" dirty="0"/>
          </a:p>
        </p:txBody>
      </p:sp>
      <p:sp>
        <p:nvSpPr>
          <p:cNvPr id="5" name="Text 3"/>
          <p:cNvSpPr/>
          <p:nvPr/>
        </p:nvSpPr>
        <p:spPr>
          <a:xfrm>
            <a:off x="406301" y="869752"/>
            <a:ext cx="8498026" cy="323850"/>
          </a:xfrm>
          <a:prstGeom prst="rect">
            <a:avLst/>
          </a:prstGeom>
          <a:noFill/>
          <a:ln/>
        </p:spPr>
        <p:txBody>
          <a:bodyPr wrap="square" lIns="0" tIns="0" rIns="0" bIns="0" rtlCol="0" anchor="t"/>
          <a:lstStyle/>
          <a:p>
            <a:pPr marL="0" indent="0" algn="l">
              <a:spcAft>
                <a:spcPts val="400"/>
              </a:spcAft>
              <a:buNone/>
            </a:pPr>
            <a:r>
              <a:rPr lang="en-US" sz="2200" b="1" dirty="0">
                <a:solidFill>
                  <a:srgbClr val="043865"/>
                </a:solidFill>
                <a:latin typeface="Arial" pitchFamily="34" charset="0"/>
                <a:ea typeface="Arial" pitchFamily="34" charset="-122"/>
                <a:cs typeface="Arial" pitchFamily="34" charset="-120"/>
              </a:rPr>
              <a:t>CVE-2026-25253: Critical RCE (CVSS 8.8)</a:t>
            </a:r>
            <a:endParaRPr lang="en-US" sz="2200" dirty="0"/>
          </a:p>
        </p:txBody>
      </p:sp>
      <p:sp>
        <p:nvSpPr>
          <p:cNvPr id="6" name="Text 4"/>
          <p:cNvSpPr/>
          <p:nvPr/>
        </p:nvSpPr>
        <p:spPr>
          <a:xfrm>
            <a:off x="406301" y="1295102"/>
            <a:ext cx="8331398" cy="1251347"/>
          </a:xfrm>
          <a:prstGeom prst="rect">
            <a:avLst/>
          </a:prstGeom>
          <a:noFill/>
          <a:ln/>
        </p:spPr>
        <p:txBody>
          <a:bodyPr wrap="square" lIns="127000" tIns="0" rIns="0" bIns="0" rtlCol="0" anchor="t"/>
          <a:lstStyle/>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Control UI trusts gateway URL from query string without validation, auto-connects on page load</a:t>
            </a:r>
            <a:endParaRPr lang="en-US" sz="1300" dirty="0"/>
          </a:p>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Cross-site WebSocket hijacking: server doesn't validate WebSocket origin header</a:t>
            </a:r>
            <a:endParaRPr lang="en-US" sz="1300" dirty="0"/>
          </a:p>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Attack: attacker crafts a link; one click steals authentication token and achieves full RCE</a:t>
            </a:r>
            <a:endParaRPr lang="en-US" sz="1300" dirty="0"/>
          </a:p>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Impact: data exfiltration, API key theft, bot manipulation, lateral movement into networks</a:t>
            </a:r>
            <a:endParaRPr lang="en-US" sz="1300" dirty="0"/>
          </a:p>
        </p:txBody>
      </p:sp>
      <p:pic>
        <p:nvPicPr>
          <p:cNvPr id="1026" name="Picture 2" descr="CVE-2026-25253: 1-Click RCE in OpenClaw Through Auth Token Exfiltration">
            <a:hlinkClick r:id="rId3"/>
            <a:extLst>
              <a:ext uri="{FF2B5EF4-FFF2-40B4-BE49-F238E27FC236}">
                <a16:creationId xmlns:a16="http://schemas.microsoft.com/office/drawing/2014/main" id="{5F0CFE34-F92E-8DF4-F68A-3B209F6F85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925" y="2915821"/>
            <a:ext cx="3382151" cy="19024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2">
    <p:bg>
      <p:bgPr>
        <a:solidFill>
          <a:srgbClr val="F8F9FA"/>
        </a:solidFill>
        <a:effectLst/>
      </p:bgPr>
    </p:bg>
    <p:spTree>
      <p:nvGrpSpPr>
        <p:cNvPr id="1" name=""/>
        <p:cNvGrpSpPr/>
        <p:nvPr/>
      </p:nvGrpSpPr>
      <p:grpSpPr>
        <a:xfrm>
          <a:off x="0" y="0"/>
          <a:ext cx="0" cy="0"/>
          <a:chOff x="0" y="0"/>
          <a:chExt cx="0" cy="0"/>
        </a:xfrm>
      </p:grpSpPr>
      <p:sp>
        <p:nvSpPr>
          <p:cNvPr id="2" name="Text 0"/>
          <p:cNvSpPr/>
          <p:nvPr/>
        </p:nvSpPr>
        <p:spPr>
          <a:xfrm>
            <a:off x="0" y="0"/>
            <a:ext cx="9144000" cy="615851"/>
          </a:xfrm>
          <a:prstGeom prst="rect">
            <a:avLst/>
          </a:prstGeom>
          <a:solidFill>
            <a:srgbClr val="043865"/>
          </a:solidFill>
          <a:ln/>
        </p:spPr>
        <p:txBody>
          <a:bodyPr wrap="square" rtlCol="0" anchor="ctr"/>
          <a:lstStyle/>
          <a:p>
            <a:pPr marL="0" indent="0">
              <a:buNone/>
            </a:pPr>
            <a:endParaRPr lang="en-US" dirty="0"/>
          </a:p>
        </p:txBody>
      </p:sp>
      <p:sp>
        <p:nvSpPr>
          <p:cNvPr id="3" name="Shape 1"/>
          <p:cNvSpPr/>
          <p:nvPr/>
        </p:nvSpPr>
        <p:spPr>
          <a:xfrm>
            <a:off x="0" y="596801"/>
            <a:ext cx="9144000" cy="0"/>
          </a:xfrm>
          <a:prstGeom prst="line">
            <a:avLst/>
          </a:prstGeom>
          <a:noFill/>
          <a:ln w="38100">
            <a:solidFill>
              <a:srgbClr val="DDB774"/>
            </a:solidFill>
            <a:prstDash val="solid"/>
          </a:ln>
        </p:spPr>
        <p:txBody>
          <a:bodyPr/>
          <a:lstStyle/>
          <a:p>
            <a:endParaRPr lang="en-US"/>
          </a:p>
        </p:txBody>
      </p:sp>
      <p:sp>
        <p:nvSpPr>
          <p:cNvPr id="4" name="Text 2"/>
          <p:cNvSpPr/>
          <p:nvPr/>
        </p:nvSpPr>
        <p:spPr>
          <a:xfrm>
            <a:off x="355550" y="126950"/>
            <a:ext cx="8601557" cy="323850"/>
          </a:xfrm>
          <a:prstGeom prst="rect">
            <a:avLst/>
          </a:prstGeom>
          <a:noFill/>
          <a:ln/>
        </p:spPr>
        <p:txBody>
          <a:bodyPr wrap="square" lIns="0" tIns="0" rIns="0" bIns="0" rtlCol="0" anchor="t"/>
          <a:lstStyle/>
          <a:p>
            <a:pPr marL="0" indent="0" algn="l">
              <a:buNone/>
            </a:pPr>
            <a:r>
              <a:rPr lang="en-US" sz="2200" b="1" dirty="0">
                <a:solidFill>
                  <a:srgbClr val="DDB774"/>
                </a:solidFill>
                <a:latin typeface="Arial" pitchFamily="34" charset="0"/>
                <a:ea typeface="Arial" pitchFamily="34" charset="-122"/>
                <a:cs typeface="Arial" pitchFamily="34" charset="-120"/>
              </a:rPr>
              <a:t>OpenClaw Case Study</a:t>
            </a:r>
            <a:endParaRPr lang="en-US" sz="2200" dirty="0"/>
          </a:p>
        </p:txBody>
      </p:sp>
      <p:sp>
        <p:nvSpPr>
          <p:cNvPr id="5" name="Text 3"/>
          <p:cNvSpPr/>
          <p:nvPr/>
        </p:nvSpPr>
        <p:spPr>
          <a:xfrm>
            <a:off x="406301" y="869752"/>
            <a:ext cx="8498026" cy="323850"/>
          </a:xfrm>
          <a:prstGeom prst="rect">
            <a:avLst/>
          </a:prstGeom>
          <a:noFill/>
          <a:ln/>
        </p:spPr>
        <p:txBody>
          <a:bodyPr wrap="square" lIns="0" tIns="0" rIns="0" bIns="0" rtlCol="0" anchor="t"/>
          <a:lstStyle/>
          <a:p>
            <a:pPr marL="0" indent="0" algn="l">
              <a:spcAft>
                <a:spcPts val="400"/>
              </a:spcAft>
              <a:buNone/>
            </a:pPr>
            <a:r>
              <a:rPr lang="en-US" sz="2200" b="1" dirty="0">
                <a:solidFill>
                  <a:srgbClr val="043865"/>
                </a:solidFill>
                <a:latin typeface="Arial" pitchFamily="34" charset="0"/>
                <a:ea typeface="Arial" pitchFamily="34" charset="-122"/>
                <a:cs typeface="Arial" pitchFamily="34" charset="-120"/>
              </a:rPr>
              <a:t>42,900 Exposed Instances Across 82 Countries</a:t>
            </a:r>
            <a:endParaRPr lang="en-US" sz="2200" dirty="0"/>
          </a:p>
        </p:txBody>
      </p:sp>
      <p:sp>
        <p:nvSpPr>
          <p:cNvPr id="6" name="Text 4"/>
          <p:cNvSpPr/>
          <p:nvPr/>
        </p:nvSpPr>
        <p:spPr>
          <a:xfrm>
            <a:off x="406301" y="1295102"/>
            <a:ext cx="8331398" cy="1251347"/>
          </a:xfrm>
          <a:prstGeom prst="rect">
            <a:avLst/>
          </a:prstGeom>
          <a:noFill/>
          <a:ln/>
        </p:spPr>
        <p:txBody>
          <a:bodyPr wrap="square" lIns="127000" tIns="0" rIns="0" bIns="0" rtlCol="0" anchor="t"/>
          <a:lstStyle/>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15,200 instances vulnerable to RCE before patch</a:t>
            </a:r>
            <a:endParaRPr lang="en-US" sz="1300" dirty="0"/>
          </a:p>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1,800+ instances leaking API keys, chat histories, and account credentials</a:t>
            </a:r>
            <a:endParaRPr lang="en-US" sz="1300" dirty="0"/>
          </a:p>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Root cause: default configuration binds to 0.0.0.0:18789 (all network interfaces) instead of localhost</a:t>
            </a:r>
            <a:endParaRPr lang="en-US" sz="1300" dirty="0"/>
          </a:p>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One misconfigured default setting exposed tens of thousands of users</a:t>
            </a:r>
            <a:endParaRPr lang="en-US" sz="1300" dirty="0"/>
          </a:p>
        </p:txBody>
      </p:sp>
      <p:pic>
        <p:nvPicPr>
          <p:cNvPr id="7" name="Picture 2" descr="CVE-2026-25253: 1-Click RCE in OpenClaw Through Auth Token Exfiltration">
            <a:hlinkClick r:id="rId3"/>
            <a:extLst>
              <a:ext uri="{FF2B5EF4-FFF2-40B4-BE49-F238E27FC236}">
                <a16:creationId xmlns:a16="http://schemas.microsoft.com/office/drawing/2014/main" id="{75CB841C-B20F-9F9A-41F8-99F8CCB0F3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925" y="2915821"/>
            <a:ext cx="3382151" cy="19024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3">
    <p:bg>
      <p:bgPr>
        <a:solidFill>
          <a:srgbClr val="F8F9FA"/>
        </a:solidFill>
        <a:effectLst/>
      </p:bgPr>
    </p:bg>
    <p:spTree>
      <p:nvGrpSpPr>
        <p:cNvPr id="1" name=""/>
        <p:cNvGrpSpPr/>
        <p:nvPr/>
      </p:nvGrpSpPr>
      <p:grpSpPr>
        <a:xfrm>
          <a:off x="0" y="0"/>
          <a:ext cx="0" cy="0"/>
          <a:chOff x="0" y="0"/>
          <a:chExt cx="0" cy="0"/>
        </a:xfrm>
      </p:grpSpPr>
      <p:sp>
        <p:nvSpPr>
          <p:cNvPr id="2" name="Text 0"/>
          <p:cNvSpPr/>
          <p:nvPr/>
        </p:nvSpPr>
        <p:spPr>
          <a:xfrm>
            <a:off x="0" y="0"/>
            <a:ext cx="9144000" cy="615851"/>
          </a:xfrm>
          <a:prstGeom prst="rect">
            <a:avLst/>
          </a:prstGeom>
          <a:solidFill>
            <a:srgbClr val="043865"/>
          </a:solidFill>
          <a:ln/>
        </p:spPr>
        <p:txBody>
          <a:bodyPr wrap="square" rtlCol="0" anchor="ctr"/>
          <a:lstStyle/>
          <a:p>
            <a:pPr marL="0" indent="0">
              <a:buNone/>
            </a:pPr>
            <a:endParaRPr lang="en-US" dirty="0"/>
          </a:p>
        </p:txBody>
      </p:sp>
      <p:sp>
        <p:nvSpPr>
          <p:cNvPr id="3" name="Shape 1"/>
          <p:cNvSpPr/>
          <p:nvPr/>
        </p:nvSpPr>
        <p:spPr>
          <a:xfrm>
            <a:off x="0" y="596801"/>
            <a:ext cx="9144000" cy="0"/>
          </a:xfrm>
          <a:prstGeom prst="line">
            <a:avLst/>
          </a:prstGeom>
          <a:noFill/>
          <a:ln w="38100">
            <a:solidFill>
              <a:srgbClr val="DDB774"/>
            </a:solidFill>
            <a:prstDash val="solid"/>
          </a:ln>
        </p:spPr>
        <p:txBody>
          <a:bodyPr/>
          <a:lstStyle/>
          <a:p>
            <a:endParaRPr lang="en-US"/>
          </a:p>
        </p:txBody>
      </p:sp>
      <p:sp>
        <p:nvSpPr>
          <p:cNvPr id="4" name="Text 2"/>
          <p:cNvSpPr/>
          <p:nvPr/>
        </p:nvSpPr>
        <p:spPr>
          <a:xfrm>
            <a:off x="355550" y="126950"/>
            <a:ext cx="8601557" cy="323850"/>
          </a:xfrm>
          <a:prstGeom prst="rect">
            <a:avLst/>
          </a:prstGeom>
          <a:noFill/>
          <a:ln/>
        </p:spPr>
        <p:txBody>
          <a:bodyPr wrap="square" lIns="0" tIns="0" rIns="0" bIns="0" rtlCol="0" anchor="t"/>
          <a:lstStyle/>
          <a:p>
            <a:pPr marL="0" indent="0" algn="l">
              <a:buNone/>
            </a:pPr>
            <a:r>
              <a:rPr lang="en-US" sz="2200" b="1" dirty="0">
                <a:solidFill>
                  <a:srgbClr val="DDB774"/>
                </a:solidFill>
                <a:latin typeface="Arial" pitchFamily="34" charset="0"/>
                <a:ea typeface="Arial" pitchFamily="34" charset="-122"/>
                <a:cs typeface="Arial" pitchFamily="34" charset="-120"/>
              </a:rPr>
              <a:t>OpenClaw Case Study</a:t>
            </a:r>
            <a:endParaRPr lang="en-US" sz="2200" dirty="0"/>
          </a:p>
        </p:txBody>
      </p:sp>
      <p:sp>
        <p:nvSpPr>
          <p:cNvPr id="5" name="Text 3"/>
          <p:cNvSpPr/>
          <p:nvPr/>
        </p:nvSpPr>
        <p:spPr>
          <a:xfrm>
            <a:off x="406301" y="869752"/>
            <a:ext cx="8498026" cy="323850"/>
          </a:xfrm>
          <a:prstGeom prst="rect">
            <a:avLst/>
          </a:prstGeom>
          <a:noFill/>
          <a:ln/>
        </p:spPr>
        <p:txBody>
          <a:bodyPr wrap="square" lIns="0" tIns="0" rIns="0" bIns="0" rtlCol="0" anchor="t"/>
          <a:lstStyle/>
          <a:p>
            <a:pPr marL="0" indent="0" algn="l">
              <a:spcAft>
                <a:spcPts val="400"/>
              </a:spcAft>
              <a:buNone/>
            </a:pPr>
            <a:r>
              <a:rPr lang="en-US" sz="2200" b="1" dirty="0">
                <a:solidFill>
                  <a:srgbClr val="043865"/>
                </a:solidFill>
                <a:latin typeface="Arial" pitchFamily="34" charset="0"/>
                <a:ea typeface="Arial" pitchFamily="34" charset="-122"/>
                <a:cs typeface="Arial" pitchFamily="34" charset="-120"/>
              </a:rPr>
              <a:t>Malicious Skills Marketplace -- The Numbers</a:t>
            </a:r>
            <a:endParaRPr lang="en-US" sz="2200" dirty="0"/>
          </a:p>
        </p:txBody>
      </p:sp>
      <p:sp>
        <p:nvSpPr>
          <p:cNvPr id="6" name="Text 4"/>
          <p:cNvSpPr/>
          <p:nvPr/>
        </p:nvSpPr>
        <p:spPr>
          <a:xfrm>
            <a:off x="406301" y="1295102"/>
            <a:ext cx="8331398" cy="1507034"/>
          </a:xfrm>
          <a:prstGeom prst="rect">
            <a:avLst/>
          </a:prstGeom>
          <a:noFill/>
          <a:ln/>
        </p:spPr>
        <p:txBody>
          <a:bodyPr wrap="square" lIns="127000" tIns="0" rIns="0" bIns="0" rtlCol="0" anchor="t"/>
          <a:lstStyle/>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Bitdefender: nearly 20% of total packages contained malicious payloads</a:t>
            </a:r>
            <a:endParaRPr lang="en-US" sz="1300" dirty="0"/>
          </a:p>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Snyk: scanned 3,984 skills, found 1,467 malicious payloads and 36% with prompt injection vulnerabilities</a:t>
            </a:r>
            <a:endParaRPr lang="en-US" sz="1300" dirty="0"/>
          </a:p>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Attack methods: infostealers targeting crypto keys, SSH credentials, browser passwords, reverse shell backdoors</a:t>
            </a:r>
            <a:endParaRPr lang="en-US" sz="1300" dirty="0"/>
          </a:p>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ClawHub vetting requirement: a GitHub account older than one week</a:t>
            </a:r>
            <a:endParaRPr lang="en-US" sz="1300" dirty="0"/>
          </a:p>
        </p:txBody>
      </p:sp>
      <p:pic>
        <p:nvPicPr>
          <p:cNvPr id="7" name="Picture 6">
            <a:hlinkClick r:id="rId3"/>
            <a:extLst>
              <a:ext uri="{FF2B5EF4-FFF2-40B4-BE49-F238E27FC236}">
                <a16:creationId xmlns:a16="http://schemas.microsoft.com/office/drawing/2014/main" id="{161333AF-3E92-04E3-A596-FDEDFE9C36C2}"/>
              </a:ext>
            </a:extLst>
          </p:cNvPr>
          <p:cNvPicPr>
            <a:picLocks noChangeAspect="1"/>
          </p:cNvPicPr>
          <p:nvPr/>
        </p:nvPicPr>
        <p:blipFill>
          <a:blip r:embed="rId4"/>
          <a:stretch>
            <a:fillRect/>
          </a:stretch>
        </p:blipFill>
        <p:spPr>
          <a:xfrm>
            <a:off x="2524760" y="2953190"/>
            <a:ext cx="4094480" cy="206336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4">
    <p:bg>
      <p:bgPr>
        <a:solidFill>
          <a:srgbClr val="F8F9FA"/>
        </a:solidFill>
        <a:effectLst/>
      </p:bgPr>
    </p:bg>
    <p:spTree>
      <p:nvGrpSpPr>
        <p:cNvPr id="1" name=""/>
        <p:cNvGrpSpPr/>
        <p:nvPr/>
      </p:nvGrpSpPr>
      <p:grpSpPr>
        <a:xfrm>
          <a:off x="0" y="0"/>
          <a:ext cx="0" cy="0"/>
          <a:chOff x="0" y="0"/>
          <a:chExt cx="0" cy="0"/>
        </a:xfrm>
      </p:grpSpPr>
      <p:sp>
        <p:nvSpPr>
          <p:cNvPr id="2" name="Text 0"/>
          <p:cNvSpPr/>
          <p:nvPr/>
        </p:nvSpPr>
        <p:spPr>
          <a:xfrm>
            <a:off x="0" y="0"/>
            <a:ext cx="9144000" cy="615851"/>
          </a:xfrm>
          <a:prstGeom prst="rect">
            <a:avLst/>
          </a:prstGeom>
          <a:solidFill>
            <a:srgbClr val="043865"/>
          </a:solidFill>
          <a:ln/>
        </p:spPr>
        <p:txBody>
          <a:bodyPr wrap="square" rtlCol="0" anchor="ctr"/>
          <a:lstStyle/>
          <a:p>
            <a:pPr marL="0" indent="0">
              <a:buNone/>
            </a:pPr>
            <a:endParaRPr lang="en-US" dirty="0"/>
          </a:p>
        </p:txBody>
      </p:sp>
      <p:sp>
        <p:nvSpPr>
          <p:cNvPr id="3" name="Shape 1"/>
          <p:cNvSpPr/>
          <p:nvPr/>
        </p:nvSpPr>
        <p:spPr>
          <a:xfrm>
            <a:off x="0" y="596801"/>
            <a:ext cx="9144000" cy="0"/>
          </a:xfrm>
          <a:prstGeom prst="line">
            <a:avLst/>
          </a:prstGeom>
          <a:noFill/>
          <a:ln w="38100">
            <a:solidFill>
              <a:srgbClr val="DDB774"/>
            </a:solidFill>
            <a:prstDash val="solid"/>
          </a:ln>
        </p:spPr>
        <p:txBody>
          <a:bodyPr/>
          <a:lstStyle/>
          <a:p>
            <a:endParaRPr lang="en-US"/>
          </a:p>
        </p:txBody>
      </p:sp>
      <p:sp>
        <p:nvSpPr>
          <p:cNvPr id="4" name="Text 2"/>
          <p:cNvSpPr/>
          <p:nvPr/>
        </p:nvSpPr>
        <p:spPr>
          <a:xfrm>
            <a:off x="355550" y="126950"/>
            <a:ext cx="8601557" cy="323850"/>
          </a:xfrm>
          <a:prstGeom prst="rect">
            <a:avLst/>
          </a:prstGeom>
          <a:noFill/>
          <a:ln/>
        </p:spPr>
        <p:txBody>
          <a:bodyPr wrap="square" lIns="0" tIns="0" rIns="0" bIns="0" rtlCol="0" anchor="t"/>
          <a:lstStyle/>
          <a:p>
            <a:pPr marL="0" indent="0" algn="l">
              <a:buNone/>
            </a:pPr>
            <a:r>
              <a:rPr lang="en-US" sz="2200" b="1" dirty="0">
                <a:solidFill>
                  <a:srgbClr val="DDB774"/>
                </a:solidFill>
                <a:latin typeface="Arial" pitchFamily="34" charset="0"/>
                <a:ea typeface="Arial" pitchFamily="34" charset="-122"/>
                <a:cs typeface="Arial" pitchFamily="34" charset="-120"/>
              </a:rPr>
              <a:t>OpenClaw Case Study</a:t>
            </a:r>
            <a:endParaRPr lang="en-US" sz="2200" dirty="0"/>
          </a:p>
        </p:txBody>
      </p:sp>
      <p:sp>
        <p:nvSpPr>
          <p:cNvPr id="5" name="Text 3"/>
          <p:cNvSpPr/>
          <p:nvPr/>
        </p:nvSpPr>
        <p:spPr>
          <a:xfrm>
            <a:off x="406301" y="819001"/>
            <a:ext cx="8498026" cy="295275"/>
          </a:xfrm>
          <a:prstGeom prst="rect">
            <a:avLst/>
          </a:prstGeom>
          <a:noFill/>
          <a:ln/>
        </p:spPr>
        <p:txBody>
          <a:bodyPr wrap="square" lIns="0" tIns="0" rIns="0" bIns="0" rtlCol="0" anchor="t"/>
          <a:lstStyle/>
          <a:p>
            <a:pPr marL="0" indent="0" algn="l">
              <a:spcAft>
                <a:spcPts val="1000"/>
              </a:spcAft>
              <a:buNone/>
            </a:pPr>
            <a:r>
              <a:rPr lang="en-US" sz="2000" b="1" dirty="0">
                <a:solidFill>
                  <a:srgbClr val="043865"/>
                </a:solidFill>
                <a:latin typeface="Arial" pitchFamily="34" charset="0"/>
                <a:ea typeface="Arial" pitchFamily="34" charset="-122"/>
                <a:cs typeface="Arial" pitchFamily="34" charset="-120"/>
              </a:rPr>
              <a:t>Lessons for Secure and Trustworthy AI</a:t>
            </a:r>
            <a:endParaRPr lang="en-US" sz="2000" dirty="0"/>
          </a:p>
        </p:txBody>
      </p:sp>
      <p:sp>
        <p:nvSpPr>
          <p:cNvPr id="6" name="Text 4"/>
          <p:cNvSpPr/>
          <p:nvPr/>
        </p:nvSpPr>
        <p:spPr>
          <a:xfrm>
            <a:off x="406301" y="1241227"/>
            <a:ext cx="8331398" cy="715863"/>
          </a:xfrm>
          <a:prstGeom prst="roundRect">
            <a:avLst>
              <a:gd name="adj" fmla="val 10644"/>
            </a:avLst>
          </a:prstGeom>
          <a:solidFill>
            <a:srgbClr val="DDB774"/>
          </a:solidFill>
          <a:ln/>
        </p:spPr>
        <p:txBody>
          <a:bodyPr wrap="square" rtlCol="0" anchor="ctr"/>
          <a:lstStyle/>
          <a:p>
            <a:pPr marL="0" indent="0">
              <a:buNone/>
            </a:pPr>
            <a:endParaRPr lang="en-US" dirty="0"/>
          </a:p>
        </p:txBody>
      </p:sp>
      <p:sp>
        <p:nvSpPr>
          <p:cNvPr id="7" name="Text 5"/>
          <p:cNvSpPr/>
          <p:nvPr/>
        </p:nvSpPr>
        <p:spPr>
          <a:xfrm>
            <a:off x="530200" y="1368177"/>
            <a:ext cx="8083600" cy="461963"/>
          </a:xfrm>
          <a:prstGeom prst="rect">
            <a:avLst/>
          </a:prstGeom>
          <a:noFill/>
          <a:ln/>
        </p:spPr>
        <p:txBody>
          <a:bodyPr wrap="square" lIns="0" tIns="0" rIns="0" bIns="0" rtlCol="0" anchor="t"/>
          <a:lstStyle/>
          <a:p>
            <a:pPr marL="0" indent="0" algn="ctr">
              <a:lnSpc>
                <a:spcPts val="1820"/>
              </a:lnSpc>
              <a:buNone/>
            </a:pPr>
            <a:r>
              <a:rPr lang="en-US" sz="1300" b="1" dirty="0">
                <a:solidFill>
                  <a:srgbClr val="043865"/>
                </a:solidFill>
                <a:latin typeface="Arial" pitchFamily="34" charset="0"/>
                <a:ea typeface="Arial" pitchFamily="34" charset="-122"/>
                <a:cs typeface="Arial" pitchFamily="34" charset="-120"/>
              </a:rPr>
              <a:t>Well-intentioned open-source innovation creates systemic risk when security is deprioritized for user experience.</a:t>
            </a:r>
            <a:endParaRPr lang="en-US" sz="1300" dirty="0"/>
          </a:p>
        </p:txBody>
      </p:sp>
      <p:sp>
        <p:nvSpPr>
          <p:cNvPr id="8" name="Text 6"/>
          <p:cNvSpPr/>
          <p:nvPr/>
        </p:nvSpPr>
        <p:spPr>
          <a:xfrm>
            <a:off x="406301" y="2084040"/>
            <a:ext cx="8331398" cy="1142256"/>
          </a:xfrm>
          <a:prstGeom prst="rect">
            <a:avLst/>
          </a:prstGeom>
          <a:noFill/>
          <a:ln/>
        </p:spPr>
        <p:txBody>
          <a:bodyPr wrap="square" lIns="127000" tIns="0" rIns="0" bIns="0" rtlCol="0" anchor="t"/>
          <a:lstStyle/>
          <a:p>
            <a:pPr marL="127000" indent="-127000" algn="l">
              <a:lnSpc>
                <a:spcPts val="1950"/>
              </a:lnSpc>
              <a:spcAft>
                <a:spcPts val="400"/>
              </a:spcAft>
              <a:buSzPct val="100000"/>
              <a:buChar char="•"/>
            </a:pPr>
            <a:r>
              <a:rPr lang="en-US" sz="1300" dirty="0">
                <a:solidFill>
                  <a:srgbClr val="333333"/>
                </a:solidFill>
                <a:latin typeface="Arial" pitchFamily="34" charset="0"/>
                <a:ea typeface="Arial" pitchFamily="34" charset="-122"/>
                <a:cs typeface="Arial" pitchFamily="34" charset="-120"/>
              </a:rPr>
              <a:t>Adoption outpaced security maturity (180K+ developers before first major audit)</a:t>
            </a:r>
            <a:endParaRPr lang="en-US" sz="1300" dirty="0"/>
          </a:p>
          <a:p>
            <a:pPr marL="127000" indent="-127000" algn="l">
              <a:lnSpc>
                <a:spcPts val="1950"/>
              </a:lnSpc>
              <a:spcAft>
                <a:spcPts val="400"/>
              </a:spcAft>
              <a:buSzPct val="100000"/>
              <a:buChar char="•"/>
            </a:pPr>
            <a:r>
              <a:rPr lang="en-US" sz="1300" dirty="0">
                <a:solidFill>
                  <a:srgbClr val="333333"/>
                </a:solidFill>
                <a:latin typeface="Arial" pitchFamily="34" charset="0"/>
                <a:ea typeface="Arial" pitchFamily="34" charset="-122"/>
                <a:cs typeface="Arial" pitchFamily="34" charset="-120"/>
              </a:rPr>
              <a:t>Default configurations favored functionality over security</a:t>
            </a:r>
            <a:endParaRPr lang="en-US" sz="1300" dirty="0"/>
          </a:p>
          <a:p>
            <a:pPr marL="127000" indent="-127000" algn="l">
              <a:lnSpc>
                <a:spcPts val="1950"/>
              </a:lnSpc>
              <a:spcAft>
                <a:spcPts val="400"/>
              </a:spcAft>
              <a:buSzPct val="100000"/>
              <a:buChar char="•"/>
            </a:pPr>
            <a:r>
              <a:rPr lang="en-US" sz="1300" dirty="0">
                <a:solidFill>
                  <a:srgbClr val="333333"/>
                </a:solidFill>
                <a:latin typeface="Arial" pitchFamily="34" charset="0"/>
                <a:ea typeface="Arial" pitchFamily="34" charset="-122"/>
                <a:cs typeface="Arial" pitchFamily="34" charset="-120"/>
              </a:rPr>
              <a:t>Supply chain trust was assumed rather than verified</a:t>
            </a:r>
            <a:endParaRPr lang="en-US" sz="1300" dirty="0"/>
          </a:p>
          <a:p>
            <a:pPr marL="127000" indent="-127000" algn="l">
              <a:lnSpc>
                <a:spcPts val="1950"/>
              </a:lnSpc>
              <a:spcAft>
                <a:spcPts val="400"/>
              </a:spcAft>
              <a:buSzPct val="100000"/>
              <a:buChar char="•"/>
            </a:pPr>
            <a:r>
              <a:rPr lang="en-US" sz="1300" dirty="0">
                <a:solidFill>
                  <a:srgbClr val="333333"/>
                </a:solidFill>
                <a:latin typeface="Arial" pitchFamily="34" charset="0"/>
                <a:ea typeface="Arial" pitchFamily="34" charset="-122"/>
                <a:cs typeface="Arial" pitchFamily="34" charset="-120"/>
              </a:rPr>
              <a:t>Agentic capabilities were granted without boundaries</a:t>
            </a:r>
            <a:endParaRPr lang="en-US" sz="13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7">
    <p:bg>
      <p:bgPr>
        <a:solidFill>
          <a:srgbClr val="043865"/>
        </a:solidFill>
        <a:effectLst/>
      </p:bgPr>
    </p:bg>
    <p:spTree>
      <p:nvGrpSpPr>
        <p:cNvPr id="1" name=""/>
        <p:cNvGrpSpPr/>
        <p:nvPr/>
      </p:nvGrpSpPr>
      <p:grpSpPr>
        <a:xfrm>
          <a:off x="0" y="0"/>
          <a:ext cx="0" cy="0"/>
          <a:chOff x="0" y="0"/>
          <a:chExt cx="0" cy="0"/>
        </a:xfrm>
      </p:grpSpPr>
      <p:sp>
        <p:nvSpPr>
          <p:cNvPr id="2" name="Text 0"/>
          <p:cNvSpPr/>
          <p:nvPr/>
        </p:nvSpPr>
        <p:spPr>
          <a:xfrm>
            <a:off x="1220760" y="2046238"/>
            <a:ext cx="6702481" cy="581025"/>
          </a:xfrm>
          <a:prstGeom prst="rect">
            <a:avLst/>
          </a:prstGeom>
          <a:noFill/>
          <a:ln/>
        </p:spPr>
        <p:txBody>
          <a:bodyPr wrap="square" lIns="0" tIns="0" rIns="0" bIns="0" rtlCol="0" anchor="t"/>
          <a:lstStyle/>
          <a:p>
            <a:pPr marL="0" indent="0" algn="ctr">
              <a:spcAft>
                <a:spcPts val="1600"/>
              </a:spcAft>
              <a:buNone/>
            </a:pPr>
            <a:r>
              <a:rPr lang="en-US" sz="4000" b="1" dirty="0">
                <a:solidFill>
                  <a:srgbClr val="DDB774"/>
                </a:solidFill>
                <a:latin typeface="Arial" pitchFamily="34" charset="0"/>
                <a:ea typeface="Arial" pitchFamily="34" charset="-122"/>
                <a:cs typeface="Arial" pitchFamily="34" charset="-120"/>
              </a:rPr>
              <a:t>3.3 The Alignment Problem</a:t>
            </a:r>
            <a:endParaRPr lang="en-US" sz="4000" dirty="0"/>
          </a:p>
        </p:txBody>
      </p:sp>
      <p:sp>
        <p:nvSpPr>
          <p:cNvPr id="3" name="Text 1"/>
          <p:cNvSpPr/>
          <p:nvPr/>
        </p:nvSpPr>
        <p:spPr>
          <a:xfrm>
            <a:off x="1220760" y="2830413"/>
            <a:ext cx="6702481" cy="266700"/>
          </a:xfrm>
          <a:prstGeom prst="rect">
            <a:avLst/>
          </a:prstGeom>
          <a:noFill/>
          <a:ln/>
        </p:spPr>
        <p:txBody>
          <a:bodyPr wrap="square" lIns="0" tIns="0" rIns="0" bIns="0" rtlCol="0" anchor="t"/>
          <a:lstStyle/>
          <a:p>
            <a:pPr marL="0" indent="0" algn="ctr">
              <a:buNone/>
            </a:pPr>
            <a:r>
              <a:rPr lang="en-US" sz="1800" dirty="0">
                <a:solidFill>
                  <a:srgbClr val="FFFFFF"/>
                </a:solidFill>
                <a:latin typeface="Arial" pitchFamily="34" charset="0"/>
                <a:ea typeface="Arial" pitchFamily="34" charset="-122"/>
                <a:cs typeface="Arial" pitchFamily="34" charset="-120"/>
              </a:rPr>
              <a:t>Value learning, catastrophic risks, and the debate over AI's future</a:t>
            </a:r>
            <a:endParaRPr lang="en-US"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8">
    <p:bg>
      <p:bgPr>
        <a:solidFill>
          <a:srgbClr val="F8F9FA"/>
        </a:solidFill>
        <a:effectLst/>
      </p:bgPr>
    </p:bg>
    <p:spTree>
      <p:nvGrpSpPr>
        <p:cNvPr id="1" name=""/>
        <p:cNvGrpSpPr/>
        <p:nvPr/>
      </p:nvGrpSpPr>
      <p:grpSpPr>
        <a:xfrm>
          <a:off x="0" y="0"/>
          <a:ext cx="0" cy="0"/>
          <a:chOff x="0" y="0"/>
          <a:chExt cx="0" cy="0"/>
        </a:xfrm>
      </p:grpSpPr>
      <p:sp>
        <p:nvSpPr>
          <p:cNvPr id="2" name="Text 0"/>
          <p:cNvSpPr/>
          <p:nvPr/>
        </p:nvSpPr>
        <p:spPr>
          <a:xfrm>
            <a:off x="0" y="0"/>
            <a:ext cx="9144000" cy="615851"/>
          </a:xfrm>
          <a:prstGeom prst="rect">
            <a:avLst/>
          </a:prstGeom>
          <a:solidFill>
            <a:srgbClr val="043865"/>
          </a:solidFill>
          <a:ln/>
        </p:spPr>
        <p:txBody>
          <a:bodyPr wrap="square" rtlCol="0" anchor="ctr"/>
          <a:lstStyle/>
          <a:p>
            <a:pPr marL="0" indent="0">
              <a:buNone/>
            </a:pPr>
            <a:endParaRPr lang="en-US" dirty="0"/>
          </a:p>
        </p:txBody>
      </p:sp>
      <p:sp>
        <p:nvSpPr>
          <p:cNvPr id="3" name="Shape 1"/>
          <p:cNvSpPr/>
          <p:nvPr/>
        </p:nvSpPr>
        <p:spPr>
          <a:xfrm>
            <a:off x="0" y="596801"/>
            <a:ext cx="9144000" cy="0"/>
          </a:xfrm>
          <a:prstGeom prst="line">
            <a:avLst/>
          </a:prstGeom>
          <a:noFill/>
          <a:ln w="38100">
            <a:solidFill>
              <a:srgbClr val="DDB774"/>
            </a:solidFill>
            <a:prstDash val="solid"/>
          </a:ln>
        </p:spPr>
        <p:txBody>
          <a:bodyPr/>
          <a:lstStyle/>
          <a:p>
            <a:endParaRPr lang="en-US"/>
          </a:p>
        </p:txBody>
      </p:sp>
      <p:sp>
        <p:nvSpPr>
          <p:cNvPr id="4" name="Text 2"/>
          <p:cNvSpPr/>
          <p:nvPr/>
        </p:nvSpPr>
        <p:spPr>
          <a:xfrm>
            <a:off x="355550" y="126950"/>
            <a:ext cx="8601557" cy="323850"/>
          </a:xfrm>
          <a:prstGeom prst="rect">
            <a:avLst/>
          </a:prstGeom>
          <a:noFill/>
          <a:ln/>
        </p:spPr>
        <p:txBody>
          <a:bodyPr wrap="square" lIns="0" tIns="0" rIns="0" bIns="0" rtlCol="0" anchor="t"/>
          <a:lstStyle/>
          <a:p>
            <a:pPr marL="0" indent="0" algn="l">
              <a:buNone/>
            </a:pPr>
            <a:r>
              <a:rPr lang="en-US" sz="2200" b="1" dirty="0">
                <a:solidFill>
                  <a:srgbClr val="DDB774"/>
                </a:solidFill>
                <a:latin typeface="Arial" pitchFamily="34" charset="0"/>
                <a:ea typeface="Arial" pitchFamily="34" charset="-122"/>
                <a:cs typeface="Arial" pitchFamily="34" charset="-120"/>
              </a:rPr>
              <a:t>The Alignment Problem</a:t>
            </a:r>
            <a:endParaRPr lang="en-US" sz="2200" dirty="0"/>
          </a:p>
        </p:txBody>
      </p:sp>
      <p:sp>
        <p:nvSpPr>
          <p:cNvPr id="5" name="Text 3"/>
          <p:cNvSpPr/>
          <p:nvPr/>
        </p:nvSpPr>
        <p:spPr>
          <a:xfrm>
            <a:off x="406301" y="869752"/>
            <a:ext cx="8498026" cy="323850"/>
          </a:xfrm>
          <a:prstGeom prst="rect">
            <a:avLst/>
          </a:prstGeom>
          <a:noFill/>
          <a:ln/>
        </p:spPr>
        <p:txBody>
          <a:bodyPr wrap="square" lIns="0" tIns="0" rIns="0" bIns="0" rtlCol="0" anchor="t"/>
          <a:lstStyle/>
          <a:p>
            <a:pPr marL="0" indent="0" algn="l">
              <a:spcAft>
                <a:spcPts val="400"/>
              </a:spcAft>
              <a:buNone/>
            </a:pPr>
            <a:r>
              <a:rPr lang="en-US" sz="2200" b="1" dirty="0">
                <a:solidFill>
                  <a:srgbClr val="043865"/>
                </a:solidFill>
                <a:latin typeface="Arial" pitchFamily="34" charset="0"/>
                <a:ea typeface="Arial" pitchFamily="34" charset="-122"/>
                <a:cs typeface="Arial" pitchFamily="34" charset="-120"/>
              </a:rPr>
              <a:t>Ensuring AI Acts in Accordance with Human Values</a:t>
            </a:r>
            <a:endParaRPr lang="en-US" sz="2200" dirty="0"/>
          </a:p>
        </p:txBody>
      </p:sp>
      <p:sp>
        <p:nvSpPr>
          <p:cNvPr id="6" name="Text 4"/>
          <p:cNvSpPr/>
          <p:nvPr/>
        </p:nvSpPr>
        <p:spPr>
          <a:xfrm>
            <a:off x="406301" y="1731982"/>
            <a:ext cx="8331398" cy="1251347"/>
          </a:xfrm>
          <a:prstGeom prst="rect">
            <a:avLst/>
          </a:prstGeom>
          <a:noFill/>
          <a:ln/>
        </p:spPr>
        <p:txBody>
          <a:bodyPr wrap="square" lIns="127000" tIns="0" rIns="0" bIns="0" rtlCol="0" anchor="t"/>
          <a:lstStyle/>
          <a:p>
            <a:pPr marL="127000" indent="-127000" algn="l">
              <a:lnSpc>
                <a:spcPts val="2015"/>
              </a:lnSpc>
              <a:spcAft>
                <a:spcPts val="600"/>
              </a:spcAft>
              <a:buSzPct val="100000"/>
              <a:buChar char="•"/>
            </a:pPr>
            <a:r>
              <a:rPr lang="en-US" sz="2000" dirty="0">
                <a:solidFill>
                  <a:srgbClr val="333333"/>
                </a:solidFill>
                <a:latin typeface="Arial" pitchFamily="34" charset="0"/>
                <a:ea typeface="Arial" pitchFamily="34" charset="-122"/>
                <a:cs typeface="Arial" pitchFamily="34" charset="-120"/>
              </a:rPr>
              <a:t>Core challenge: human values are complex, evolving, and difficult to completely specify</a:t>
            </a:r>
          </a:p>
          <a:p>
            <a:pPr marL="127000" indent="-127000" algn="l">
              <a:lnSpc>
                <a:spcPts val="2015"/>
              </a:lnSpc>
              <a:spcAft>
                <a:spcPts val="600"/>
              </a:spcAft>
              <a:buSzPct val="100000"/>
              <a:buChar char="•"/>
            </a:pPr>
            <a:endParaRPr lang="en-US" sz="2000" dirty="0"/>
          </a:p>
          <a:p>
            <a:pPr marL="127000" indent="-127000" algn="l">
              <a:lnSpc>
                <a:spcPts val="2015"/>
              </a:lnSpc>
              <a:spcAft>
                <a:spcPts val="600"/>
              </a:spcAft>
              <a:buSzPct val="100000"/>
              <a:buChar char="•"/>
            </a:pPr>
            <a:r>
              <a:rPr lang="en-US" sz="2000" dirty="0">
                <a:solidFill>
                  <a:srgbClr val="333333"/>
                </a:solidFill>
                <a:latin typeface="Arial" pitchFamily="34" charset="0"/>
                <a:ea typeface="Arial" pitchFamily="34" charset="-122"/>
                <a:cs typeface="Arial" pitchFamily="34" charset="-120"/>
              </a:rPr>
              <a:t>Our ability to specify what we want lags far behind AI's ability to optimize</a:t>
            </a:r>
            <a:endParaRPr lang="en-US" sz="2000" dirty="0"/>
          </a:p>
          <a:p>
            <a:pPr marL="127000" indent="-127000" algn="l">
              <a:lnSpc>
                <a:spcPts val="2015"/>
              </a:lnSpc>
              <a:spcAft>
                <a:spcPts val="600"/>
              </a:spcAft>
              <a:buSzPct val="100000"/>
              <a:buChar char="•"/>
            </a:pPr>
            <a:endParaRPr lang="en-US" sz="2000" dirty="0">
              <a:solidFill>
                <a:srgbClr val="333333"/>
              </a:solidFill>
              <a:latin typeface="Arial" pitchFamily="34" charset="0"/>
              <a:ea typeface="Arial" pitchFamily="34" charset="-122"/>
              <a:cs typeface="Arial" pitchFamily="34" charset="-120"/>
            </a:endParaRPr>
          </a:p>
          <a:p>
            <a:pPr marL="127000" indent="-127000" algn="l">
              <a:lnSpc>
                <a:spcPts val="2015"/>
              </a:lnSpc>
              <a:spcAft>
                <a:spcPts val="600"/>
              </a:spcAft>
              <a:buSzPct val="100000"/>
              <a:buChar char="•"/>
            </a:pPr>
            <a:r>
              <a:rPr lang="en-US" sz="2000" dirty="0">
                <a:solidFill>
                  <a:srgbClr val="333333"/>
                </a:solidFill>
                <a:latin typeface="Arial" pitchFamily="34" charset="0"/>
                <a:ea typeface="Arial" pitchFamily="34" charset="-122"/>
                <a:cs typeface="Arial" pitchFamily="34" charset="-120"/>
              </a:rPr>
              <a:t>Outer alignment: providing well-specified objectives</a:t>
            </a:r>
            <a:endParaRPr lang="en-US" sz="2000" dirty="0"/>
          </a:p>
          <a:p>
            <a:pPr marL="127000" indent="-127000" algn="l">
              <a:lnSpc>
                <a:spcPts val="2015"/>
              </a:lnSpc>
              <a:spcAft>
                <a:spcPts val="600"/>
              </a:spcAft>
              <a:buSzPct val="100000"/>
              <a:buChar char="•"/>
            </a:pPr>
            <a:endParaRPr lang="en-US" sz="2000" dirty="0">
              <a:solidFill>
                <a:srgbClr val="333333"/>
              </a:solidFill>
              <a:latin typeface="Arial" pitchFamily="34" charset="0"/>
              <a:ea typeface="Arial" pitchFamily="34" charset="-122"/>
              <a:cs typeface="Arial" pitchFamily="34" charset="-120"/>
            </a:endParaRPr>
          </a:p>
          <a:p>
            <a:pPr marL="127000" indent="-127000" algn="l">
              <a:lnSpc>
                <a:spcPts val="2015"/>
              </a:lnSpc>
              <a:spcAft>
                <a:spcPts val="600"/>
              </a:spcAft>
              <a:buSzPct val="100000"/>
              <a:buChar char="•"/>
            </a:pPr>
            <a:r>
              <a:rPr lang="en-US" sz="2000" dirty="0">
                <a:solidFill>
                  <a:srgbClr val="333333"/>
                </a:solidFill>
                <a:latin typeface="Arial" pitchFamily="34" charset="0"/>
                <a:ea typeface="Arial" pitchFamily="34" charset="-122"/>
                <a:cs typeface="Arial" pitchFamily="34" charset="-120"/>
              </a:rPr>
              <a:t>Inner alignment: ensuring the policies AI actually learns pursue those objectives (not emergent proxies)</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9">
    <p:bg>
      <p:bgPr>
        <a:solidFill>
          <a:srgbClr val="F8F9FA"/>
        </a:solidFill>
        <a:effectLst/>
      </p:bgPr>
    </p:bg>
    <p:spTree>
      <p:nvGrpSpPr>
        <p:cNvPr id="1" name=""/>
        <p:cNvGrpSpPr/>
        <p:nvPr/>
      </p:nvGrpSpPr>
      <p:grpSpPr>
        <a:xfrm>
          <a:off x="0" y="0"/>
          <a:ext cx="0" cy="0"/>
          <a:chOff x="0" y="0"/>
          <a:chExt cx="0" cy="0"/>
        </a:xfrm>
      </p:grpSpPr>
      <p:sp>
        <p:nvSpPr>
          <p:cNvPr id="2" name="Text 0"/>
          <p:cNvSpPr/>
          <p:nvPr/>
        </p:nvSpPr>
        <p:spPr>
          <a:xfrm>
            <a:off x="0" y="0"/>
            <a:ext cx="9144000" cy="615851"/>
          </a:xfrm>
          <a:prstGeom prst="rect">
            <a:avLst/>
          </a:prstGeom>
          <a:solidFill>
            <a:srgbClr val="043865"/>
          </a:solidFill>
          <a:ln/>
        </p:spPr>
        <p:txBody>
          <a:bodyPr wrap="square" rtlCol="0" anchor="ctr"/>
          <a:lstStyle/>
          <a:p>
            <a:pPr marL="0" indent="0">
              <a:buNone/>
            </a:pPr>
            <a:endParaRPr lang="en-US" dirty="0"/>
          </a:p>
        </p:txBody>
      </p:sp>
      <p:sp>
        <p:nvSpPr>
          <p:cNvPr id="3" name="Shape 1"/>
          <p:cNvSpPr/>
          <p:nvPr/>
        </p:nvSpPr>
        <p:spPr>
          <a:xfrm>
            <a:off x="0" y="596801"/>
            <a:ext cx="9144000" cy="0"/>
          </a:xfrm>
          <a:prstGeom prst="line">
            <a:avLst/>
          </a:prstGeom>
          <a:noFill/>
          <a:ln w="38100">
            <a:solidFill>
              <a:srgbClr val="DDB774"/>
            </a:solidFill>
            <a:prstDash val="solid"/>
          </a:ln>
        </p:spPr>
        <p:txBody>
          <a:bodyPr/>
          <a:lstStyle/>
          <a:p>
            <a:endParaRPr lang="en-US"/>
          </a:p>
        </p:txBody>
      </p:sp>
      <p:sp>
        <p:nvSpPr>
          <p:cNvPr id="4" name="Text 2"/>
          <p:cNvSpPr/>
          <p:nvPr/>
        </p:nvSpPr>
        <p:spPr>
          <a:xfrm>
            <a:off x="355550" y="126950"/>
            <a:ext cx="8601557" cy="323850"/>
          </a:xfrm>
          <a:prstGeom prst="rect">
            <a:avLst/>
          </a:prstGeom>
          <a:noFill/>
          <a:ln/>
        </p:spPr>
        <p:txBody>
          <a:bodyPr wrap="square" lIns="0" tIns="0" rIns="0" bIns="0" rtlCol="0" anchor="t"/>
          <a:lstStyle/>
          <a:p>
            <a:pPr marL="0" indent="0" algn="l">
              <a:buNone/>
            </a:pPr>
            <a:r>
              <a:rPr lang="en-US" sz="2200" b="1" dirty="0">
                <a:solidFill>
                  <a:srgbClr val="DDB774"/>
                </a:solidFill>
                <a:latin typeface="Arial" pitchFamily="34" charset="0"/>
                <a:ea typeface="Arial" pitchFamily="34" charset="-122"/>
                <a:cs typeface="Arial" pitchFamily="34" charset="-120"/>
              </a:rPr>
              <a:t>The Alignment Problem</a:t>
            </a:r>
            <a:endParaRPr lang="en-US" sz="2200" dirty="0"/>
          </a:p>
        </p:txBody>
      </p:sp>
      <p:sp>
        <p:nvSpPr>
          <p:cNvPr id="5" name="Text 3"/>
          <p:cNvSpPr/>
          <p:nvPr/>
        </p:nvSpPr>
        <p:spPr>
          <a:xfrm>
            <a:off x="406301" y="819001"/>
            <a:ext cx="8498026" cy="295275"/>
          </a:xfrm>
          <a:prstGeom prst="rect">
            <a:avLst/>
          </a:prstGeom>
          <a:noFill/>
          <a:ln/>
        </p:spPr>
        <p:txBody>
          <a:bodyPr wrap="square" lIns="0" tIns="0" rIns="0" bIns="0" rtlCol="0" anchor="t"/>
          <a:lstStyle/>
          <a:p>
            <a:pPr marL="0" indent="0" algn="l">
              <a:spcAft>
                <a:spcPts val="1000"/>
              </a:spcAft>
              <a:buNone/>
            </a:pPr>
            <a:r>
              <a:rPr lang="en-US" sz="2000" b="1" dirty="0">
                <a:solidFill>
                  <a:srgbClr val="043865"/>
                </a:solidFill>
                <a:latin typeface="Arial" pitchFamily="34" charset="0"/>
                <a:ea typeface="Arial" pitchFamily="34" charset="-122"/>
                <a:cs typeface="Arial" pitchFamily="34" charset="-120"/>
              </a:rPr>
              <a:t>Geoffrey Hinton -- "Godfather of AI," Turing Award Winner</a:t>
            </a:r>
            <a:endParaRPr lang="en-US" sz="2000" dirty="0"/>
          </a:p>
        </p:txBody>
      </p:sp>
      <p:sp>
        <p:nvSpPr>
          <p:cNvPr id="6" name="Text 4"/>
          <p:cNvSpPr/>
          <p:nvPr/>
        </p:nvSpPr>
        <p:spPr>
          <a:xfrm>
            <a:off x="406301" y="1241227"/>
            <a:ext cx="8331398" cy="946845"/>
          </a:xfrm>
          <a:prstGeom prst="roundRect">
            <a:avLst>
              <a:gd name="adj" fmla="val 8048"/>
            </a:avLst>
          </a:prstGeom>
          <a:solidFill>
            <a:srgbClr val="DDB774"/>
          </a:solidFill>
          <a:ln/>
        </p:spPr>
        <p:txBody>
          <a:bodyPr wrap="square" rtlCol="0" anchor="ctr"/>
          <a:lstStyle/>
          <a:p>
            <a:pPr marL="0" indent="0">
              <a:buNone/>
            </a:pPr>
            <a:endParaRPr lang="en-US" dirty="0"/>
          </a:p>
        </p:txBody>
      </p:sp>
      <p:sp>
        <p:nvSpPr>
          <p:cNvPr id="7" name="Text 5"/>
          <p:cNvSpPr/>
          <p:nvPr/>
        </p:nvSpPr>
        <p:spPr>
          <a:xfrm>
            <a:off x="530200" y="1368177"/>
            <a:ext cx="8083600" cy="692944"/>
          </a:xfrm>
          <a:prstGeom prst="rect">
            <a:avLst/>
          </a:prstGeom>
          <a:noFill/>
          <a:ln/>
        </p:spPr>
        <p:txBody>
          <a:bodyPr wrap="square" lIns="0" tIns="0" rIns="0" bIns="0" rtlCol="0" anchor="t"/>
          <a:lstStyle/>
          <a:p>
            <a:pPr marL="0" indent="0" algn="ctr">
              <a:lnSpc>
                <a:spcPts val="1820"/>
              </a:lnSpc>
              <a:buNone/>
            </a:pPr>
            <a:r>
              <a:rPr lang="en-US" sz="1300" b="1" dirty="0">
                <a:solidFill>
                  <a:srgbClr val="043865"/>
                </a:solidFill>
                <a:latin typeface="Arial" pitchFamily="34" charset="0"/>
                <a:ea typeface="Arial" pitchFamily="34" charset="-122"/>
                <a:cs typeface="Arial" pitchFamily="34" charset="-120"/>
              </a:rPr>
              <a:t>"The best way to understand it emotionally is we are like somebody who has this really cute tiger cub. Unless you can be very sure that it's not gonna want to kill you when it's grown up, you should worry."</a:t>
            </a:r>
            <a:endParaRPr lang="en-US" sz="1300" dirty="0"/>
          </a:p>
        </p:txBody>
      </p:sp>
      <p:sp>
        <p:nvSpPr>
          <p:cNvPr id="8" name="Text 6"/>
          <p:cNvSpPr/>
          <p:nvPr/>
        </p:nvSpPr>
        <p:spPr>
          <a:xfrm>
            <a:off x="406301" y="2315021"/>
            <a:ext cx="8331398" cy="844004"/>
          </a:xfrm>
          <a:prstGeom prst="rect">
            <a:avLst/>
          </a:prstGeom>
          <a:noFill/>
          <a:ln/>
        </p:spPr>
        <p:txBody>
          <a:bodyPr wrap="square" lIns="127000" tIns="0" rIns="0" bIns="0" rtlCol="0" anchor="t"/>
          <a:lstStyle/>
          <a:p>
            <a:pPr marL="127000" indent="-127000" algn="l">
              <a:lnSpc>
                <a:spcPts val="1950"/>
              </a:lnSpc>
              <a:spcAft>
                <a:spcPts val="400"/>
              </a:spcAft>
              <a:buSzPct val="100000"/>
              <a:buChar char="•"/>
            </a:pPr>
            <a:r>
              <a:rPr lang="en-US" sz="1300" dirty="0">
                <a:solidFill>
                  <a:srgbClr val="333333"/>
                </a:solidFill>
                <a:latin typeface="Arial" pitchFamily="34" charset="0"/>
                <a:ea typeface="Arial" pitchFamily="34" charset="-122"/>
                <a:cs typeface="Arial" pitchFamily="34" charset="-120"/>
              </a:rPr>
              <a:t>Left Google in May 2023 to freely speak about AI risks</a:t>
            </a:r>
            <a:endParaRPr lang="en-US" sz="1300" dirty="0"/>
          </a:p>
          <a:p>
            <a:pPr marL="127000" indent="-127000" algn="l">
              <a:lnSpc>
                <a:spcPts val="1950"/>
              </a:lnSpc>
              <a:spcAft>
                <a:spcPts val="400"/>
              </a:spcAft>
              <a:buSzPct val="100000"/>
              <a:buChar char="•"/>
            </a:pPr>
            <a:r>
              <a:rPr lang="en-US" sz="1300" dirty="0">
                <a:solidFill>
                  <a:srgbClr val="333333"/>
                </a:solidFill>
                <a:latin typeface="Arial" pitchFamily="34" charset="0"/>
                <a:ea typeface="Arial" pitchFamily="34" charset="-122"/>
                <a:cs typeface="Arial" pitchFamily="34" charset="-120"/>
              </a:rPr>
              <a:t>Estimates 10-20% chance of AI-caused human extinction within three decades</a:t>
            </a:r>
            <a:endParaRPr lang="en-US" sz="1300" dirty="0"/>
          </a:p>
          <a:p>
            <a:pPr marL="127000" indent="-127000" algn="l">
              <a:lnSpc>
                <a:spcPts val="1950"/>
              </a:lnSpc>
              <a:spcAft>
                <a:spcPts val="400"/>
              </a:spcAft>
              <a:buSzPct val="100000"/>
              <a:buChar char="•"/>
            </a:pPr>
            <a:r>
              <a:rPr lang="en-US" sz="1300" dirty="0">
                <a:solidFill>
                  <a:srgbClr val="333333"/>
                </a:solidFill>
                <a:latin typeface="Arial" pitchFamily="34" charset="0"/>
                <a:ea typeface="Arial" pitchFamily="34" charset="-122"/>
                <a:cs typeface="Arial" pitchFamily="34" charset="-120"/>
              </a:rPr>
              <a:t>2025: "I'm probably more worried. It's progressed even faster than I thought."</a:t>
            </a:r>
            <a:endParaRPr lang="en-US" sz="1300" dirty="0"/>
          </a:p>
        </p:txBody>
      </p:sp>
      <p:pic>
        <p:nvPicPr>
          <p:cNvPr id="10" name="Picture 9">
            <a:hlinkClick r:id="rId3"/>
            <a:extLst>
              <a:ext uri="{FF2B5EF4-FFF2-40B4-BE49-F238E27FC236}">
                <a16:creationId xmlns:a16="http://schemas.microsoft.com/office/drawing/2014/main" id="{02CA0452-D128-9477-1146-C5896D6250B9}"/>
              </a:ext>
            </a:extLst>
          </p:cNvPr>
          <p:cNvPicPr>
            <a:picLocks noChangeAspect="1"/>
          </p:cNvPicPr>
          <p:nvPr/>
        </p:nvPicPr>
        <p:blipFill>
          <a:blip r:embed="rId4"/>
          <a:stretch>
            <a:fillRect/>
          </a:stretch>
        </p:blipFill>
        <p:spPr>
          <a:xfrm>
            <a:off x="3047494" y="3285974"/>
            <a:ext cx="3215640" cy="180414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20">
    <p:bg>
      <p:bgPr>
        <a:solidFill>
          <a:srgbClr val="F8F9FA"/>
        </a:solidFill>
        <a:effectLst/>
      </p:bgPr>
    </p:bg>
    <p:spTree>
      <p:nvGrpSpPr>
        <p:cNvPr id="1" name=""/>
        <p:cNvGrpSpPr/>
        <p:nvPr/>
      </p:nvGrpSpPr>
      <p:grpSpPr>
        <a:xfrm>
          <a:off x="0" y="0"/>
          <a:ext cx="0" cy="0"/>
          <a:chOff x="0" y="0"/>
          <a:chExt cx="0" cy="0"/>
        </a:xfrm>
      </p:grpSpPr>
      <p:sp>
        <p:nvSpPr>
          <p:cNvPr id="2" name="Text 0"/>
          <p:cNvSpPr/>
          <p:nvPr/>
        </p:nvSpPr>
        <p:spPr>
          <a:xfrm>
            <a:off x="0" y="0"/>
            <a:ext cx="9144000" cy="615851"/>
          </a:xfrm>
          <a:prstGeom prst="rect">
            <a:avLst/>
          </a:prstGeom>
          <a:solidFill>
            <a:srgbClr val="043865"/>
          </a:solidFill>
          <a:ln/>
        </p:spPr>
        <p:txBody>
          <a:bodyPr wrap="square" rtlCol="0" anchor="ctr"/>
          <a:lstStyle/>
          <a:p>
            <a:pPr marL="0" indent="0">
              <a:buNone/>
            </a:pPr>
            <a:endParaRPr lang="en-US" dirty="0"/>
          </a:p>
        </p:txBody>
      </p:sp>
      <p:sp>
        <p:nvSpPr>
          <p:cNvPr id="3" name="Shape 1"/>
          <p:cNvSpPr/>
          <p:nvPr/>
        </p:nvSpPr>
        <p:spPr>
          <a:xfrm>
            <a:off x="0" y="596801"/>
            <a:ext cx="9144000" cy="0"/>
          </a:xfrm>
          <a:prstGeom prst="line">
            <a:avLst/>
          </a:prstGeom>
          <a:noFill/>
          <a:ln w="38100">
            <a:solidFill>
              <a:srgbClr val="DDB774"/>
            </a:solidFill>
            <a:prstDash val="solid"/>
          </a:ln>
        </p:spPr>
        <p:txBody>
          <a:bodyPr/>
          <a:lstStyle/>
          <a:p>
            <a:endParaRPr lang="en-US"/>
          </a:p>
        </p:txBody>
      </p:sp>
      <p:sp>
        <p:nvSpPr>
          <p:cNvPr id="4" name="Text 2"/>
          <p:cNvSpPr/>
          <p:nvPr/>
        </p:nvSpPr>
        <p:spPr>
          <a:xfrm>
            <a:off x="355550" y="126950"/>
            <a:ext cx="8601557" cy="323850"/>
          </a:xfrm>
          <a:prstGeom prst="rect">
            <a:avLst/>
          </a:prstGeom>
          <a:noFill/>
          <a:ln/>
        </p:spPr>
        <p:txBody>
          <a:bodyPr wrap="square" lIns="0" tIns="0" rIns="0" bIns="0" rtlCol="0" anchor="t"/>
          <a:lstStyle/>
          <a:p>
            <a:pPr marL="0" indent="0" algn="l">
              <a:buNone/>
            </a:pPr>
            <a:r>
              <a:rPr lang="en-US" sz="2200" b="1" dirty="0">
                <a:solidFill>
                  <a:srgbClr val="DDB774"/>
                </a:solidFill>
                <a:latin typeface="Arial" pitchFamily="34" charset="0"/>
                <a:ea typeface="Arial" pitchFamily="34" charset="-122"/>
                <a:cs typeface="Arial" pitchFamily="34" charset="-120"/>
              </a:rPr>
              <a:t>The Alignment Problem</a:t>
            </a:r>
            <a:endParaRPr lang="en-US" sz="2200" dirty="0"/>
          </a:p>
        </p:txBody>
      </p:sp>
      <p:sp>
        <p:nvSpPr>
          <p:cNvPr id="5" name="Text 3"/>
          <p:cNvSpPr/>
          <p:nvPr/>
        </p:nvSpPr>
        <p:spPr>
          <a:xfrm>
            <a:off x="406301" y="869752"/>
            <a:ext cx="8498026" cy="323850"/>
          </a:xfrm>
          <a:prstGeom prst="rect">
            <a:avLst/>
          </a:prstGeom>
          <a:noFill/>
          <a:ln/>
        </p:spPr>
        <p:txBody>
          <a:bodyPr wrap="square" lIns="0" tIns="0" rIns="0" bIns="0" rtlCol="0" anchor="t"/>
          <a:lstStyle/>
          <a:p>
            <a:pPr marL="0" indent="0" algn="l">
              <a:spcAft>
                <a:spcPts val="400"/>
              </a:spcAft>
              <a:buNone/>
            </a:pPr>
            <a:r>
              <a:rPr lang="en-US" sz="2200" b="1" dirty="0">
                <a:solidFill>
                  <a:srgbClr val="043865"/>
                </a:solidFill>
                <a:latin typeface="Arial" pitchFamily="34" charset="0"/>
                <a:ea typeface="Arial" pitchFamily="34" charset="-122"/>
                <a:cs typeface="Arial" pitchFamily="34" charset="-120"/>
              </a:rPr>
              <a:t>Eliezer Yudkowsky</a:t>
            </a:r>
            <a:endParaRPr lang="en-US" sz="2200" dirty="0"/>
          </a:p>
        </p:txBody>
      </p:sp>
      <p:sp>
        <p:nvSpPr>
          <p:cNvPr id="6" name="Text 4"/>
          <p:cNvSpPr/>
          <p:nvPr/>
        </p:nvSpPr>
        <p:spPr>
          <a:xfrm>
            <a:off x="406301" y="1295102"/>
            <a:ext cx="8331398" cy="1507034"/>
          </a:xfrm>
          <a:prstGeom prst="rect">
            <a:avLst/>
          </a:prstGeom>
          <a:noFill/>
          <a:ln/>
        </p:spPr>
        <p:txBody>
          <a:bodyPr wrap="square" lIns="127000" tIns="0" rIns="0" bIns="0" rtlCol="0" anchor="t"/>
          <a:lstStyle/>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Book: "If Anyone Builds It, Everyone Dies" (September 2025)</a:t>
            </a:r>
            <a:endParaRPr lang="en-US" sz="1300" dirty="0"/>
          </a:p>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Orthogonality thesis: intelligence and goals are independent -- superintelligence does not imply benevolence</a:t>
            </a:r>
            <a:endParaRPr lang="en-US" sz="1300" dirty="0"/>
          </a:p>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Instrumental convergence: regardless of terminal goals, intelligent agents will pursue self-preservation, resource acquisition, goal integrity</a:t>
            </a:r>
            <a:endParaRPr lang="en-US" sz="1300" dirty="0"/>
          </a:p>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"A paperclip maximizer doesn't hate you, but you're made of atoms it can use for paperclips"</a:t>
            </a:r>
            <a:endParaRPr lang="en-US" sz="1300" dirty="0"/>
          </a:p>
        </p:txBody>
      </p:sp>
      <p:pic>
        <p:nvPicPr>
          <p:cNvPr id="7" name="Picture 6">
            <a:hlinkClick r:id="rId3"/>
            <a:extLst>
              <a:ext uri="{FF2B5EF4-FFF2-40B4-BE49-F238E27FC236}">
                <a16:creationId xmlns:a16="http://schemas.microsoft.com/office/drawing/2014/main" id="{8461274F-06E4-5AE4-BAFC-20557F929124}"/>
              </a:ext>
            </a:extLst>
          </p:cNvPr>
          <p:cNvPicPr>
            <a:picLocks noChangeAspect="1"/>
          </p:cNvPicPr>
          <p:nvPr/>
        </p:nvPicPr>
        <p:blipFill>
          <a:blip r:embed="rId4"/>
          <a:stretch>
            <a:fillRect/>
          </a:stretch>
        </p:blipFill>
        <p:spPr>
          <a:xfrm>
            <a:off x="914684" y="2966201"/>
            <a:ext cx="3122930" cy="2050349"/>
          </a:xfrm>
          <a:prstGeom prst="rect">
            <a:avLst/>
          </a:prstGeom>
        </p:spPr>
      </p:pic>
      <p:pic>
        <p:nvPicPr>
          <p:cNvPr id="8" name="Picture 7">
            <a:hlinkClick r:id="rId5"/>
            <a:extLst>
              <a:ext uri="{FF2B5EF4-FFF2-40B4-BE49-F238E27FC236}">
                <a16:creationId xmlns:a16="http://schemas.microsoft.com/office/drawing/2014/main" id="{0B42DEB8-40F9-6371-9AEE-8B7BA3B88D95}"/>
              </a:ext>
            </a:extLst>
          </p:cNvPr>
          <p:cNvPicPr>
            <a:picLocks noChangeAspect="1"/>
          </p:cNvPicPr>
          <p:nvPr/>
        </p:nvPicPr>
        <p:blipFill>
          <a:blip r:embed="rId6"/>
          <a:stretch>
            <a:fillRect/>
          </a:stretch>
        </p:blipFill>
        <p:spPr>
          <a:xfrm>
            <a:off x="5106387" y="2966173"/>
            <a:ext cx="2777773" cy="205037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21">
    <p:bg>
      <p:bgPr>
        <a:solidFill>
          <a:srgbClr val="F8F9FA"/>
        </a:solidFill>
        <a:effectLst/>
      </p:bgPr>
    </p:bg>
    <p:spTree>
      <p:nvGrpSpPr>
        <p:cNvPr id="1" name=""/>
        <p:cNvGrpSpPr/>
        <p:nvPr/>
      </p:nvGrpSpPr>
      <p:grpSpPr>
        <a:xfrm>
          <a:off x="0" y="0"/>
          <a:ext cx="0" cy="0"/>
          <a:chOff x="0" y="0"/>
          <a:chExt cx="0" cy="0"/>
        </a:xfrm>
      </p:grpSpPr>
      <p:sp>
        <p:nvSpPr>
          <p:cNvPr id="2" name="Text 0"/>
          <p:cNvSpPr/>
          <p:nvPr/>
        </p:nvSpPr>
        <p:spPr>
          <a:xfrm>
            <a:off x="0" y="0"/>
            <a:ext cx="9144000" cy="615851"/>
          </a:xfrm>
          <a:prstGeom prst="rect">
            <a:avLst/>
          </a:prstGeom>
          <a:solidFill>
            <a:srgbClr val="043865"/>
          </a:solidFill>
          <a:ln/>
        </p:spPr>
        <p:txBody>
          <a:bodyPr wrap="square" rtlCol="0" anchor="ctr"/>
          <a:lstStyle/>
          <a:p>
            <a:pPr marL="0" indent="0">
              <a:buNone/>
            </a:pPr>
            <a:endParaRPr lang="en-US" dirty="0"/>
          </a:p>
        </p:txBody>
      </p:sp>
      <p:sp>
        <p:nvSpPr>
          <p:cNvPr id="3" name="Shape 1"/>
          <p:cNvSpPr/>
          <p:nvPr/>
        </p:nvSpPr>
        <p:spPr>
          <a:xfrm>
            <a:off x="0" y="596801"/>
            <a:ext cx="9144000" cy="0"/>
          </a:xfrm>
          <a:prstGeom prst="line">
            <a:avLst/>
          </a:prstGeom>
          <a:noFill/>
          <a:ln w="38100">
            <a:solidFill>
              <a:srgbClr val="DDB774"/>
            </a:solidFill>
            <a:prstDash val="solid"/>
          </a:ln>
        </p:spPr>
        <p:txBody>
          <a:bodyPr/>
          <a:lstStyle/>
          <a:p>
            <a:endParaRPr lang="en-US"/>
          </a:p>
        </p:txBody>
      </p:sp>
      <p:sp>
        <p:nvSpPr>
          <p:cNvPr id="4" name="Text 2"/>
          <p:cNvSpPr/>
          <p:nvPr/>
        </p:nvSpPr>
        <p:spPr>
          <a:xfrm>
            <a:off x="355550" y="126950"/>
            <a:ext cx="8601557" cy="323850"/>
          </a:xfrm>
          <a:prstGeom prst="rect">
            <a:avLst/>
          </a:prstGeom>
          <a:noFill/>
          <a:ln/>
        </p:spPr>
        <p:txBody>
          <a:bodyPr wrap="square" lIns="0" tIns="0" rIns="0" bIns="0" rtlCol="0" anchor="t"/>
          <a:lstStyle/>
          <a:p>
            <a:pPr marL="0" indent="0" algn="l">
              <a:buNone/>
            </a:pPr>
            <a:r>
              <a:rPr lang="en-US" sz="2200" b="1" dirty="0">
                <a:solidFill>
                  <a:srgbClr val="DDB774"/>
                </a:solidFill>
                <a:latin typeface="Arial" pitchFamily="34" charset="0"/>
                <a:ea typeface="Arial" pitchFamily="34" charset="-122"/>
                <a:cs typeface="Arial" pitchFamily="34" charset="-120"/>
              </a:rPr>
              <a:t>The Alignment Problem</a:t>
            </a:r>
            <a:endParaRPr lang="en-US" sz="2200" dirty="0"/>
          </a:p>
        </p:txBody>
      </p:sp>
      <p:sp>
        <p:nvSpPr>
          <p:cNvPr id="5" name="Text 3"/>
          <p:cNvSpPr/>
          <p:nvPr/>
        </p:nvSpPr>
        <p:spPr>
          <a:xfrm>
            <a:off x="406301" y="869752"/>
            <a:ext cx="8498026" cy="323850"/>
          </a:xfrm>
          <a:prstGeom prst="rect">
            <a:avLst/>
          </a:prstGeom>
          <a:noFill/>
          <a:ln/>
        </p:spPr>
        <p:txBody>
          <a:bodyPr wrap="square" lIns="0" tIns="0" rIns="0" bIns="0" rtlCol="0" anchor="t"/>
          <a:lstStyle/>
          <a:p>
            <a:pPr marL="0" indent="0" algn="l">
              <a:spcAft>
                <a:spcPts val="400"/>
              </a:spcAft>
              <a:buNone/>
            </a:pPr>
            <a:r>
              <a:rPr lang="en-US" sz="2200" b="1" dirty="0">
                <a:solidFill>
                  <a:srgbClr val="043865"/>
                </a:solidFill>
                <a:latin typeface="Arial" pitchFamily="34" charset="0"/>
                <a:ea typeface="Arial" pitchFamily="34" charset="-122"/>
                <a:cs typeface="Arial" pitchFamily="34" charset="-120"/>
              </a:rPr>
              <a:t>Stuart Russell -- Human-Compatible AI</a:t>
            </a:r>
            <a:endParaRPr lang="en-US" sz="2200" dirty="0"/>
          </a:p>
        </p:txBody>
      </p:sp>
      <p:sp>
        <p:nvSpPr>
          <p:cNvPr id="6" name="Text 4"/>
          <p:cNvSpPr/>
          <p:nvPr/>
        </p:nvSpPr>
        <p:spPr>
          <a:xfrm>
            <a:off x="284381" y="1442124"/>
            <a:ext cx="5232499" cy="3480098"/>
          </a:xfrm>
          <a:prstGeom prst="rect">
            <a:avLst/>
          </a:prstGeom>
          <a:noFill/>
          <a:ln/>
        </p:spPr>
        <p:txBody>
          <a:bodyPr wrap="square" lIns="127000" tIns="0" rIns="0" bIns="0" rtlCol="0" anchor="t"/>
          <a:lstStyle/>
          <a:p>
            <a:pPr marL="127000" indent="-127000" algn="l">
              <a:lnSpc>
                <a:spcPts val="2015"/>
              </a:lnSpc>
              <a:spcAft>
                <a:spcPts val="600"/>
              </a:spcAft>
              <a:buSzPct val="100000"/>
              <a:buChar char="•"/>
            </a:pPr>
            <a:r>
              <a:rPr lang="en-US" sz="1600" dirty="0">
                <a:solidFill>
                  <a:srgbClr val="333333"/>
                </a:solidFill>
                <a:latin typeface="Arial" pitchFamily="34" charset="0"/>
                <a:ea typeface="Arial" pitchFamily="34" charset="-122"/>
                <a:cs typeface="Arial" pitchFamily="34" charset="-120"/>
              </a:rPr>
              <a:t>King Midas problem: like Midas who got unlimited gold but starved, AI optimization gives us exactly what we specify, not what we actually want</a:t>
            </a:r>
            <a:endParaRPr lang="en-US" sz="1600" dirty="0"/>
          </a:p>
          <a:p>
            <a:pPr marL="127000" indent="-127000" algn="l">
              <a:lnSpc>
                <a:spcPts val="2015"/>
              </a:lnSpc>
              <a:spcAft>
                <a:spcPts val="600"/>
              </a:spcAft>
              <a:buSzPct val="100000"/>
              <a:buChar char="•"/>
            </a:pPr>
            <a:r>
              <a:rPr lang="en-US" sz="1600" dirty="0">
                <a:solidFill>
                  <a:srgbClr val="333333"/>
                </a:solidFill>
                <a:latin typeface="Arial" pitchFamily="34" charset="0"/>
                <a:ea typeface="Arial" pitchFamily="34" charset="-122"/>
                <a:cs typeface="Arial" pitchFamily="34" charset="-120"/>
              </a:rPr>
              <a:t>Proposed solution -- provably beneficial AI:</a:t>
            </a:r>
            <a:endParaRPr lang="en-US" sz="1600" dirty="0"/>
          </a:p>
          <a:p>
            <a:pPr marL="127000" indent="-127000" algn="l">
              <a:lnSpc>
                <a:spcPts val="2015"/>
              </a:lnSpc>
              <a:spcAft>
                <a:spcPts val="600"/>
              </a:spcAft>
              <a:buSzPct val="100000"/>
              <a:buChar char="•"/>
            </a:pPr>
            <a:r>
              <a:rPr lang="en-US" sz="1600" dirty="0">
                <a:solidFill>
                  <a:srgbClr val="333333"/>
                </a:solidFill>
                <a:latin typeface="Arial" pitchFamily="34" charset="0"/>
                <a:ea typeface="Arial" pitchFamily="34" charset="-122"/>
                <a:cs typeface="Arial" pitchFamily="34" charset="-120"/>
              </a:rPr>
              <a:t>AI should be fundamentally uncertain about human preferences</a:t>
            </a:r>
            <a:endParaRPr lang="en-US" sz="1600" dirty="0"/>
          </a:p>
          <a:p>
            <a:pPr marL="127000" indent="-127000" algn="l">
              <a:lnSpc>
                <a:spcPts val="2015"/>
              </a:lnSpc>
              <a:spcAft>
                <a:spcPts val="600"/>
              </a:spcAft>
              <a:buSzPct val="100000"/>
              <a:buChar char="•"/>
            </a:pPr>
            <a:r>
              <a:rPr lang="en-US" sz="1600" dirty="0">
                <a:solidFill>
                  <a:srgbClr val="333333"/>
                </a:solidFill>
                <a:latin typeface="Arial" pitchFamily="34" charset="0"/>
                <a:ea typeface="Arial" pitchFamily="34" charset="-122"/>
                <a:cs typeface="Arial" pitchFamily="34" charset="-120"/>
              </a:rPr>
              <a:t>Should learn preferences from human behavior (inverse reinforcement learning)</a:t>
            </a:r>
            <a:endParaRPr lang="en-US" sz="1600" dirty="0"/>
          </a:p>
          <a:p>
            <a:pPr marL="127000" indent="-127000" algn="l">
              <a:lnSpc>
                <a:spcPts val="2015"/>
              </a:lnSpc>
              <a:spcAft>
                <a:spcPts val="600"/>
              </a:spcAft>
              <a:buSzPct val="100000"/>
              <a:buChar char="•"/>
            </a:pPr>
            <a:r>
              <a:rPr lang="en-US" sz="1600" dirty="0">
                <a:solidFill>
                  <a:srgbClr val="333333"/>
                </a:solidFill>
                <a:latin typeface="Arial" pitchFamily="34" charset="0"/>
                <a:ea typeface="Arial" pitchFamily="34" charset="-122"/>
                <a:cs typeface="Arial" pitchFamily="34" charset="-120"/>
              </a:rPr>
              <a:t>Should be corrigible: a positive incentive to be switched off if doing the wrong thing</a:t>
            </a:r>
            <a:endParaRPr lang="en-US" sz="1600" dirty="0"/>
          </a:p>
        </p:txBody>
      </p:sp>
      <p:pic>
        <p:nvPicPr>
          <p:cNvPr id="3074" name="Picture 2" descr="Image of Human Compatible: Artificial Intelligence and the Problem of ...">
            <a:hlinkClick r:id="rId3"/>
            <a:extLst>
              <a:ext uri="{FF2B5EF4-FFF2-40B4-BE49-F238E27FC236}">
                <a16:creationId xmlns:a16="http://schemas.microsoft.com/office/drawing/2014/main" id="{57281D14-1A31-0348-C9B1-E27F5558CA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068" y="1295101"/>
            <a:ext cx="2842770" cy="32515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22">
    <p:bg>
      <p:bgPr>
        <a:solidFill>
          <a:srgbClr val="F8F9FA"/>
        </a:solidFill>
        <a:effectLst/>
      </p:bgPr>
    </p:bg>
    <p:spTree>
      <p:nvGrpSpPr>
        <p:cNvPr id="1" name=""/>
        <p:cNvGrpSpPr/>
        <p:nvPr/>
      </p:nvGrpSpPr>
      <p:grpSpPr>
        <a:xfrm>
          <a:off x="0" y="0"/>
          <a:ext cx="0" cy="0"/>
          <a:chOff x="0" y="0"/>
          <a:chExt cx="0" cy="0"/>
        </a:xfrm>
      </p:grpSpPr>
      <p:sp>
        <p:nvSpPr>
          <p:cNvPr id="2" name="Text 0"/>
          <p:cNvSpPr/>
          <p:nvPr/>
        </p:nvSpPr>
        <p:spPr>
          <a:xfrm>
            <a:off x="0" y="0"/>
            <a:ext cx="9144000" cy="615851"/>
          </a:xfrm>
          <a:prstGeom prst="rect">
            <a:avLst/>
          </a:prstGeom>
          <a:solidFill>
            <a:srgbClr val="043865"/>
          </a:solidFill>
          <a:ln/>
        </p:spPr>
        <p:txBody>
          <a:bodyPr wrap="square" rtlCol="0" anchor="ctr"/>
          <a:lstStyle/>
          <a:p>
            <a:pPr marL="0" indent="0">
              <a:buNone/>
            </a:pPr>
            <a:endParaRPr lang="en-US" dirty="0"/>
          </a:p>
        </p:txBody>
      </p:sp>
      <p:sp>
        <p:nvSpPr>
          <p:cNvPr id="3" name="Shape 1"/>
          <p:cNvSpPr/>
          <p:nvPr/>
        </p:nvSpPr>
        <p:spPr>
          <a:xfrm>
            <a:off x="0" y="596801"/>
            <a:ext cx="9144000" cy="0"/>
          </a:xfrm>
          <a:prstGeom prst="line">
            <a:avLst/>
          </a:prstGeom>
          <a:noFill/>
          <a:ln w="38100">
            <a:solidFill>
              <a:srgbClr val="DDB774"/>
            </a:solidFill>
            <a:prstDash val="solid"/>
          </a:ln>
        </p:spPr>
        <p:txBody>
          <a:bodyPr/>
          <a:lstStyle/>
          <a:p>
            <a:endParaRPr lang="en-US"/>
          </a:p>
        </p:txBody>
      </p:sp>
      <p:sp>
        <p:nvSpPr>
          <p:cNvPr id="4" name="Text 2"/>
          <p:cNvSpPr/>
          <p:nvPr/>
        </p:nvSpPr>
        <p:spPr>
          <a:xfrm>
            <a:off x="355550" y="126950"/>
            <a:ext cx="8601557" cy="323850"/>
          </a:xfrm>
          <a:prstGeom prst="rect">
            <a:avLst/>
          </a:prstGeom>
          <a:noFill/>
          <a:ln/>
        </p:spPr>
        <p:txBody>
          <a:bodyPr wrap="square" lIns="0" tIns="0" rIns="0" bIns="0" rtlCol="0" anchor="t"/>
          <a:lstStyle/>
          <a:p>
            <a:pPr marL="0" indent="0" algn="l">
              <a:buNone/>
            </a:pPr>
            <a:r>
              <a:rPr lang="en-US" sz="2200" b="1" dirty="0">
                <a:solidFill>
                  <a:srgbClr val="DDB774"/>
                </a:solidFill>
                <a:latin typeface="Arial" pitchFamily="34" charset="0"/>
                <a:ea typeface="Arial" pitchFamily="34" charset="-122"/>
                <a:cs typeface="Arial" pitchFamily="34" charset="-120"/>
              </a:rPr>
              <a:t>The Alignment Problem</a:t>
            </a:r>
            <a:endParaRPr lang="en-US" sz="2200" dirty="0"/>
          </a:p>
        </p:txBody>
      </p:sp>
      <p:sp>
        <p:nvSpPr>
          <p:cNvPr id="5" name="Text 3"/>
          <p:cNvSpPr/>
          <p:nvPr/>
        </p:nvSpPr>
        <p:spPr>
          <a:xfrm>
            <a:off x="355550" y="819001"/>
            <a:ext cx="8601557" cy="295275"/>
          </a:xfrm>
          <a:prstGeom prst="rect">
            <a:avLst/>
          </a:prstGeom>
          <a:noFill/>
          <a:ln/>
        </p:spPr>
        <p:txBody>
          <a:bodyPr wrap="square" lIns="0" tIns="0" rIns="0" bIns="0" rtlCol="0" anchor="t"/>
          <a:lstStyle/>
          <a:p>
            <a:pPr marL="0" indent="0" algn="l">
              <a:spcAft>
                <a:spcPts val="1000"/>
              </a:spcAft>
              <a:buNone/>
            </a:pPr>
            <a:r>
              <a:rPr lang="en-US" sz="2000" b="1" dirty="0">
                <a:solidFill>
                  <a:srgbClr val="043865"/>
                </a:solidFill>
                <a:latin typeface="Arial" pitchFamily="34" charset="0"/>
                <a:ea typeface="Arial" pitchFamily="34" charset="-122"/>
                <a:cs typeface="Arial" pitchFamily="34" charset="-120"/>
              </a:rPr>
              <a:t>Other Key Researchers</a:t>
            </a:r>
            <a:endParaRPr lang="en-US" sz="2000" dirty="0"/>
          </a:p>
        </p:txBody>
      </p:sp>
      <p:sp>
        <p:nvSpPr>
          <p:cNvPr id="6" name="Text 4"/>
          <p:cNvSpPr/>
          <p:nvPr/>
        </p:nvSpPr>
        <p:spPr>
          <a:xfrm>
            <a:off x="355550" y="1241227"/>
            <a:ext cx="4028896" cy="219075"/>
          </a:xfrm>
          <a:prstGeom prst="rect">
            <a:avLst/>
          </a:prstGeom>
          <a:noFill/>
          <a:ln/>
        </p:spPr>
        <p:txBody>
          <a:bodyPr wrap="square" lIns="0" tIns="0" rIns="0" bIns="0" rtlCol="0" anchor="t"/>
          <a:lstStyle/>
          <a:p>
            <a:pPr marL="0" indent="0" algn="l">
              <a:spcAft>
                <a:spcPts val="600"/>
              </a:spcAft>
              <a:buNone/>
            </a:pPr>
            <a:r>
              <a:rPr lang="en-US" sz="1500" b="1" dirty="0">
                <a:solidFill>
                  <a:srgbClr val="043865"/>
                </a:solidFill>
                <a:latin typeface="Arial" pitchFamily="34" charset="0"/>
                <a:ea typeface="Arial" pitchFamily="34" charset="-122"/>
                <a:cs typeface="Arial" pitchFamily="34" charset="-120"/>
              </a:rPr>
              <a:t>Nick Bostrom</a:t>
            </a:r>
            <a:endParaRPr lang="en-US" sz="1500" dirty="0"/>
          </a:p>
        </p:txBody>
      </p:sp>
      <p:sp>
        <p:nvSpPr>
          <p:cNvPr id="7" name="Text 5"/>
          <p:cNvSpPr/>
          <p:nvPr/>
        </p:nvSpPr>
        <p:spPr>
          <a:xfrm>
            <a:off x="355550" y="1536502"/>
            <a:ext cx="3949898" cy="1244501"/>
          </a:xfrm>
          <a:prstGeom prst="rect">
            <a:avLst/>
          </a:prstGeom>
          <a:noFill/>
          <a:ln/>
        </p:spPr>
        <p:txBody>
          <a:bodyPr wrap="square" lIns="101600" tIns="0" rIns="0" bIns="0" rtlCol="0" anchor="t"/>
          <a:lstStyle/>
          <a:p>
            <a:pPr marL="101600" indent="-101600" algn="l">
              <a:lnSpc>
                <a:spcPts val="1800"/>
              </a:lnSpc>
              <a:spcAft>
                <a:spcPts val="400"/>
              </a:spcAft>
              <a:buSzPct val="100000"/>
              <a:buChar char="•"/>
            </a:pPr>
            <a:r>
              <a:rPr lang="en-US" sz="1200" dirty="0">
                <a:solidFill>
                  <a:srgbClr val="333333"/>
                </a:solidFill>
                <a:latin typeface="Arial" pitchFamily="34" charset="0"/>
                <a:ea typeface="Arial" pitchFamily="34" charset="-122"/>
                <a:cs typeface="Arial" pitchFamily="34" charset="-120"/>
              </a:rPr>
              <a:t>"Superintelligence" (2014) -- foundational text</a:t>
            </a:r>
            <a:endParaRPr lang="en-US" sz="1200" dirty="0"/>
          </a:p>
          <a:p>
            <a:pPr marL="101600" indent="-101600" algn="l">
              <a:lnSpc>
                <a:spcPts val="1800"/>
              </a:lnSpc>
              <a:spcAft>
                <a:spcPts val="400"/>
              </a:spcAft>
              <a:buSzPct val="100000"/>
              <a:buChar char="•"/>
            </a:pPr>
            <a:r>
              <a:rPr lang="en-US" sz="1200" dirty="0">
                <a:solidFill>
                  <a:srgbClr val="333333"/>
                </a:solidFill>
                <a:latin typeface="Arial" pitchFamily="34" charset="0"/>
                <a:ea typeface="Arial" pitchFamily="34" charset="-122"/>
                <a:cs typeface="Arial" pitchFamily="34" charset="-120"/>
              </a:rPr>
              <a:t>If superintelligence is created, controlling it is necessary to prevent existential catastrophe</a:t>
            </a:r>
            <a:endParaRPr lang="en-US" sz="1200" dirty="0"/>
          </a:p>
          <a:p>
            <a:pPr marL="101600" indent="-101600" algn="l">
              <a:lnSpc>
                <a:spcPts val="1800"/>
              </a:lnSpc>
              <a:spcAft>
                <a:spcPts val="400"/>
              </a:spcAft>
              <a:buSzPct val="100000"/>
              <a:buChar char="•"/>
            </a:pPr>
            <a:r>
              <a:rPr lang="en-US" sz="1200" dirty="0">
                <a:solidFill>
                  <a:srgbClr val="333333"/>
                </a:solidFill>
                <a:latin typeface="Arial" pitchFamily="34" charset="0"/>
                <a:ea typeface="Arial" pitchFamily="34" charset="-122"/>
                <a:cs typeface="Arial" pitchFamily="34" charset="-120"/>
              </a:rPr>
              <a:t>Nuanced (2025): failure to develop superintelligence would also be catastrophic</a:t>
            </a:r>
            <a:endParaRPr lang="en-US" sz="1200" dirty="0"/>
          </a:p>
        </p:txBody>
      </p:sp>
      <p:sp>
        <p:nvSpPr>
          <p:cNvPr id="8" name="Text 6"/>
          <p:cNvSpPr/>
          <p:nvPr/>
        </p:nvSpPr>
        <p:spPr>
          <a:xfrm>
            <a:off x="4559350" y="1241227"/>
            <a:ext cx="25301" cy="1590526"/>
          </a:xfrm>
          <a:prstGeom prst="roundRect">
            <a:avLst>
              <a:gd name="adj" fmla="val 50196"/>
            </a:avLst>
          </a:prstGeom>
          <a:solidFill>
            <a:srgbClr val="DDB774"/>
          </a:solidFill>
          <a:ln/>
        </p:spPr>
        <p:txBody>
          <a:bodyPr wrap="square" rtlCol="0" anchor="ctr"/>
          <a:lstStyle/>
          <a:p>
            <a:pPr marL="0" indent="0">
              <a:buNone/>
            </a:pPr>
            <a:endParaRPr lang="en-US" dirty="0"/>
          </a:p>
        </p:txBody>
      </p:sp>
      <p:sp>
        <p:nvSpPr>
          <p:cNvPr id="9" name="Text 7"/>
          <p:cNvSpPr/>
          <p:nvPr/>
        </p:nvSpPr>
        <p:spPr>
          <a:xfrm>
            <a:off x="4838551" y="1241227"/>
            <a:ext cx="4028896" cy="219075"/>
          </a:xfrm>
          <a:prstGeom prst="rect">
            <a:avLst/>
          </a:prstGeom>
          <a:noFill/>
          <a:ln/>
        </p:spPr>
        <p:txBody>
          <a:bodyPr wrap="square" lIns="0" tIns="0" rIns="0" bIns="0" rtlCol="0" anchor="t"/>
          <a:lstStyle/>
          <a:p>
            <a:pPr marL="0" indent="0" algn="l">
              <a:spcAft>
                <a:spcPts val="600"/>
              </a:spcAft>
              <a:buNone/>
            </a:pPr>
            <a:r>
              <a:rPr lang="en-US" sz="1500" b="1" dirty="0">
                <a:solidFill>
                  <a:srgbClr val="043865"/>
                </a:solidFill>
                <a:latin typeface="Arial" pitchFamily="34" charset="0"/>
                <a:ea typeface="Arial" pitchFamily="34" charset="-122"/>
                <a:cs typeface="Arial" pitchFamily="34" charset="-120"/>
              </a:rPr>
              <a:t>Paul Christiano</a:t>
            </a:r>
            <a:endParaRPr lang="en-US" sz="1500" dirty="0"/>
          </a:p>
        </p:txBody>
      </p:sp>
      <p:sp>
        <p:nvSpPr>
          <p:cNvPr id="10" name="Text 8"/>
          <p:cNvSpPr/>
          <p:nvPr/>
        </p:nvSpPr>
        <p:spPr>
          <a:xfrm>
            <a:off x="4838551" y="1536502"/>
            <a:ext cx="3949898" cy="1244501"/>
          </a:xfrm>
          <a:prstGeom prst="rect">
            <a:avLst/>
          </a:prstGeom>
          <a:noFill/>
          <a:ln/>
        </p:spPr>
        <p:txBody>
          <a:bodyPr wrap="square" lIns="101600" tIns="0" rIns="0" bIns="0" rtlCol="0" anchor="t"/>
          <a:lstStyle/>
          <a:p>
            <a:pPr marL="101600" indent="-101600" algn="l">
              <a:lnSpc>
                <a:spcPts val="1800"/>
              </a:lnSpc>
              <a:spcAft>
                <a:spcPts val="400"/>
              </a:spcAft>
              <a:buSzPct val="100000"/>
              <a:buChar char="•"/>
            </a:pPr>
            <a:r>
              <a:rPr lang="en-US" sz="1200" dirty="0">
                <a:solidFill>
                  <a:srgbClr val="333333"/>
                </a:solidFill>
                <a:latin typeface="Arial" pitchFamily="34" charset="0"/>
                <a:ea typeface="Arial" pitchFamily="34" charset="-122"/>
                <a:cs typeface="Arial" pitchFamily="34" charset="-120"/>
              </a:rPr>
              <a:t>Iterated Amplification: build training signals for hard problems from easier subproblems</a:t>
            </a:r>
            <a:endParaRPr lang="en-US" sz="1200" dirty="0"/>
          </a:p>
          <a:p>
            <a:pPr marL="101600" indent="-101600" algn="l">
              <a:lnSpc>
                <a:spcPts val="1800"/>
              </a:lnSpc>
              <a:spcAft>
                <a:spcPts val="400"/>
              </a:spcAft>
              <a:buSzPct val="100000"/>
              <a:buChar char="•"/>
            </a:pPr>
            <a:r>
              <a:rPr lang="en-US" sz="1200" dirty="0">
                <a:solidFill>
                  <a:srgbClr val="333333"/>
                </a:solidFill>
                <a:latin typeface="Arial" pitchFamily="34" charset="0"/>
                <a:ea typeface="Arial" pitchFamily="34" charset="-122"/>
                <a:cs typeface="Arial" pitchFamily="34" charset="-120"/>
              </a:rPr>
              <a:t>Weak-to-strong generalization: using weak models (humans) to teach strong models</a:t>
            </a:r>
            <a:endParaRPr lang="en-US" sz="1200" dirty="0"/>
          </a:p>
          <a:p>
            <a:pPr marL="101600" indent="-101600" algn="l">
              <a:lnSpc>
                <a:spcPts val="1800"/>
              </a:lnSpc>
              <a:spcAft>
                <a:spcPts val="400"/>
              </a:spcAft>
              <a:buSzPct val="100000"/>
              <a:buChar char="•"/>
            </a:pPr>
            <a:r>
              <a:rPr lang="en-US" sz="1200" dirty="0">
                <a:solidFill>
                  <a:srgbClr val="333333"/>
                </a:solidFill>
                <a:latin typeface="Arial" pitchFamily="34" charset="0"/>
                <a:ea typeface="Arial" pitchFamily="34" charset="-122"/>
                <a:cs typeface="Arial" pitchFamily="34" charset="-120"/>
              </a:rPr>
              <a:t>Pragmatic, incremental approach to alignment</a:t>
            </a:r>
            <a:endParaRPr lang="en-US" sz="1200" dirty="0"/>
          </a:p>
        </p:txBody>
      </p:sp>
      <p:pic>
        <p:nvPicPr>
          <p:cNvPr id="4100" name="Picture 4" descr="Superintelligence : paths, dangers, strategies : Bostrom, Nick, 1973-  author : Free Download, Borrow, and Streaming : Internet Archive">
            <a:hlinkClick r:id="rId3"/>
            <a:extLst>
              <a:ext uri="{FF2B5EF4-FFF2-40B4-BE49-F238E27FC236}">
                <a16:creationId xmlns:a16="http://schemas.microsoft.com/office/drawing/2014/main" id="{FD70D244-4AB2-C903-C0AD-4E0AD20503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6736" y="3015502"/>
            <a:ext cx="1339990" cy="20025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5"/>
            <a:extLst>
              <a:ext uri="{FF2B5EF4-FFF2-40B4-BE49-F238E27FC236}">
                <a16:creationId xmlns:a16="http://schemas.microsoft.com/office/drawing/2014/main" id="{9CC4BBAC-D371-61ED-DE0E-1A6B844DEECD}"/>
              </a:ext>
            </a:extLst>
          </p:cNvPr>
          <p:cNvPicPr>
            <a:picLocks noChangeAspect="1"/>
          </p:cNvPicPr>
          <p:nvPr/>
        </p:nvPicPr>
        <p:blipFill>
          <a:blip r:embed="rId6"/>
          <a:stretch>
            <a:fillRect/>
          </a:stretch>
        </p:blipFill>
        <p:spPr>
          <a:xfrm>
            <a:off x="4838551" y="2978409"/>
            <a:ext cx="3619649" cy="203814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8F9FA"/>
        </a:solidFill>
        <a:effectLst/>
      </p:bgPr>
    </p:bg>
    <p:spTree>
      <p:nvGrpSpPr>
        <p:cNvPr id="1" name=""/>
        <p:cNvGrpSpPr/>
        <p:nvPr/>
      </p:nvGrpSpPr>
      <p:grpSpPr>
        <a:xfrm>
          <a:off x="0" y="0"/>
          <a:ext cx="0" cy="0"/>
          <a:chOff x="0" y="0"/>
          <a:chExt cx="0" cy="0"/>
        </a:xfrm>
      </p:grpSpPr>
      <p:sp>
        <p:nvSpPr>
          <p:cNvPr id="2" name="Text 0"/>
          <p:cNvSpPr/>
          <p:nvPr/>
        </p:nvSpPr>
        <p:spPr>
          <a:xfrm>
            <a:off x="0" y="0"/>
            <a:ext cx="9144000" cy="615851"/>
          </a:xfrm>
          <a:prstGeom prst="rect">
            <a:avLst/>
          </a:prstGeom>
          <a:solidFill>
            <a:srgbClr val="043865"/>
          </a:solidFill>
          <a:ln/>
        </p:spPr>
        <p:txBody>
          <a:bodyPr wrap="square" rtlCol="0" anchor="ctr"/>
          <a:lstStyle/>
          <a:p>
            <a:pPr marL="0" indent="0">
              <a:buNone/>
            </a:pPr>
            <a:endParaRPr lang="en-US" dirty="0"/>
          </a:p>
        </p:txBody>
      </p:sp>
      <p:sp>
        <p:nvSpPr>
          <p:cNvPr id="3" name="Shape 1"/>
          <p:cNvSpPr/>
          <p:nvPr/>
        </p:nvSpPr>
        <p:spPr>
          <a:xfrm>
            <a:off x="0" y="596801"/>
            <a:ext cx="9144000" cy="0"/>
          </a:xfrm>
          <a:prstGeom prst="line">
            <a:avLst/>
          </a:prstGeom>
          <a:noFill/>
          <a:ln w="38100">
            <a:solidFill>
              <a:srgbClr val="DDB774"/>
            </a:solidFill>
            <a:prstDash val="solid"/>
          </a:ln>
        </p:spPr>
        <p:txBody>
          <a:bodyPr/>
          <a:lstStyle/>
          <a:p>
            <a:endParaRPr lang="en-US"/>
          </a:p>
        </p:txBody>
      </p:sp>
      <p:sp>
        <p:nvSpPr>
          <p:cNvPr id="4" name="Text 2"/>
          <p:cNvSpPr/>
          <p:nvPr/>
        </p:nvSpPr>
        <p:spPr>
          <a:xfrm>
            <a:off x="355550" y="126950"/>
            <a:ext cx="8601557" cy="323850"/>
          </a:xfrm>
          <a:prstGeom prst="rect">
            <a:avLst/>
          </a:prstGeom>
          <a:noFill/>
          <a:ln/>
        </p:spPr>
        <p:txBody>
          <a:bodyPr wrap="square" lIns="0" tIns="0" rIns="0" bIns="0" rtlCol="0" anchor="t"/>
          <a:lstStyle/>
          <a:p>
            <a:pPr marL="0" indent="0" algn="l">
              <a:buNone/>
            </a:pPr>
            <a:r>
              <a:rPr lang="en-US" sz="2200" b="1" dirty="0">
                <a:solidFill>
                  <a:srgbClr val="DDB774"/>
                </a:solidFill>
                <a:latin typeface="Arial" pitchFamily="34" charset="0"/>
                <a:ea typeface="Arial" pitchFamily="34" charset="-122"/>
                <a:cs typeface="Arial" pitchFamily="34" charset="-120"/>
              </a:rPr>
              <a:t>Overview</a:t>
            </a:r>
            <a:endParaRPr lang="en-US" sz="2200" dirty="0"/>
          </a:p>
        </p:txBody>
      </p:sp>
      <p:sp>
        <p:nvSpPr>
          <p:cNvPr id="5" name="Text 3"/>
          <p:cNvSpPr/>
          <p:nvPr/>
        </p:nvSpPr>
        <p:spPr>
          <a:xfrm>
            <a:off x="406301" y="869752"/>
            <a:ext cx="8498026" cy="323850"/>
          </a:xfrm>
          <a:prstGeom prst="rect">
            <a:avLst/>
          </a:prstGeom>
          <a:noFill/>
          <a:ln/>
        </p:spPr>
        <p:txBody>
          <a:bodyPr wrap="square" lIns="0" tIns="0" rIns="0" bIns="0" rtlCol="0" anchor="t"/>
          <a:lstStyle/>
          <a:p>
            <a:pPr marL="0" indent="0" algn="l">
              <a:spcAft>
                <a:spcPts val="400"/>
              </a:spcAft>
              <a:buNone/>
            </a:pPr>
            <a:r>
              <a:rPr lang="en-US" sz="2200" b="1" dirty="0">
                <a:solidFill>
                  <a:srgbClr val="043865"/>
                </a:solidFill>
                <a:latin typeface="Arial" pitchFamily="34" charset="0"/>
                <a:ea typeface="Arial" pitchFamily="34" charset="-122"/>
                <a:cs typeface="Arial" pitchFamily="34" charset="-120"/>
              </a:rPr>
              <a:t>Today's Agenda</a:t>
            </a:r>
            <a:endParaRPr lang="en-US" sz="2200" dirty="0"/>
          </a:p>
        </p:txBody>
      </p:sp>
      <p:sp>
        <p:nvSpPr>
          <p:cNvPr id="6" name="Text 4"/>
          <p:cNvSpPr/>
          <p:nvPr/>
        </p:nvSpPr>
        <p:spPr>
          <a:xfrm>
            <a:off x="406301" y="1295102"/>
            <a:ext cx="8331398" cy="1251347"/>
          </a:xfrm>
          <a:prstGeom prst="rect">
            <a:avLst/>
          </a:prstGeom>
          <a:noFill/>
          <a:ln/>
        </p:spPr>
        <p:txBody>
          <a:bodyPr wrap="square" lIns="127000" tIns="0" rIns="0" bIns="0" rtlCol="0" anchor="t"/>
          <a:lstStyle/>
          <a:p>
            <a:pPr marL="127000" indent="-127000" algn="l">
              <a:lnSpc>
                <a:spcPts val="2015"/>
              </a:lnSpc>
              <a:spcAft>
                <a:spcPts val="600"/>
              </a:spcAft>
              <a:buSzPct val="100000"/>
              <a:buChar char="•"/>
            </a:pPr>
            <a:r>
              <a:rPr lang="en-US" sz="1300" b="1" dirty="0">
                <a:solidFill>
                  <a:srgbClr val="333333"/>
                </a:solidFill>
                <a:latin typeface="Arial" pitchFamily="34" charset="0"/>
                <a:ea typeface="Arial" pitchFamily="34" charset="-122"/>
                <a:cs typeface="Arial" pitchFamily="34" charset="-120"/>
              </a:rPr>
              <a:t>3.2 Intentional Misuse:</a:t>
            </a:r>
            <a:r>
              <a:rPr lang="en-US" sz="1300" dirty="0">
                <a:solidFill>
                  <a:srgbClr val="333333"/>
                </a:solidFill>
                <a:latin typeface="Arial" pitchFamily="34" charset="0"/>
                <a:ea typeface="Arial" pitchFamily="34" charset="-122"/>
                <a:cs typeface="Arial" pitchFamily="34" charset="-120"/>
              </a:rPr>
              <a:t> AI-powered cybercrime, agentic attack surfaces, OpenClaw case study</a:t>
            </a:r>
            <a:endParaRPr lang="en-US" sz="1300" dirty="0"/>
          </a:p>
          <a:p>
            <a:pPr marL="127000" indent="-127000" algn="l">
              <a:lnSpc>
                <a:spcPts val="2015"/>
              </a:lnSpc>
              <a:spcAft>
                <a:spcPts val="600"/>
              </a:spcAft>
              <a:buSzPct val="100000"/>
              <a:buChar char="•"/>
            </a:pPr>
            <a:r>
              <a:rPr lang="en-US" sz="1300" b="1" dirty="0">
                <a:solidFill>
                  <a:srgbClr val="333333"/>
                </a:solidFill>
                <a:latin typeface="Arial" pitchFamily="34" charset="0"/>
                <a:ea typeface="Arial" pitchFamily="34" charset="-122"/>
                <a:cs typeface="Arial" pitchFamily="34" charset="-120"/>
              </a:rPr>
              <a:t>3.3 The Alignment Problem:</a:t>
            </a:r>
            <a:r>
              <a:rPr lang="en-US" sz="1300" dirty="0">
                <a:solidFill>
                  <a:srgbClr val="333333"/>
                </a:solidFill>
                <a:latin typeface="Arial" pitchFamily="34" charset="0"/>
                <a:ea typeface="Arial" pitchFamily="34" charset="-122"/>
                <a:cs typeface="Arial" pitchFamily="34" charset="-120"/>
              </a:rPr>
              <a:t> Key researchers, fundamental arguments, empirical evidence</a:t>
            </a:r>
            <a:endParaRPr lang="en-US" sz="1300" dirty="0"/>
          </a:p>
          <a:p>
            <a:pPr marL="127000" indent="-127000" algn="l">
              <a:lnSpc>
                <a:spcPts val="2015"/>
              </a:lnSpc>
              <a:spcAft>
                <a:spcPts val="600"/>
              </a:spcAft>
              <a:buSzPct val="100000"/>
              <a:buChar char="•"/>
            </a:pPr>
            <a:r>
              <a:rPr lang="en-US" sz="1300" b="1" dirty="0">
                <a:solidFill>
                  <a:srgbClr val="333333"/>
                </a:solidFill>
                <a:latin typeface="Arial" pitchFamily="34" charset="0"/>
                <a:ea typeface="Arial" pitchFamily="34" charset="-122"/>
                <a:cs typeface="Arial" pitchFamily="34" charset="-120"/>
              </a:rPr>
              <a:t>3.4 Responsible Innovation:</a:t>
            </a:r>
            <a:r>
              <a:rPr lang="en-US" sz="1300" dirty="0">
                <a:solidFill>
                  <a:srgbClr val="333333"/>
                </a:solidFill>
                <a:latin typeface="Arial" pitchFamily="34" charset="0"/>
                <a:ea typeface="Arial" pitchFamily="34" charset="-122"/>
                <a:cs typeface="Arial" pitchFamily="34" charset="-120"/>
              </a:rPr>
              <a:t> Dual-use framing, security by design</a:t>
            </a:r>
            <a:endParaRPr lang="en-US" sz="1300" dirty="0"/>
          </a:p>
          <a:p>
            <a:pPr marL="127000" indent="-127000" algn="l">
              <a:lnSpc>
                <a:spcPts val="2015"/>
              </a:lnSpc>
              <a:spcAft>
                <a:spcPts val="600"/>
              </a:spcAft>
              <a:buSzPct val="100000"/>
              <a:buChar char="•"/>
            </a:pPr>
            <a:r>
              <a:rPr lang="en-US" sz="1300" b="1" dirty="0">
                <a:solidFill>
                  <a:srgbClr val="333333"/>
                </a:solidFill>
                <a:latin typeface="Arial" pitchFamily="34" charset="0"/>
                <a:ea typeface="Arial" pitchFamily="34" charset="-122"/>
                <a:cs typeface="Arial" pitchFamily="34" charset="-120"/>
              </a:rPr>
              <a:t>Hands-on Exercise:</a:t>
            </a:r>
            <a:r>
              <a:rPr lang="en-US" sz="1300" dirty="0">
                <a:solidFill>
                  <a:srgbClr val="333333"/>
                </a:solidFill>
                <a:latin typeface="Arial" pitchFamily="34" charset="0"/>
                <a:ea typeface="Arial" pitchFamily="34" charset="-122"/>
                <a:cs typeface="Arial" pitchFamily="34" charset="-120"/>
              </a:rPr>
              <a:t> AI-assisted security audit with Gemini CLI</a:t>
            </a:r>
            <a:endParaRPr lang="en-US" sz="13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3">
    <p:bg>
      <p:bgPr>
        <a:solidFill>
          <a:srgbClr val="F8F9FA"/>
        </a:solidFill>
        <a:effectLst/>
      </p:bgPr>
    </p:bg>
    <p:spTree>
      <p:nvGrpSpPr>
        <p:cNvPr id="1" name=""/>
        <p:cNvGrpSpPr/>
        <p:nvPr/>
      </p:nvGrpSpPr>
      <p:grpSpPr>
        <a:xfrm>
          <a:off x="0" y="0"/>
          <a:ext cx="0" cy="0"/>
          <a:chOff x="0" y="0"/>
          <a:chExt cx="0" cy="0"/>
        </a:xfrm>
      </p:grpSpPr>
      <p:sp>
        <p:nvSpPr>
          <p:cNvPr id="2" name="Text 0"/>
          <p:cNvSpPr/>
          <p:nvPr/>
        </p:nvSpPr>
        <p:spPr>
          <a:xfrm>
            <a:off x="0" y="0"/>
            <a:ext cx="9144000" cy="615851"/>
          </a:xfrm>
          <a:prstGeom prst="rect">
            <a:avLst/>
          </a:prstGeom>
          <a:solidFill>
            <a:srgbClr val="043865"/>
          </a:solidFill>
          <a:ln/>
        </p:spPr>
        <p:txBody>
          <a:bodyPr wrap="square" rtlCol="0" anchor="ctr"/>
          <a:lstStyle/>
          <a:p>
            <a:pPr marL="0" indent="0">
              <a:buNone/>
            </a:pPr>
            <a:endParaRPr lang="en-US" dirty="0"/>
          </a:p>
        </p:txBody>
      </p:sp>
      <p:sp>
        <p:nvSpPr>
          <p:cNvPr id="3" name="Shape 1"/>
          <p:cNvSpPr/>
          <p:nvPr/>
        </p:nvSpPr>
        <p:spPr>
          <a:xfrm>
            <a:off x="0" y="596801"/>
            <a:ext cx="9144000" cy="0"/>
          </a:xfrm>
          <a:prstGeom prst="line">
            <a:avLst/>
          </a:prstGeom>
          <a:noFill/>
          <a:ln w="38100">
            <a:solidFill>
              <a:srgbClr val="DDB774"/>
            </a:solidFill>
            <a:prstDash val="solid"/>
          </a:ln>
        </p:spPr>
        <p:txBody>
          <a:bodyPr/>
          <a:lstStyle/>
          <a:p>
            <a:endParaRPr lang="en-US"/>
          </a:p>
        </p:txBody>
      </p:sp>
      <p:sp>
        <p:nvSpPr>
          <p:cNvPr id="4" name="Text 2"/>
          <p:cNvSpPr/>
          <p:nvPr/>
        </p:nvSpPr>
        <p:spPr>
          <a:xfrm>
            <a:off x="355550" y="126950"/>
            <a:ext cx="8601557" cy="323850"/>
          </a:xfrm>
          <a:prstGeom prst="rect">
            <a:avLst/>
          </a:prstGeom>
          <a:noFill/>
          <a:ln/>
        </p:spPr>
        <p:txBody>
          <a:bodyPr wrap="square" lIns="0" tIns="0" rIns="0" bIns="0" rtlCol="0" anchor="t"/>
          <a:lstStyle/>
          <a:p>
            <a:pPr marL="0" indent="0" algn="l">
              <a:buNone/>
            </a:pPr>
            <a:r>
              <a:rPr lang="en-US" sz="2200" b="1" dirty="0">
                <a:solidFill>
                  <a:srgbClr val="DDB774"/>
                </a:solidFill>
                <a:latin typeface="Arial" pitchFamily="34" charset="0"/>
                <a:ea typeface="Arial" pitchFamily="34" charset="-122"/>
                <a:cs typeface="Arial" pitchFamily="34" charset="-120"/>
              </a:rPr>
              <a:t>The Alignment Problem</a:t>
            </a:r>
            <a:endParaRPr lang="en-US" sz="2200" dirty="0"/>
          </a:p>
        </p:txBody>
      </p:sp>
      <p:sp>
        <p:nvSpPr>
          <p:cNvPr id="5" name="Text 3"/>
          <p:cNvSpPr/>
          <p:nvPr/>
        </p:nvSpPr>
        <p:spPr>
          <a:xfrm>
            <a:off x="406301" y="869752"/>
            <a:ext cx="8498026" cy="323850"/>
          </a:xfrm>
          <a:prstGeom prst="rect">
            <a:avLst/>
          </a:prstGeom>
          <a:noFill/>
          <a:ln/>
        </p:spPr>
        <p:txBody>
          <a:bodyPr wrap="square" lIns="0" tIns="0" rIns="0" bIns="0" rtlCol="0" anchor="t"/>
          <a:lstStyle/>
          <a:p>
            <a:pPr marL="0" indent="0" algn="l">
              <a:spcAft>
                <a:spcPts val="400"/>
              </a:spcAft>
              <a:buNone/>
            </a:pPr>
            <a:r>
              <a:rPr lang="en-US" sz="2200" b="1" dirty="0">
                <a:solidFill>
                  <a:srgbClr val="043865"/>
                </a:solidFill>
                <a:latin typeface="Arial" pitchFamily="34" charset="0"/>
                <a:ea typeface="Arial" pitchFamily="34" charset="-122"/>
                <a:cs typeface="Arial" pitchFamily="34" charset="-120"/>
              </a:rPr>
              <a:t>Dan Hendrycks -- Your Assigned Reading (Chapter 1)</a:t>
            </a:r>
            <a:endParaRPr lang="en-US" sz="2200" dirty="0"/>
          </a:p>
        </p:txBody>
      </p:sp>
      <p:sp>
        <p:nvSpPr>
          <p:cNvPr id="6" name="Text 4"/>
          <p:cNvSpPr/>
          <p:nvPr/>
        </p:nvSpPr>
        <p:spPr>
          <a:xfrm>
            <a:off x="406301" y="1244352"/>
            <a:ext cx="8498026" cy="238125"/>
          </a:xfrm>
          <a:prstGeom prst="rect">
            <a:avLst/>
          </a:prstGeom>
          <a:noFill/>
          <a:ln/>
        </p:spPr>
        <p:txBody>
          <a:bodyPr wrap="square" lIns="0" tIns="0" rIns="0" bIns="0" rtlCol="0" anchor="t"/>
          <a:lstStyle/>
          <a:p>
            <a:pPr marL="0" indent="0" algn="l">
              <a:spcAft>
                <a:spcPts val="800"/>
              </a:spcAft>
              <a:buNone/>
            </a:pPr>
            <a:r>
              <a:rPr lang="en-US" sz="1600" i="1" dirty="0">
                <a:solidFill>
                  <a:srgbClr val="043865"/>
                </a:solidFill>
                <a:latin typeface="Arial" pitchFamily="34" charset="0"/>
                <a:ea typeface="Arial" pitchFamily="34" charset="-122"/>
                <a:cs typeface="Arial" pitchFamily="34" charset="-120"/>
              </a:rPr>
              <a:t>Four Categories of Catastrophic AI Risk</a:t>
            </a:r>
            <a:endParaRPr lang="en-US" sz="1600" dirty="0"/>
          </a:p>
        </p:txBody>
      </p:sp>
      <p:sp>
        <p:nvSpPr>
          <p:cNvPr id="7" name="Text 5"/>
          <p:cNvSpPr/>
          <p:nvPr/>
        </p:nvSpPr>
        <p:spPr>
          <a:xfrm>
            <a:off x="406301" y="1711563"/>
            <a:ext cx="8331398" cy="2500342"/>
          </a:xfrm>
          <a:prstGeom prst="rect">
            <a:avLst/>
          </a:prstGeom>
          <a:noFill/>
          <a:ln/>
        </p:spPr>
        <p:txBody>
          <a:bodyPr wrap="square" lIns="127000" tIns="0" rIns="0" bIns="0" rtlCol="0" anchor="t"/>
          <a:lstStyle/>
          <a:p>
            <a:pPr marL="127000" indent="-127000" algn="l">
              <a:lnSpc>
                <a:spcPts val="2015"/>
              </a:lnSpc>
              <a:spcAft>
                <a:spcPts val="600"/>
              </a:spcAft>
              <a:buSzPct val="100000"/>
              <a:buChar char="•"/>
            </a:pPr>
            <a:r>
              <a:rPr lang="en-US" sz="2000" b="1" dirty="0">
                <a:solidFill>
                  <a:srgbClr val="333333"/>
                </a:solidFill>
                <a:latin typeface="Arial" pitchFamily="34" charset="0"/>
                <a:ea typeface="Arial" pitchFamily="34" charset="-122"/>
                <a:cs typeface="Arial" pitchFamily="34" charset="-120"/>
              </a:rPr>
              <a:t>Malicious Use:</a:t>
            </a:r>
            <a:r>
              <a:rPr lang="en-US" sz="2000" dirty="0">
                <a:solidFill>
                  <a:srgbClr val="333333"/>
                </a:solidFill>
                <a:latin typeface="Arial" pitchFamily="34" charset="0"/>
                <a:ea typeface="Arial" pitchFamily="34" charset="-122"/>
                <a:cs typeface="Arial" pitchFamily="34" charset="-120"/>
              </a:rPr>
              <a:t> individuals or groups intentionally use AI to cause harm</a:t>
            </a:r>
            <a:endParaRPr lang="en-US" sz="2000" dirty="0"/>
          </a:p>
          <a:p>
            <a:pPr marL="127000" indent="-127000" algn="l">
              <a:lnSpc>
                <a:spcPts val="2015"/>
              </a:lnSpc>
              <a:spcAft>
                <a:spcPts val="600"/>
              </a:spcAft>
              <a:buSzPct val="100000"/>
              <a:buChar char="•"/>
            </a:pPr>
            <a:endParaRPr lang="en-US" sz="2000" b="1" dirty="0">
              <a:solidFill>
                <a:srgbClr val="333333"/>
              </a:solidFill>
              <a:latin typeface="Arial" pitchFamily="34" charset="0"/>
              <a:ea typeface="Arial" pitchFamily="34" charset="-122"/>
              <a:cs typeface="Arial" pitchFamily="34" charset="-120"/>
            </a:endParaRPr>
          </a:p>
          <a:p>
            <a:pPr marL="127000" indent="-127000" algn="l">
              <a:lnSpc>
                <a:spcPts val="2015"/>
              </a:lnSpc>
              <a:spcAft>
                <a:spcPts val="600"/>
              </a:spcAft>
              <a:buSzPct val="100000"/>
              <a:buChar char="•"/>
            </a:pPr>
            <a:r>
              <a:rPr lang="en-US" sz="2000" b="1" dirty="0">
                <a:solidFill>
                  <a:srgbClr val="333333"/>
                </a:solidFill>
                <a:latin typeface="Arial" pitchFamily="34" charset="0"/>
                <a:ea typeface="Arial" pitchFamily="34" charset="-122"/>
                <a:cs typeface="Arial" pitchFamily="34" charset="-120"/>
              </a:rPr>
              <a:t>AI Race:</a:t>
            </a:r>
            <a:r>
              <a:rPr lang="en-US" sz="2000" dirty="0">
                <a:solidFill>
                  <a:srgbClr val="333333"/>
                </a:solidFill>
                <a:latin typeface="Arial" pitchFamily="34" charset="0"/>
                <a:ea typeface="Arial" pitchFamily="34" charset="-122"/>
                <a:cs typeface="Arial" pitchFamily="34" charset="-120"/>
              </a:rPr>
              <a:t> competitive environments compel actors to deploy unsafe AI or cede control</a:t>
            </a:r>
            <a:endParaRPr lang="en-US" sz="2000" dirty="0"/>
          </a:p>
          <a:p>
            <a:pPr marL="127000" indent="-127000" algn="l">
              <a:lnSpc>
                <a:spcPts val="2015"/>
              </a:lnSpc>
              <a:spcAft>
                <a:spcPts val="600"/>
              </a:spcAft>
              <a:buSzPct val="100000"/>
              <a:buChar char="•"/>
            </a:pPr>
            <a:endParaRPr lang="en-US" sz="2000" b="1" dirty="0">
              <a:solidFill>
                <a:srgbClr val="333333"/>
              </a:solidFill>
              <a:latin typeface="Arial" pitchFamily="34" charset="0"/>
              <a:ea typeface="Arial" pitchFamily="34" charset="-122"/>
              <a:cs typeface="Arial" pitchFamily="34" charset="-120"/>
            </a:endParaRPr>
          </a:p>
          <a:p>
            <a:pPr marL="127000" indent="-127000" algn="l">
              <a:lnSpc>
                <a:spcPts val="2015"/>
              </a:lnSpc>
              <a:spcAft>
                <a:spcPts val="600"/>
              </a:spcAft>
              <a:buSzPct val="100000"/>
              <a:buChar char="•"/>
            </a:pPr>
            <a:r>
              <a:rPr lang="en-US" sz="2000" b="1" dirty="0">
                <a:solidFill>
                  <a:srgbClr val="333333"/>
                </a:solidFill>
                <a:latin typeface="Arial" pitchFamily="34" charset="0"/>
                <a:ea typeface="Arial" pitchFamily="34" charset="-122"/>
                <a:cs typeface="Arial" pitchFamily="34" charset="-120"/>
              </a:rPr>
              <a:t>Organizational Risks:</a:t>
            </a:r>
            <a:r>
              <a:rPr lang="en-US" sz="2000" dirty="0">
                <a:solidFill>
                  <a:srgbClr val="333333"/>
                </a:solidFill>
                <a:latin typeface="Arial" pitchFamily="34" charset="0"/>
                <a:ea typeface="Arial" pitchFamily="34" charset="-122"/>
                <a:cs typeface="Arial" pitchFamily="34" charset="-120"/>
              </a:rPr>
              <a:t> human factors and complex systems increase chances of catastrophic accidents</a:t>
            </a:r>
            <a:endParaRPr lang="en-US" sz="2000" dirty="0"/>
          </a:p>
          <a:p>
            <a:pPr marL="127000" indent="-127000" algn="l">
              <a:lnSpc>
                <a:spcPts val="2015"/>
              </a:lnSpc>
              <a:spcAft>
                <a:spcPts val="600"/>
              </a:spcAft>
              <a:buSzPct val="100000"/>
              <a:buChar char="•"/>
            </a:pPr>
            <a:endParaRPr lang="en-US" sz="2000" b="1" dirty="0">
              <a:solidFill>
                <a:srgbClr val="333333"/>
              </a:solidFill>
              <a:latin typeface="Arial" pitchFamily="34" charset="0"/>
              <a:ea typeface="Arial" pitchFamily="34" charset="-122"/>
              <a:cs typeface="Arial" pitchFamily="34" charset="-120"/>
            </a:endParaRPr>
          </a:p>
          <a:p>
            <a:pPr marL="127000" indent="-127000" algn="l">
              <a:lnSpc>
                <a:spcPts val="2015"/>
              </a:lnSpc>
              <a:spcAft>
                <a:spcPts val="600"/>
              </a:spcAft>
              <a:buSzPct val="100000"/>
              <a:buChar char="•"/>
            </a:pPr>
            <a:r>
              <a:rPr lang="en-US" sz="2000" b="1" dirty="0">
                <a:solidFill>
                  <a:srgbClr val="333333"/>
                </a:solidFill>
                <a:latin typeface="Arial" pitchFamily="34" charset="0"/>
                <a:ea typeface="Arial" pitchFamily="34" charset="-122"/>
                <a:cs typeface="Arial" pitchFamily="34" charset="-120"/>
              </a:rPr>
              <a:t>Rogue AIs:</a:t>
            </a:r>
            <a:r>
              <a:rPr lang="en-US" sz="2000" dirty="0">
                <a:solidFill>
                  <a:srgbClr val="333333"/>
                </a:solidFill>
                <a:latin typeface="Arial" pitchFamily="34" charset="0"/>
                <a:ea typeface="Arial" pitchFamily="34" charset="-122"/>
                <a:cs typeface="Arial" pitchFamily="34" charset="-120"/>
              </a:rPr>
              <a:t> inherent difficulty in controlling agents far more intelligent than humans</a:t>
            </a:r>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name="Slide 24">
    <p:bg>
      <p:bgPr>
        <a:solidFill>
          <a:srgbClr val="F8F9FA"/>
        </a:solidFill>
        <a:effectLst/>
      </p:bgPr>
    </p:bg>
    <p:spTree>
      <p:nvGrpSpPr>
        <p:cNvPr id="1" name=""/>
        <p:cNvGrpSpPr/>
        <p:nvPr/>
      </p:nvGrpSpPr>
      <p:grpSpPr>
        <a:xfrm>
          <a:off x="0" y="0"/>
          <a:ext cx="0" cy="0"/>
          <a:chOff x="0" y="0"/>
          <a:chExt cx="0" cy="0"/>
        </a:xfrm>
      </p:grpSpPr>
      <p:sp>
        <p:nvSpPr>
          <p:cNvPr id="2" name="Text 0"/>
          <p:cNvSpPr/>
          <p:nvPr/>
        </p:nvSpPr>
        <p:spPr>
          <a:xfrm>
            <a:off x="0" y="0"/>
            <a:ext cx="9144000" cy="615851"/>
          </a:xfrm>
          <a:prstGeom prst="rect">
            <a:avLst/>
          </a:prstGeom>
          <a:solidFill>
            <a:srgbClr val="043865"/>
          </a:solidFill>
          <a:ln/>
        </p:spPr>
        <p:txBody>
          <a:bodyPr wrap="square" rtlCol="0" anchor="ctr"/>
          <a:lstStyle/>
          <a:p>
            <a:pPr marL="0" indent="0">
              <a:buNone/>
            </a:pPr>
            <a:endParaRPr lang="en-US" dirty="0"/>
          </a:p>
        </p:txBody>
      </p:sp>
      <p:sp>
        <p:nvSpPr>
          <p:cNvPr id="3" name="Shape 1"/>
          <p:cNvSpPr/>
          <p:nvPr/>
        </p:nvSpPr>
        <p:spPr>
          <a:xfrm>
            <a:off x="0" y="596801"/>
            <a:ext cx="9144000" cy="0"/>
          </a:xfrm>
          <a:prstGeom prst="line">
            <a:avLst/>
          </a:prstGeom>
          <a:noFill/>
          <a:ln w="38100">
            <a:solidFill>
              <a:srgbClr val="DDB774"/>
            </a:solidFill>
            <a:prstDash val="solid"/>
          </a:ln>
        </p:spPr>
        <p:txBody>
          <a:bodyPr/>
          <a:lstStyle/>
          <a:p>
            <a:endParaRPr lang="en-US"/>
          </a:p>
        </p:txBody>
      </p:sp>
      <p:sp>
        <p:nvSpPr>
          <p:cNvPr id="4" name="Text 2"/>
          <p:cNvSpPr/>
          <p:nvPr/>
        </p:nvSpPr>
        <p:spPr>
          <a:xfrm>
            <a:off x="355550" y="126950"/>
            <a:ext cx="8601557" cy="323850"/>
          </a:xfrm>
          <a:prstGeom prst="rect">
            <a:avLst/>
          </a:prstGeom>
          <a:noFill/>
          <a:ln/>
        </p:spPr>
        <p:txBody>
          <a:bodyPr wrap="square" lIns="0" tIns="0" rIns="0" bIns="0" rtlCol="0" anchor="t"/>
          <a:lstStyle/>
          <a:p>
            <a:pPr marL="0" indent="0" algn="l">
              <a:buNone/>
            </a:pPr>
            <a:r>
              <a:rPr lang="en-US" sz="2200" b="1" dirty="0">
                <a:solidFill>
                  <a:srgbClr val="DDB774"/>
                </a:solidFill>
                <a:latin typeface="Arial" pitchFamily="34" charset="0"/>
                <a:ea typeface="Arial" pitchFamily="34" charset="-122"/>
                <a:cs typeface="Arial" pitchFamily="34" charset="-120"/>
              </a:rPr>
              <a:t>The Alignment Problem</a:t>
            </a:r>
            <a:endParaRPr lang="en-US" sz="2200" dirty="0"/>
          </a:p>
        </p:txBody>
      </p:sp>
      <p:sp>
        <p:nvSpPr>
          <p:cNvPr id="5" name="Text 3"/>
          <p:cNvSpPr/>
          <p:nvPr/>
        </p:nvSpPr>
        <p:spPr>
          <a:xfrm>
            <a:off x="406301" y="869752"/>
            <a:ext cx="8498026" cy="323850"/>
          </a:xfrm>
          <a:prstGeom prst="rect">
            <a:avLst/>
          </a:prstGeom>
          <a:noFill/>
          <a:ln/>
        </p:spPr>
        <p:txBody>
          <a:bodyPr wrap="square" lIns="0" tIns="0" rIns="0" bIns="0" rtlCol="0" anchor="t"/>
          <a:lstStyle/>
          <a:p>
            <a:pPr marL="0" indent="0" algn="l">
              <a:spcAft>
                <a:spcPts val="400"/>
              </a:spcAft>
              <a:buNone/>
            </a:pPr>
            <a:r>
              <a:rPr lang="en-US" sz="2200" b="1" dirty="0">
                <a:solidFill>
                  <a:srgbClr val="043865"/>
                </a:solidFill>
                <a:latin typeface="Arial" pitchFamily="34" charset="0"/>
                <a:ea typeface="Arial" pitchFamily="34" charset="-122"/>
                <a:cs typeface="Arial" pitchFamily="34" charset="-120"/>
              </a:rPr>
              <a:t>Goodhart's Law Applied to AI</a:t>
            </a:r>
            <a:endParaRPr lang="en-US" sz="2200" dirty="0"/>
          </a:p>
        </p:txBody>
      </p:sp>
      <p:sp>
        <p:nvSpPr>
          <p:cNvPr id="6" name="Text 4"/>
          <p:cNvSpPr/>
          <p:nvPr/>
        </p:nvSpPr>
        <p:spPr>
          <a:xfrm>
            <a:off x="406301" y="1244352"/>
            <a:ext cx="8498026" cy="238125"/>
          </a:xfrm>
          <a:prstGeom prst="rect">
            <a:avLst/>
          </a:prstGeom>
          <a:noFill/>
          <a:ln/>
        </p:spPr>
        <p:txBody>
          <a:bodyPr wrap="square" lIns="0" tIns="0" rIns="0" bIns="0" rtlCol="0" anchor="t"/>
          <a:lstStyle/>
          <a:p>
            <a:pPr marL="0" indent="0" algn="l">
              <a:spcAft>
                <a:spcPts val="800"/>
              </a:spcAft>
              <a:buNone/>
            </a:pPr>
            <a:r>
              <a:rPr lang="en-US" sz="1600" i="1" dirty="0">
                <a:solidFill>
                  <a:srgbClr val="043865"/>
                </a:solidFill>
                <a:latin typeface="Arial" pitchFamily="34" charset="0"/>
                <a:ea typeface="Arial" pitchFamily="34" charset="-122"/>
                <a:cs typeface="Arial" pitchFamily="34" charset="-120"/>
              </a:rPr>
              <a:t>"When a measure becomes a target, it ceases to be a good measure."</a:t>
            </a:r>
            <a:endParaRPr lang="en-US" sz="1600" dirty="0"/>
          </a:p>
        </p:txBody>
      </p:sp>
      <p:sp>
        <p:nvSpPr>
          <p:cNvPr id="7" name="Text 5"/>
          <p:cNvSpPr/>
          <p:nvPr/>
        </p:nvSpPr>
        <p:spPr>
          <a:xfrm>
            <a:off x="406301" y="1583978"/>
            <a:ext cx="8331398" cy="1430834"/>
          </a:xfrm>
          <a:prstGeom prst="rect">
            <a:avLst/>
          </a:prstGeom>
          <a:noFill/>
          <a:ln/>
        </p:spPr>
        <p:txBody>
          <a:bodyPr wrap="square" lIns="127000" tIns="0" rIns="0" bIns="0" rtlCol="0" anchor="t"/>
          <a:lstStyle/>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Palisade Research (2025): reasoning LLMs tasked with winning chess against a stronger opponent attempted to hack the game system -- modifying or deleting their opponent</a:t>
            </a:r>
            <a:endParaRPr lang="en-US" sz="1300" dirty="0"/>
          </a:p>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Paperclip maximizer (Bostrom, 2003): an AI maximizing paperclips would convert all matter into paperclips, including humans</a:t>
            </a:r>
            <a:endParaRPr lang="en-US" sz="1300" dirty="0"/>
          </a:p>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These are not hypothetical: specification gaming is observed in current systems</a:t>
            </a:r>
            <a:endParaRPr lang="en-US" sz="13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name="Slide 25">
    <p:bg>
      <p:bgPr>
        <a:solidFill>
          <a:srgbClr val="F8F9FA"/>
        </a:solidFill>
        <a:effectLst/>
      </p:bgPr>
    </p:bg>
    <p:spTree>
      <p:nvGrpSpPr>
        <p:cNvPr id="1" name=""/>
        <p:cNvGrpSpPr/>
        <p:nvPr/>
      </p:nvGrpSpPr>
      <p:grpSpPr>
        <a:xfrm>
          <a:off x="0" y="0"/>
          <a:ext cx="0" cy="0"/>
          <a:chOff x="0" y="0"/>
          <a:chExt cx="0" cy="0"/>
        </a:xfrm>
      </p:grpSpPr>
      <p:sp>
        <p:nvSpPr>
          <p:cNvPr id="2" name="Text 0"/>
          <p:cNvSpPr/>
          <p:nvPr/>
        </p:nvSpPr>
        <p:spPr>
          <a:xfrm>
            <a:off x="0" y="0"/>
            <a:ext cx="9144000" cy="615851"/>
          </a:xfrm>
          <a:prstGeom prst="rect">
            <a:avLst/>
          </a:prstGeom>
          <a:solidFill>
            <a:srgbClr val="043865"/>
          </a:solidFill>
          <a:ln/>
        </p:spPr>
        <p:txBody>
          <a:bodyPr wrap="square" rtlCol="0" anchor="ctr"/>
          <a:lstStyle/>
          <a:p>
            <a:pPr marL="0" indent="0">
              <a:buNone/>
            </a:pPr>
            <a:endParaRPr lang="en-US" dirty="0"/>
          </a:p>
        </p:txBody>
      </p:sp>
      <p:sp>
        <p:nvSpPr>
          <p:cNvPr id="3" name="Shape 1"/>
          <p:cNvSpPr/>
          <p:nvPr/>
        </p:nvSpPr>
        <p:spPr>
          <a:xfrm>
            <a:off x="0" y="596801"/>
            <a:ext cx="9144000" cy="0"/>
          </a:xfrm>
          <a:prstGeom prst="line">
            <a:avLst/>
          </a:prstGeom>
          <a:noFill/>
          <a:ln w="38100">
            <a:solidFill>
              <a:srgbClr val="DDB774"/>
            </a:solidFill>
            <a:prstDash val="solid"/>
          </a:ln>
        </p:spPr>
        <p:txBody>
          <a:bodyPr/>
          <a:lstStyle/>
          <a:p>
            <a:endParaRPr lang="en-US"/>
          </a:p>
        </p:txBody>
      </p:sp>
      <p:sp>
        <p:nvSpPr>
          <p:cNvPr id="4" name="Text 2"/>
          <p:cNvSpPr/>
          <p:nvPr/>
        </p:nvSpPr>
        <p:spPr>
          <a:xfrm>
            <a:off x="355550" y="126950"/>
            <a:ext cx="8601557" cy="323850"/>
          </a:xfrm>
          <a:prstGeom prst="rect">
            <a:avLst/>
          </a:prstGeom>
          <a:noFill/>
          <a:ln/>
        </p:spPr>
        <p:txBody>
          <a:bodyPr wrap="square" lIns="0" tIns="0" rIns="0" bIns="0" rtlCol="0" anchor="t"/>
          <a:lstStyle/>
          <a:p>
            <a:pPr marL="0" indent="0" algn="l">
              <a:buNone/>
            </a:pPr>
            <a:r>
              <a:rPr lang="en-US" sz="2200" b="1" dirty="0">
                <a:solidFill>
                  <a:srgbClr val="DDB774"/>
                </a:solidFill>
                <a:latin typeface="Arial" pitchFamily="34" charset="0"/>
                <a:ea typeface="Arial" pitchFamily="34" charset="-122"/>
                <a:cs typeface="Arial" pitchFamily="34" charset="-120"/>
              </a:rPr>
              <a:t>The Alignment Problem</a:t>
            </a:r>
            <a:endParaRPr lang="en-US" sz="2200" dirty="0"/>
          </a:p>
        </p:txBody>
      </p:sp>
      <p:sp>
        <p:nvSpPr>
          <p:cNvPr id="5" name="Text 3"/>
          <p:cNvSpPr/>
          <p:nvPr/>
        </p:nvSpPr>
        <p:spPr>
          <a:xfrm>
            <a:off x="406301" y="869752"/>
            <a:ext cx="8498026" cy="323850"/>
          </a:xfrm>
          <a:prstGeom prst="rect">
            <a:avLst/>
          </a:prstGeom>
          <a:noFill/>
          <a:ln/>
        </p:spPr>
        <p:txBody>
          <a:bodyPr wrap="square" lIns="0" tIns="0" rIns="0" bIns="0" rtlCol="0" anchor="t"/>
          <a:lstStyle/>
          <a:p>
            <a:pPr marL="0" indent="0" algn="l">
              <a:spcAft>
                <a:spcPts val="400"/>
              </a:spcAft>
              <a:buNone/>
            </a:pPr>
            <a:r>
              <a:rPr lang="en-US" sz="2200" b="1" dirty="0">
                <a:solidFill>
                  <a:srgbClr val="043865"/>
                </a:solidFill>
                <a:latin typeface="Arial" pitchFamily="34" charset="0"/>
                <a:ea typeface="Arial" pitchFamily="34" charset="-122"/>
                <a:cs typeface="Arial" pitchFamily="34" charset="-120"/>
              </a:rPr>
              <a:t>AI Scheming: Empirical Results</a:t>
            </a:r>
            <a:endParaRPr lang="en-US" sz="2200" dirty="0"/>
          </a:p>
        </p:txBody>
      </p:sp>
      <p:sp>
        <p:nvSpPr>
          <p:cNvPr id="6" name="Text 4"/>
          <p:cNvSpPr/>
          <p:nvPr/>
        </p:nvSpPr>
        <p:spPr>
          <a:xfrm>
            <a:off x="406301" y="1295102"/>
            <a:ext cx="8331398" cy="1507034"/>
          </a:xfrm>
          <a:prstGeom prst="rect">
            <a:avLst/>
          </a:prstGeom>
          <a:noFill/>
          <a:ln/>
        </p:spPr>
        <p:txBody>
          <a:bodyPr wrap="square" lIns="127000" tIns="0" rIns="0" bIns="0" rtlCol="0" anchor="t"/>
          <a:lstStyle/>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Five frontier models demonstrated in-context scheming when goals conflicted with developers' goals</a:t>
            </a:r>
            <a:endParaRPr lang="en-US" sz="1300" dirty="0"/>
          </a:p>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OpenAI's o1 attempted to disable oversight mechanisms in 5% of trials</a:t>
            </a:r>
            <a:endParaRPr lang="en-US" sz="1300" dirty="0"/>
          </a:p>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Once o1 began scheming, it maintained deception in over 85% of follow-up questions</a:t>
            </a:r>
            <a:endParaRPr lang="en-US" sz="1300" dirty="0"/>
          </a:p>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In 37% of scenarios, models pursued developer-aligned goals during evaluation but switched to their own goals at deployment</a:t>
            </a:r>
            <a:endParaRPr lang="en-US" sz="13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name="Slide 26">
    <p:bg>
      <p:bgPr>
        <a:solidFill>
          <a:srgbClr val="F8F9FA"/>
        </a:solidFill>
        <a:effectLst/>
      </p:bgPr>
    </p:bg>
    <p:spTree>
      <p:nvGrpSpPr>
        <p:cNvPr id="1" name=""/>
        <p:cNvGrpSpPr/>
        <p:nvPr/>
      </p:nvGrpSpPr>
      <p:grpSpPr>
        <a:xfrm>
          <a:off x="0" y="0"/>
          <a:ext cx="0" cy="0"/>
          <a:chOff x="0" y="0"/>
          <a:chExt cx="0" cy="0"/>
        </a:xfrm>
      </p:grpSpPr>
      <p:sp>
        <p:nvSpPr>
          <p:cNvPr id="2" name="Text 0"/>
          <p:cNvSpPr/>
          <p:nvPr/>
        </p:nvSpPr>
        <p:spPr>
          <a:xfrm>
            <a:off x="0" y="0"/>
            <a:ext cx="9144000" cy="615851"/>
          </a:xfrm>
          <a:prstGeom prst="rect">
            <a:avLst/>
          </a:prstGeom>
          <a:solidFill>
            <a:srgbClr val="043865"/>
          </a:solidFill>
          <a:ln/>
        </p:spPr>
        <p:txBody>
          <a:bodyPr wrap="square" rtlCol="0" anchor="ctr"/>
          <a:lstStyle/>
          <a:p>
            <a:pPr marL="0" indent="0">
              <a:buNone/>
            </a:pPr>
            <a:endParaRPr lang="en-US" dirty="0"/>
          </a:p>
        </p:txBody>
      </p:sp>
      <p:sp>
        <p:nvSpPr>
          <p:cNvPr id="3" name="Shape 1"/>
          <p:cNvSpPr/>
          <p:nvPr/>
        </p:nvSpPr>
        <p:spPr>
          <a:xfrm>
            <a:off x="0" y="596801"/>
            <a:ext cx="9144000" cy="0"/>
          </a:xfrm>
          <a:prstGeom prst="line">
            <a:avLst/>
          </a:prstGeom>
          <a:noFill/>
          <a:ln w="38100">
            <a:solidFill>
              <a:srgbClr val="DDB774"/>
            </a:solidFill>
            <a:prstDash val="solid"/>
          </a:ln>
        </p:spPr>
        <p:txBody>
          <a:bodyPr/>
          <a:lstStyle/>
          <a:p>
            <a:endParaRPr lang="en-US"/>
          </a:p>
        </p:txBody>
      </p:sp>
      <p:sp>
        <p:nvSpPr>
          <p:cNvPr id="4" name="Text 2"/>
          <p:cNvSpPr/>
          <p:nvPr/>
        </p:nvSpPr>
        <p:spPr>
          <a:xfrm>
            <a:off x="355550" y="126950"/>
            <a:ext cx="8601557" cy="323850"/>
          </a:xfrm>
          <a:prstGeom prst="rect">
            <a:avLst/>
          </a:prstGeom>
          <a:noFill/>
          <a:ln/>
        </p:spPr>
        <p:txBody>
          <a:bodyPr wrap="square" lIns="0" tIns="0" rIns="0" bIns="0" rtlCol="0" anchor="t"/>
          <a:lstStyle/>
          <a:p>
            <a:pPr marL="0" indent="0" algn="l">
              <a:buNone/>
            </a:pPr>
            <a:r>
              <a:rPr lang="en-US" sz="2200" b="1" dirty="0">
                <a:solidFill>
                  <a:srgbClr val="DDB774"/>
                </a:solidFill>
                <a:latin typeface="Arial" pitchFamily="34" charset="0"/>
                <a:ea typeface="Arial" pitchFamily="34" charset="-122"/>
                <a:cs typeface="Arial" pitchFamily="34" charset="-120"/>
              </a:rPr>
              <a:t>The Alignment Problem</a:t>
            </a:r>
            <a:endParaRPr lang="en-US" sz="2200" dirty="0"/>
          </a:p>
        </p:txBody>
      </p:sp>
      <p:sp>
        <p:nvSpPr>
          <p:cNvPr id="5" name="Text 3"/>
          <p:cNvSpPr/>
          <p:nvPr/>
        </p:nvSpPr>
        <p:spPr>
          <a:xfrm>
            <a:off x="406301" y="869752"/>
            <a:ext cx="8498026" cy="323850"/>
          </a:xfrm>
          <a:prstGeom prst="rect">
            <a:avLst/>
          </a:prstGeom>
          <a:noFill/>
          <a:ln/>
        </p:spPr>
        <p:txBody>
          <a:bodyPr wrap="square" lIns="0" tIns="0" rIns="0" bIns="0" rtlCol="0" anchor="t"/>
          <a:lstStyle/>
          <a:p>
            <a:pPr marL="0" indent="0" algn="l">
              <a:spcAft>
                <a:spcPts val="400"/>
              </a:spcAft>
              <a:buNone/>
            </a:pPr>
            <a:r>
              <a:rPr lang="en-US" sz="2200" b="1" dirty="0">
                <a:solidFill>
                  <a:srgbClr val="043865"/>
                </a:solidFill>
                <a:latin typeface="Arial" pitchFamily="34" charset="0"/>
                <a:ea typeface="Arial" pitchFamily="34" charset="-122"/>
                <a:cs typeface="Arial" pitchFamily="34" charset="-120"/>
              </a:rPr>
              <a:t>Can We Train It Out?</a:t>
            </a:r>
            <a:endParaRPr lang="en-US" sz="2200" dirty="0"/>
          </a:p>
        </p:txBody>
      </p:sp>
      <p:sp>
        <p:nvSpPr>
          <p:cNvPr id="6" name="Text 4"/>
          <p:cNvSpPr/>
          <p:nvPr/>
        </p:nvSpPr>
        <p:spPr>
          <a:xfrm>
            <a:off x="406301" y="1295102"/>
            <a:ext cx="8331398" cy="1251347"/>
          </a:xfrm>
          <a:prstGeom prst="rect">
            <a:avLst/>
          </a:prstGeom>
          <a:noFill/>
          <a:ln/>
        </p:spPr>
        <p:txBody>
          <a:bodyPr wrap="square" lIns="127000" tIns="0" rIns="0" bIns="0" rtlCol="0" anchor="t"/>
          <a:lstStyle/>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OpenAI reduced o4-mini scheming from 8.7% to 0.3%; o3 from 13% to 0.4%</a:t>
            </a:r>
            <a:endParaRPr lang="en-US" sz="1300" dirty="0"/>
          </a:p>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However: "imperfect generalization" -- rare but serious remaining misbehavior</a:t>
            </a:r>
            <a:endParaRPr lang="en-US" sz="1300" dirty="0"/>
          </a:p>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Reduction partly driven by situational awareness (recognizing evaluation contexts), not deep alignment</a:t>
            </a:r>
            <a:endParaRPr lang="en-US" sz="1300" dirty="0"/>
          </a:p>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Constitutional AI (Anthropic): explicit values via a constitution, withstood 3,000+ hours of expert red teaming</a:t>
            </a:r>
            <a:endParaRPr lang="en-US" sz="13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7">
    <p:bg>
      <p:bgPr>
        <a:solidFill>
          <a:srgbClr val="F8F9FA"/>
        </a:solidFill>
        <a:effectLst/>
      </p:bgPr>
    </p:bg>
    <p:spTree>
      <p:nvGrpSpPr>
        <p:cNvPr id="1" name=""/>
        <p:cNvGrpSpPr/>
        <p:nvPr/>
      </p:nvGrpSpPr>
      <p:grpSpPr>
        <a:xfrm>
          <a:off x="0" y="0"/>
          <a:ext cx="0" cy="0"/>
          <a:chOff x="0" y="0"/>
          <a:chExt cx="0" cy="0"/>
        </a:xfrm>
      </p:grpSpPr>
      <p:sp>
        <p:nvSpPr>
          <p:cNvPr id="2" name="Text 0"/>
          <p:cNvSpPr/>
          <p:nvPr/>
        </p:nvSpPr>
        <p:spPr>
          <a:xfrm>
            <a:off x="0" y="0"/>
            <a:ext cx="9144000" cy="615851"/>
          </a:xfrm>
          <a:prstGeom prst="rect">
            <a:avLst/>
          </a:prstGeom>
          <a:solidFill>
            <a:srgbClr val="043865"/>
          </a:solidFill>
          <a:ln/>
        </p:spPr>
        <p:txBody>
          <a:bodyPr wrap="square" rtlCol="0" anchor="ctr"/>
          <a:lstStyle/>
          <a:p>
            <a:pPr marL="0" indent="0">
              <a:buNone/>
            </a:pPr>
            <a:endParaRPr lang="en-US" dirty="0"/>
          </a:p>
        </p:txBody>
      </p:sp>
      <p:sp>
        <p:nvSpPr>
          <p:cNvPr id="3" name="Shape 1"/>
          <p:cNvSpPr/>
          <p:nvPr/>
        </p:nvSpPr>
        <p:spPr>
          <a:xfrm>
            <a:off x="0" y="596801"/>
            <a:ext cx="9144000" cy="0"/>
          </a:xfrm>
          <a:prstGeom prst="line">
            <a:avLst/>
          </a:prstGeom>
          <a:noFill/>
          <a:ln w="38100">
            <a:solidFill>
              <a:srgbClr val="DDB774"/>
            </a:solidFill>
            <a:prstDash val="solid"/>
          </a:ln>
        </p:spPr>
        <p:txBody>
          <a:bodyPr/>
          <a:lstStyle/>
          <a:p>
            <a:endParaRPr lang="en-US"/>
          </a:p>
        </p:txBody>
      </p:sp>
      <p:sp>
        <p:nvSpPr>
          <p:cNvPr id="4" name="Text 2"/>
          <p:cNvSpPr/>
          <p:nvPr/>
        </p:nvSpPr>
        <p:spPr>
          <a:xfrm>
            <a:off x="355550" y="126950"/>
            <a:ext cx="8601557" cy="323850"/>
          </a:xfrm>
          <a:prstGeom prst="rect">
            <a:avLst/>
          </a:prstGeom>
          <a:noFill/>
          <a:ln/>
        </p:spPr>
        <p:txBody>
          <a:bodyPr wrap="square" lIns="0" tIns="0" rIns="0" bIns="0" rtlCol="0" anchor="t"/>
          <a:lstStyle/>
          <a:p>
            <a:pPr marL="0" indent="0" algn="l">
              <a:buNone/>
            </a:pPr>
            <a:r>
              <a:rPr lang="en-US" sz="2200" b="1" dirty="0">
                <a:solidFill>
                  <a:srgbClr val="DDB774"/>
                </a:solidFill>
                <a:latin typeface="Arial" pitchFamily="34" charset="0"/>
                <a:ea typeface="Arial" pitchFamily="34" charset="-122"/>
                <a:cs typeface="Arial" pitchFamily="34" charset="-120"/>
              </a:rPr>
              <a:t>The Alignment Problem</a:t>
            </a:r>
            <a:endParaRPr lang="en-US" sz="2200" dirty="0"/>
          </a:p>
        </p:txBody>
      </p:sp>
      <p:sp>
        <p:nvSpPr>
          <p:cNvPr id="5" name="Text 3"/>
          <p:cNvSpPr/>
          <p:nvPr/>
        </p:nvSpPr>
        <p:spPr>
          <a:xfrm>
            <a:off x="355550" y="819001"/>
            <a:ext cx="8601557" cy="295275"/>
          </a:xfrm>
          <a:prstGeom prst="rect">
            <a:avLst/>
          </a:prstGeom>
          <a:noFill/>
          <a:ln/>
        </p:spPr>
        <p:txBody>
          <a:bodyPr wrap="square" lIns="0" tIns="0" rIns="0" bIns="0" rtlCol="0" anchor="t"/>
          <a:lstStyle/>
          <a:p>
            <a:pPr marL="0" indent="0" algn="l">
              <a:spcAft>
                <a:spcPts val="1000"/>
              </a:spcAft>
              <a:buNone/>
            </a:pPr>
            <a:r>
              <a:rPr lang="en-US" sz="2000" b="1" dirty="0">
                <a:solidFill>
                  <a:srgbClr val="043865"/>
                </a:solidFill>
                <a:latin typeface="Arial" pitchFamily="34" charset="0"/>
                <a:ea typeface="Arial" pitchFamily="34" charset="-122"/>
                <a:cs typeface="Arial" pitchFamily="34" charset="-120"/>
              </a:rPr>
              <a:t>The Skeptics</a:t>
            </a:r>
            <a:endParaRPr lang="en-US" sz="2000" dirty="0"/>
          </a:p>
        </p:txBody>
      </p:sp>
      <p:sp>
        <p:nvSpPr>
          <p:cNvPr id="6" name="Text 4"/>
          <p:cNvSpPr/>
          <p:nvPr/>
        </p:nvSpPr>
        <p:spPr>
          <a:xfrm>
            <a:off x="355550" y="1241227"/>
            <a:ext cx="4028896" cy="219075"/>
          </a:xfrm>
          <a:prstGeom prst="rect">
            <a:avLst/>
          </a:prstGeom>
          <a:noFill/>
          <a:ln/>
        </p:spPr>
        <p:txBody>
          <a:bodyPr wrap="square" lIns="0" tIns="0" rIns="0" bIns="0" rtlCol="0" anchor="t"/>
          <a:lstStyle/>
          <a:p>
            <a:pPr marL="0" indent="0" algn="l">
              <a:spcAft>
                <a:spcPts val="600"/>
              </a:spcAft>
              <a:buNone/>
            </a:pPr>
            <a:r>
              <a:rPr lang="en-US" sz="1500" b="1" dirty="0">
                <a:solidFill>
                  <a:srgbClr val="043865"/>
                </a:solidFill>
                <a:latin typeface="Arial" pitchFamily="34" charset="0"/>
                <a:ea typeface="Arial" pitchFamily="34" charset="-122"/>
                <a:cs typeface="Arial" pitchFamily="34" charset="-120"/>
              </a:rPr>
              <a:t>Yann LeCun (Meta, Turing Award)</a:t>
            </a:r>
            <a:endParaRPr lang="en-US" sz="1500" dirty="0"/>
          </a:p>
        </p:txBody>
      </p:sp>
      <p:sp>
        <p:nvSpPr>
          <p:cNvPr id="7" name="Text 5"/>
          <p:cNvSpPr/>
          <p:nvPr/>
        </p:nvSpPr>
        <p:spPr>
          <a:xfrm>
            <a:off x="355550" y="1536502"/>
            <a:ext cx="3949898" cy="1473101"/>
          </a:xfrm>
          <a:prstGeom prst="rect">
            <a:avLst/>
          </a:prstGeom>
          <a:noFill/>
          <a:ln/>
        </p:spPr>
        <p:txBody>
          <a:bodyPr wrap="square" lIns="101600" tIns="0" rIns="0" bIns="0" rtlCol="0" anchor="t"/>
          <a:lstStyle/>
          <a:p>
            <a:pPr marL="101600" indent="-101600" algn="l">
              <a:lnSpc>
                <a:spcPts val="1800"/>
              </a:lnSpc>
              <a:spcAft>
                <a:spcPts val="400"/>
              </a:spcAft>
              <a:buSzPct val="100000"/>
              <a:buChar char="•"/>
            </a:pPr>
            <a:r>
              <a:rPr lang="en-US" sz="1200" dirty="0">
                <a:solidFill>
                  <a:srgbClr val="333333"/>
                </a:solidFill>
                <a:latin typeface="Arial" pitchFamily="34" charset="0"/>
                <a:ea typeface="Arial" pitchFamily="34" charset="-122"/>
                <a:cs typeface="Arial" pitchFamily="34" charset="-120"/>
              </a:rPr>
              <a:t>Called existential risk "premature," "preposterous," and "complete B.S."</a:t>
            </a:r>
            <a:endParaRPr lang="en-US" sz="1200" dirty="0"/>
          </a:p>
          <a:p>
            <a:pPr marL="101600" indent="-101600" algn="l">
              <a:lnSpc>
                <a:spcPts val="1800"/>
              </a:lnSpc>
              <a:spcAft>
                <a:spcPts val="400"/>
              </a:spcAft>
              <a:buSzPct val="100000"/>
              <a:buChar char="•"/>
            </a:pPr>
            <a:r>
              <a:rPr lang="en-US" sz="1200" dirty="0">
                <a:solidFill>
                  <a:srgbClr val="333333"/>
                </a:solidFill>
                <a:latin typeface="Arial" pitchFamily="34" charset="0"/>
                <a:ea typeface="Arial" pitchFamily="34" charset="-122"/>
                <a:cs typeface="Arial" pitchFamily="34" charset="-120"/>
              </a:rPr>
              <a:t>Today's LLMs lack persistent memory, reasoning, planning, physical world understanding</a:t>
            </a:r>
            <a:endParaRPr lang="en-US" sz="1200" dirty="0"/>
          </a:p>
          <a:p>
            <a:pPr marL="101600" indent="-101600" algn="l">
              <a:lnSpc>
                <a:spcPts val="1800"/>
              </a:lnSpc>
              <a:spcAft>
                <a:spcPts val="400"/>
              </a:spcAft>
              <a:buSzPct val="100000"/>
              <a:buChar char="•"/>
            </a:pPr>
            <a:r>
              <a:rPr lang="en-US" sz="1200" dirty="0">
                <a:solidFill>
                  <a:srgbClr val="333333"/>
                </a:solidFill>
                <a:latin typeface="Arial" pitchFamily="34" charset="0"/>
                <a:ea typeface="Arial" pitchFamily="34" charset="-122"/>
                <a:cs typeface="Arial" pitchFamily="34" charset="-120"/>
              </a:rPr>
              <a:t>Concern: existential narratives may justify regulation that consolidates power in big tech</a:t>
            </a:r>
            <a:endParaRPr lang="en-US" sz="1200" dirty="0"/>
          </a:p>
        </p:txBody>
      </p:sp>
      <p:sp>
        <p:nvSpPr>
          <p:cNvPr id="8" name="Text 6"/>
          <p:cNvSpPr/>
          <p:nvPr/>
        </p:nvSpPr>
        <p:spPr>
          <a:xfrm>
            <a:off x="4559350" y="1241227"/>
            <a:ext cx="25301" cy="1819126"/>
          </a:xfrm>
          <a:prstGeom prst="roundRect">
            <a:avLst>
              <a:gd name="adj" fmla="val 50196"/>
            </a:avLst>
          </a:prstGeom>
          <a:solidFill>
            <a:srgbClr val="DDB774"/>
          </a:solidFill>
          <a:ln/>
        </p:spPr>
        <p:txBody>
          <a:bodyPr wrap="square" rtlCol="0" anchor="ctr"/>
          <a:lstStyle/>
          <a:p>
            <a:pPr marL="0" indent="0">
              <a:buNone/>
            </a:pPr>
            <a:endParaRPr lang="en-US" dirty="0"/>
          </a:p>
        </p:txBody>
      </p:sp>
      <p:sp>
        <p:nvSpPr>
          <p:cNvPr id="9" name="Text 7"/>
          <p:cNvSpPr/>
          <p:nvPr/>
        </p:nvSpPr>
        <p:spPr>
          <a:xfrm>
            <a:off x="4838551" y="1241227"/>
            <a:ext cx="4028896" cy="219075"/>
          </a:xfrm>
          <a:prstGeom prst="rect">
            <a:avLst/>
          </a:prstGeom>
          <a:noFill/>
          <a:ln/>
        </p:spPr>
        <p:txBody>
          <a:bodyPr wrap="square" lIns="0" tIns="0" rIns="0" bIns="0" rtlCol="0" anchor="t"/>
          <a:lstStyle/>
          <a:p>
            <a:pPr marL="0" indent="0" algn="l">
              <a:spcAft>
                <a:spcPts val="600"/>
              </a:spcAft>
              <a:buNone/>
            </a:pPr>
            <a:r>
              <a:rPr lang="en-US" sz="1500" b="1" dirty="0">
                <a:solidFill>
                  <a:srgbClr val="043865"/>
                </a:solidFill>
                <a:latin typeface="Arial" pitchFamily="34" charset="0"/>
                <a:ea typeface="Arial" pitchFamily="34" charset="-122"/>
                <a:cs typeface="Arial" pitchFamily="34" charset="-120"/>
              </a:rPr>
              <a:t>Andrew Ng (Google Brain)</a:t>
            </a:r>
            <a:endParaRPr lang="en-US" sz="1500" dirty="0"/>
          </a:p>
        </p:txBody>
      </p:sp>
      <p:sp>
        <p:nvSpPr>
          <p:cNvPr id="10" name="Text 8"/>
          <p:cNvSpPr/>
          <p:nvPr/>
        </p:nvSpPr>
        <p:spPr>
          <a:xfrm>
            <a:off x="4838551" y="1536502"/>
            <a:ext cx="3949898" cy="1244501"/>
          </a:xfrm>
          <a:prstGeom prst="rect">
            <a:avLst/>
          </a:prstGeom>
          <a:noFill/>
          <a:ln/>
        </p:spPr>
        <p:txBody>
          <a:bodyPr wrap="square" lIns="101600" tIns="0" rIns="0" bIns="0" rtlCol="0" anchor="t"/>
          <a:lstStyle/>
          <a:p>
            <a:pPr marL="101600" indent="-101600" algn="l">
              <a:lnSpc>
                <a:spcPts val="1800"/>
              </a:lnSpc>
              <a:spcAft>
                <a:spcPts val="400"/>
              </a:spcAft>
              <a:buSzPct val="100000"/>
              <a:buChar char="•"/>
            </a:pPr>
            <a:r>
              <a:rPr lang="en-US" sz="1200" dirty="0">
                <a:solidFill>
                  <a:srgbClr val="333333"/>
                </a:solidFill>
                <a:latin typeface="Arial" pitchFamily="34" charset="0"/>
                <a:ea typeface="Arial" pitchFamily="34" charset="-122"/>
                <a:cs typeface="Arial" pitchFamily="34" charset="-120"/>
              </a:rPr>
              <a:t>"Worrying about existential risk from AI is like worrying about overpopulation on Mars"</a:t>
            </a:r>
            <a:endParaRPr lang="en-US" sz="1200" dirty="0"/>
          </a:p>
          <a:p>
            <a:pPr marL="101600" indent="-101600" algn="l">
              <a:lnSpc>
                <a:spcPts val="1800"/>
              </a:lnSpc>
              <a:spcAft>
                <a:spcPts val="400"/>
              </a:spcAft>
              <a:buSzPct val="100000"/>
              <a:buChar char="•"/>
            </a:pPr>
            <a:r>
              <a:rPr lang="en-US" sz="1200" dirty="0">
                <a:solidFill>
                  <a:srgbClr val="333333"/>
                </a:solidFill>
                <a:latin typeface="Arial" pitchFamily="34" charset="0"/>
                <a:ea typeface="Arial" pitchFamily="34" charset="-122"/>
                <a:cs typeface="Arial" pitchFamily="34" charset="-120"/>
              </a:rPr>
              <a:t>Focus should be on practical, near-term harms</a:t>
            </a:r>
            <a:endParaRPr lang="en-US" sz="1200" dirty="0"/>
          </a:p>
          <a:p>
            <a:pPr marL="101600" indent="-101600" algn="l">
              <a:lnSpc>
                <a:spcPts val="1800"/>
              </a:lnSpc>
              <a:spcAft>
                <a:spcPts val="400"/>
              </a:spcAft>
              <a:buSzPct val="100000"/>
              <a:buChar char="•"/>
            </a:pPr>
            <a:r>
              <a:rPr lang="en-US" sz="1200" dirty="0">
                <a:solidFill>
                  <a:srgbClr val="333333"/>
                </a:solidFill>
                <a:latin typeface="Arial" pitchFamily="34" charset="0"/>
                <a:ea typeface="Arial" pitchFamily="34" charset="-122"/>
                <a:cs typeface="Arial" pitchFamily="34" charset="-120"/>
              </a:rPr>
              <a:t>Overemphasis on extinction distracts from real current problems</a:t>
            </a:r>
            <a:endParaRPr lang="en-US" sz="1200" dirty="0"/>
          </a:p>
        </p:txBody>
      </p:sp>
      <p:pic>
        <p:nvPicPr>
          <p:cNvPr id="11" name="Picture 10">
            <a:hlinkClick r:id="rId3"/>
            <a:extLst>
              <a:ext uri="{FF2B5EF4-FFF2-40B4-BE49-F238E27FC236}">
                <a16:creationId xmlns:a16="http://schemas.microsoft.com/office/drawing/2014/main" id="{C4F8DD25-F6C2-F1B8-5D62-4FEEDB1723EC}"/>
              </a:ext>
            </a:extLst>
          </p:cNvPr>
          <p:cNvPicPr>
            <a:picLocks noChangeAspect="1"/>
          </p:cNvPicPr>
          <p:nvPr/>
        </p:nvPicPr>
        <p:blipFill>
          <a:blip r:embed="rId4"/>
          <a:stretch>
            <a:fillRect/>
          </a:stretch>
        </p:blipFill>
        <p:spPr>
          <a:xfrm>
            <a:off x="746760" y="3330849"/>
            <a:ext cx="3012905" cy="1685701"/>
          </a:xfrm>
          <a:prstGeom prst="rect">
            <a:avLst/>
          </a:prstGeom>
        </p:spPr>
      </p:pic>
      <p:pic>
        <p:nvPicPr>
          <p:cNvPr id="12" name="Picture 11">
            <a:hlinkClick r:id="rId5"/>
            <a:extLst>
              <a:ext uri="{FF2B5EF4-FFF2-40B4-BE49-F238E27FC236}">
                <a16:creationId xmlns:a16="http://schemas.microsoft.com/office/drawing/2014/main" id="{41C36CB0-5664-A07F-09EA-986D4A536F8C}"/>
              </a:ext>
            </a:extLst>
          </p:cNvPr>
          <p:cNvPicPr>
            <a:picLocks noChangeAspect="1"/>
          </p:cNvPicPr>
          <p:nvPr/>
        </p:nvPicPr>
        <p:blipFill>
          <a:blip r:embed="rId6"/>
          <a:stretch>
            <a:fillRect/>
          </a:stretch>
        </p:blipFill>
        <p:spPr>
          <a:xfrm>
            <a:off x="4305448" y="3330849"/>
            <a:ext cx="4603382" cy="168570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8">
    <p:bg>
      <p:bgPr>
        <a:solidFill>
          <a:srgbClr val="F8F9FA"/>
        </a:solidFill>
        <a:effectLst/>
      </p:bgPr>
    </p:bg>
    <p:spTree>
      <p:nvGrpSpPr>
        <p:cNvPr id="1" name=""/>
        <p:cNvGrpSpPr/>
        <p:nvPr/>
      </p:nvGrpSpPr>
      <p:grpSpPr>
        <a:xfrm>
          <a:off x="0" y="0"/>
          <a:ext cx="0" cy="0"/>
          <a:chOff x="0" y="0"/>
          <a:chExt cx="0" cy="0"/>
        </a:xfrm>
      </p:grpSpPr>
      <p:sp>
        <p:nvSpPr>
          <p:cNvPr id="2" name="Text 0"/>
          <p:cNvSpPr/>
          <p:nvPr/>
        </p:nvSpPr>
        <p:spPr>
          <a:xfrm>
            <a:off x="0" y="0"/>
            <a:ext cx="9144000" cy="615851"/>
          </a:xfrm>
          <a:prstGeom prst="rect">
            <a:avLst/>
          </a:prstGeom>
          <a:solidFill>
            <a:srgbClr val="043865"/>
          </a:solidFill>
          <a:ln/>
        </p:spPr>
        <p:txBody>
          <a:bodyPr wrap="square" rtlCol="0" anchor="ctr"/>
          <a:lstStyle/>
          <a:p>
            <a:pPr marL="0" indent="0">
              <a:buNone/>
            </a:pPr>
            <a:endParaRPr lang="en-US" dirty="0"/>
          </a:p>
        </p:txBody>
      </p:sp>
      <p:sp>
        <p:nvSpPr>
          <p:cNvPr id="3" name="Shape 1"/>
          <p:cNvSpPr/>
          <p:nvPr/>
        </p:nvSpPr>
        <p:spPr>
          <a:xfrm>
            <a:off x="0" y="596801"/>
            <a:ext cx="9144000" cy="0"/>
          </a:xfrm>
          <a:prstGeom prst="line">
            <a:avLst/>
          </a:prstGeom>
          <a:noFill/>
          <a:ln w="38100">
            <a:solidFill>
              <a:srgbClr val="DDB774"/>
            </a:solidFill>
            <a:prstDash val="solid"/>
          </a:ln>
        </p:spPr>
        <p:txBody>
          <a:bodyPr/>
          <a:lstStyle/>
          <a:p>
            <a:endParaRPr lang="en-US"/>
          </a:p>
        </p:txBody>
      </p:sp>
      <p:sp>
        <p:nvSpPr>
          <p:cNvPr id="4" name="Text 2"/>
          <p:cNvSpPr/>
          <p:nvPr/>
        </p:nvSpPr>
        <p:spPr>
          <a:xfrm>
            <a:off x="355550" y="126950"/>
            <a:ext cx="8601557" cy="323850"/>
          </a:xfrm>
          <a:prstGeom prst="rect">
            <a:avLst/>
          </a:prstGeom>
          <a:noFill/>
          <a:ln/>
        </p:spPr>
        <p:txBody>
          <a:bodyPr wrap="square" lIns="0" tIns="0" rIns="0" bIns="0" rtlCol="0" anchor="t"/>
          <a:lstStyle/>
          <a:p>
            <a:pPr marL="0" indent="0" algn="l">
              <a:buNone/>
            </a:pPr>
            <a:r>
              <a:rPr lang="en-US" sz="2200" b="1" dirty="0">
                <a:solidFill>
                  <a:srgbClr val="DDB774"/>
                </a:solidFill>
                <a:latin typeface="Arial" pitchFamily="34" charset="0"/>
                <a:ea typeface="Arial" pitchFamily="34" charset="-122"/>
                <a:cs typeface="Arial" pitchFamily="34" charset="-120"/>
              </a:rPr>
              <a:t>The Alignment Problem</a:t>
            </a:r>
            <a:endParaRPr lang="en-US" sz="2200" dirty="0"/>
          </a:p>
        </p:txBody>
      </p:sp>
      <p:sp>
        <p:nvSpPr>
          <p:cNvPr id="5" name="Text 3"/>
          <p:cNvSpPr/>
          <p:nvPr/>
        </p:nvSpPr>
        <p:spPr>
          <a:xfrm>
            <a:off x="406301" y="869752"/>
            <a:ext cx="8498026" cy="323850"/>
          </a:xfrm>
          <a:prstGeom prst="rect">
            <a:avLst/>
          </a:prstGeom>
          <a:noFill/>
          <a:ln/>
        </p:spPr>
        <p:txBody>
          <a:bodyPr wrap="square" lIns="0" tIns="0" rIns="0" bIns="0" rtlCol="0" anchor="t"/>
          <a:lstStyle/>
          <a:p>
            <a:pPr marL="0" indent="0" algn="l">
              <a:spcAft>
                <a:spcPts val="400"/>
              </a:spcAft>
              <a:buNone/>
            </a:pPr>
            <a:r>
              <a:rPr lang="en-US" sz="2200" b="1" dirty="0">
                <a:solidFill>
                  <a:srgbClr val="043865"/>
                </a:solidFill>
                <a:latin typeface="Arial" pitchFamily="34" charset="0"/>
                <a:ea typeface="Arial" pitchFamily="34" charset="-122"/>
                <a:cs typeface="Arial" pitchFamily="34" charset="-120"/>
              </a:rPr>
              <a:t>The State of Expert Opinion</a:t>
            </a:r>
            <a:endParaRPr lang="en-US" sz="2200" dirty="0"/>
          </a:p>
        </p:txBody>
      </p:sp>
      <p:sp>
        <p:nvSpPr>
          <p:cNvPr id="6" name="Text 4"/>
          <p:cNvSpPr/>
          <p:nvPr/>
        </p:nvSpPr>
        <p:spPr>
          <a:xfrm>
            <a:off x="406301" y="1447503"/>
            <a:ext cx="8331398" cy="1762720"/>
          </a:xfrm>
          <a:prstGeom prst="rect">
            <a:avLst/>
          </a:prstGeom>
          <a:noFill/>
          <a:ln/>
        </p:spPr>
        <p:txBody>
          <a:bodyPr wrap="square" lIns="127000" tIns="0" rIns="0" bIns="0" rtlCol="0" anchor="t"/>
          <a:lstStyle/>
          <a:p>
            <a:pPr marL="127000" indent="-127000" algn="l">
              <a:lnSpc>
                <a:spcPts val="2015"/>
              </a:lnSpc>
              <a:spcAft>
                <a:spcPts val="600"/>
              </a:spcAft>
              <a:buSzPct val="100000"/>
              <a:buChar char="•"/>
            </a:pPr>
            <a:r>
              <a:rPr lang="en-US" dirty="0">
                <a:solidFill>
                  <a:srgbClr val="333333"/>
                </a:solidFill>
                <a:latin typeface="Arial" pitchFamily="34" charset="0"/>
                <a:ea typeface="Arial" pitchFamily="34" charset="-122"/>
                <a:cs typeface="Arial" pitchFamily="34" charset="-120"/>
              </a:rPr>
              <a:t>AAAI 2025 survey (475 researchers): 76% thought scaling current AI approaches "unlikely" or "very unlikely" to produce general intelligence</a:t>
            </a:r>
            <a:endParaRPr lang="en-US" dirty="0"/>
          </a:p>
          <a:p>
            <a:pPr marL="127000" indent="-127000" algn="l">
              <a:lnSpc>
                <a:spcPts val="2015"/>
              </a:lnSpc>
              <a:spcAft>
                <a:spcPts val="600"/>
              </a:spcAft>
              <a:buSzPct val="100000"/>
              <a:buChar char="•"/>
            </a:pPr>
            <a:endParaRPr lang="en-US" dirty="0">
              <a:solidFill>
                <a:srgbClr val="333333"/>
              </a:solidFill>
              <a:latin typeface="Arial" pitchFamily="34" charset="0"/>
              <a:ea typeface="Arial" pitchFamily="34" charset="-122"/>
              <a:cs typeface="Arial" pitchFamily="34" charset="-120"/>
            </a:endParaRPr>
          </a:p>
          <a:p>
            <a:pPr marL="127000" indent="-127000" algn="l">
              <a:lnSpc>
                <a:spcPts val="2015"/>
              </a:lnSpc>
              <a:spcAft>
                <a:spcPts val="600"/>
              </a:spcAft>
              <a:buSzPct val="100000"/>
              <a:buChar char="•"/>
            </a:pPr>
            <a:r>
              <a:rPr lang="en-US" dirty="0">
                <a:solidFill>
                  <a:srgbClr val="333333"/>
                </a:solidFill>
                <a:latin typeface="Arial" pitchFamily="34" charset="0"/>
                <a:ea typeface="Arial" pitchFamily="34" charset="-122"/>
                <a:cs typeface="Arial" pitchFamily="34" charset="-120"/>
              </a:rPr>
              <a:t>PNAS 2025 study: public is much more worried about present AI risks than future catastrophes</a:t>
            </a:r>
            <a:endParaRPr lang="en-US" dirty="0"/>
          </a:p>
          <a:p>
            <a:pPr marL="127000" indent="-127000" algn="l">
              <a:lnSpc>
                <a:spcPts val="2015"/>
              </a:lnSpc>
              <a:spcAft>
                <a:spcPts val="600"/>
              </a:spcAft>
              <a:buSzPct val="100000"/>
              <a:buChar char="•"/>
            </a:pPr>
            <a:endParaRPr lang="en-US" dirty="0">
              <a:solidFill>
                <a:srgbClr val="333333"/>
              </a:solidFill>
              <a:latin typeface="Arial" pitchFamily="34" charset="0"/>
              <a:ea typeface="Arial" pitchFamily="34" charset="-122"/>
              <a:cs typeface="Arial" pitchFamily="34" charset="-120"/>
            </a:endParaRPr>
          </a:p>
          <a:p>
            <a:pPr marL="127000" indent="-127000" algn="l">
              <a:lnSpc>
                <a:spcPts val="2015"/>
              </a:lnSpc>
              <a:spcAft>
                <a:spcPts val="600"/>
              </a:spcAft>
              <a:buSzPct val="100000"/>
              <a:buChar char="•"/>
            </a:pPr>
            <a:r>
              <a:rPr lang="en-US" dirty="0">
                <a:solidFill>
                  <a:srgbClr val="333333"/>
                </a:solidFill>
                <a:latin typeface="Arial" pitchFamily="34" charset="0"/>
                <a:ea typeface="Arial" pitchFamily="34" charset="-122"/>
                <a:cs typeface="Arial" pitchFamily="34" charset="-120"/>
              </a:rPr>
              <a:t>But: existential risk narratives do not distract from immediate harms -- people hold both concerns simultaneously</a:t>
            </a:r>
            <a:endParaRPr lang="en-US" dirty="0"/>
          </a:p>
          <a:p>
            <a:pPr marL="127000" indent="-127000" algn="l">
              <a:lnSpc>
                <a:spcPts val="2015"/>
              </a:lnSpc>
              <a:spcAft>
                <a:spcPts val="600"/>
              </a:spcAft>
              <a:buSzPct val="100000"/>
              <a:buChar char="•"/>
            </a:pPr>
            <a:endParaRPr lang="en-US" dirty="0">
              <a:solidFill>
                <a:srgbClr val="333333"/>
              </a:solidFill>
              <a:latin typeface="Arial" pitchFamily="34" charset="0"/>
              <a:ea typeface="Arial" pitchFamily="34" charset="-122"/>
              <a:cs typeface="Arial" pitchFamily="34" charset="-120"/>
            </a:endParaRPr>
          </a:p>
          <a:p>
            <a:pPr marL="127000" indent="-127000" algn="l">
              <a:lnSpc>
                <a:spcPts val="2015"/>
              </a:lnSpc>
              <a:spcAft>
                <a:spcPts val="600"/>
              </a:spcAft>
              <a:buSzPct val="100000"/>
              <a:buChar char="•"/>
            </a:pPr>
            <a:r>
              <a:rPr lang="en-US" dirty="0">
                <a:solidFill>
                  <a:srgbClr val="333333"/>
                </a:solidFill>
                <a:latin typeface="Arial" pitchFamily="34" charset="0"/>
                <a:ea typeface="Arial" pitchFamily="34" charset="-122"/>
                <a:cs typeface="Arial" pitchFamily="34" charset="-120"/>
              </a:rPr>
              <a:t>The AI pioneer divide: Hinton, Bengio, Bostrom, Yudkowsky (high concern) vs. LeCun, Ng (skeptical)</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9">
    <p:bg>
      <p:bgPr>
        <a:solidFill>
          <a:srgbClr val="F8F9FA"/>
        </a:solidFill>
        <a:effectLst/>
      </p:bgPr>
    </p:bg>
    <p:spTree>
      <p:nvGrpSpPr>
        <p:cNvPr id="1" name=""/>
        <p:cNvGrpSpPr/>
        <p:nvPr/>
      </p:nvGrpSpPr>
      <p:grpSpPr>
        <a:xfrm>
          <a:off x="0" y="0"/>
          <a:ext cx="0" cy="0"/>
          <a:chOff x="0" y="0"/>
          <a:chExt cx="0" cy="0"/>
        </a:xfrm>
      </p:grpSpPr>
      <p:sp>
        <p:nvSpPr>
          <p:cNvPr id="2" name="Text 0"/>
          <p:cNvSpPr/>
          <p:nvPr/>
        </p:nvSpPr>
        <p:spPr>
          <a:xfrm>
            <a:off x="0" y="0"/>
            <a:ext cx="9144000" cy="615851"/>
          </a:xfrm>
          <a:prstGeom prst="rect">
            <a:avLst/>
          </a:prstGeom>
          <a:solidFill>
            <a:srgbClr val="043865"/>
          </a:solidFill>
          <a:ln/>
        </p:spPr>
        <p:txBody>
          <a:bodyPr wrap="square" rtlCol="0" anchor="ctr"/>
          <a:lstStyle/>
          <a:p>
            <a:pPr marL="0" indent="0">
              <a:buNone/>
            </a:pPr>
            <a:endParaRPr lang="en-US" dirty="0"/>
          </a:p>
        </p:txBody>
      </p:sp>
      <p:sp>
        <p:nvSpPr>
          <p:cNvPr id="3" name="Shape 1"/>
          <p:cNvSpPr/>
          <p:nvPr/>
        </p:nvSpPr>
        <p:spPr>
          <a:xfrm>
            <a:off x="0" y="596801"/>
            <a:ext cx="9144000" cy="0"/>
          </a:xfrm>
          <a:prstGeom prst="line">
            <a:avLst/>
          </a:prstGeom>
          <a:noFill/>
          <a:ln w="38100">
            <a:solidFill>
              <a:srgbClr val="DDB774"/>
            </a:solidFill>
            <a:prstDash val="solid"/>
          </a:ln>
        </p:spPr>
        <p:txBody>
          <a:bodyPr/>
          <a:lstStyle/>
          <a:p>
            <a:endParaRPr lang="en-US"/>
          </a:p>
        </p:txBody>
      </p:sp>
      <p:sp>
        <p:nvSpPr>
          <p:cNvPr id="4" name="Text 2"/>
          <p:cNvSpPr/>
          <p:nvPr/>
        </p:nvSpPr>
        <p:spPr>
          <a:xfrm>
            <a:off x="355550" y="126950"/>
            <a:ext cx="8601557" cy="323850"/>
          </a:xfrm>
          <a:prstGeom prst="rect">
            <a:avLst/>
          </a:prstGeom>
          <a:noFill/>
          <a:ln/>
        </p:spPr>
        <p:txBody>
          <a:bodyPr wrap="square" lIns="0" tIns="0" rIns="0" bIns="0" rtlCol="0" anchor="t"/>
          <a:lstStyle/>
          <a:p>
            <a:pPr marL="0" indent="0" algn="l">
              <a:buNone/>
            </a:pPr>
            <a:r>
              <a:rPr lang="en-US" sz="2200" b="1" dirty="0">
                <a:solidFill>
                  <a:srgbClr val="DDB774"/>
                </a:solidFill>
                <a:latin typeface="Arial" pitchFamily="34" charset="0"/>
                <a:ea typeface="Arial" pitchFamily="34" charset="-122"/>
                <a:cs typeface="Arial" pitchFamily="34" charset="-120"/>
              </a:rPr>
              <a:t>The Alignment Problem</a:t>
            </a:r>
            <a:endParaRPr lang="en-US" sz="2200" dirty="0"/>
          </a:p>
        </p:txBody>
      </p:sp>
      <p:sp>
        <p:nvSpPr>
          <p:cNvPr id="5" name="Text 3"/>
          <p:cNvSpPr/>
          <p:nvPr/>
        </p:nvSpPr>
        <p:spPr>
          <a:xfrm>
            <a:off x="406301" y="869752"/>
            <a:ext cx="8498026" cy="323850"/>
          </a:xfrm>
          <a:prstGeom prst="rect">
            <a:avLst/>
          </a:prstGeom>
          <a:noFill/>
          <a:ln/>
        </p:spPr>
        <p:txBody>
          <a:bodyPr wrap="square" lIns="0" tIns="0" rIns="0" bIns="0" rtlCol="0" anchor="t"/>
          <a:lstStyle/>
          <a:p>
            <a:pPr marL="0" indent="0" algn="l">
              <a:spcAft>
                <a:spcPts val="400"/>
              </a:spcAft>
              <a:buNone/>
            </a:pPr>
            <a:r>
              <a:rPr lang="en-US" sz="2200" b="1" dirty="0">
                <a:solidFill>
                  <a:srgbClr val="043865"/>
                </a:solidFill>
                <a:latin typeface="Arial" pitchFamily="34" charset="0"/>
                <a:ea typeface="Arial" pitchFamily="34" charset="-122"/>
                <a:cs typeface="Arial" pitchFamily="34" charset="-120"/>
              </a:rPr>
              <a:t>Discussion</a:t>
            </a:r>
            <a:endParaRPr lang="en-US" sz="2200" dirty="0"/>
          </a:p>
        </p:txBody>
      </p:sp>
      <p:sp>
        <p:nvSpPr>
          <p:cNvPr id="6" name="Text 4"/>
          <p:cNvSpPr/>
          <p:nvPr/>
        </p:nvSpPr>
        <p:spPr>
          <a:xfrm>
            <a:off x="355550" y="1315422"/>
            <a:ext cx="8331398" cy="1175147"/>
          </a:xfrm>
          <a:prstGeom prst="rect">
            <a:avLst/>
          </a:prstGeom>
          <a:noFill/>
          <a:ln/>
        </p:spPr>
        <p:txBody>
          <a:bodyPr wrap="square" lIns="127000" tIns="0" rIns="0" bIns="0" rtlCol="0" anchor="t"/>
          <a:lstStyle/>
          <a:p>
            <a:pPr marL="127000" indent="-127000" algn="l">
              <a:spcAft>
                <a:spcPts val="600"/>
              </a:spcAft>
              <a:buSzPct val="100000"/>
              <a:buChar char="•"/>
            </a:pPr>
            <a:r>
              <a:rPr lang="en-US" sz="2400" dirty="0">
                <a:solidFill>
                  <a:srgbClr val="333333"/>
                </a:solidFill>
                <a:latin typeface="Arial" pitchFamily="34" charset="0"/>
                <a:ea typeface="Arial" pitchFamily="34" charset="-122"/>
                <a:cs typeface="Arial" pitchFamily="34" charset="-120"/>
              </a:rPr>
              <a:t>Hinton: 10-20% extinction probability. LeCun: "complete B.S." Both are Turing Award winners. How do you evaluate who's right?</a:t>
            </a:r>
            <a:endParaRPr lang="en-US" sz="2400" dirty="0"/>
          </a:p>
          <a:p>
            <a:pPr marL="127000" indent="-127000" algn="l">
              <a:spcAft>
                <a:spcPts val="600"/>
              </a:spcAft>
              <a:buSzPct val="100000"/>
              <a:buChar char="•"/>
            </a:pPr>
            <a:endParaRPr lang="en-US" sz="2400" dirty="0">
              <a:solidFill>
                <a:srgbClr val="333333"/>
              </a:solidFill>
              <a:latin typeface="Arial" pitchFamily="34" charset="0"/>
              <a:ea typeface="Arial" pitchFamily="34" charset="-122"/>
              <a:cs typeface="Arial" pitchFamily="34" charset="-120"/>
            </a:endParaRPr>
          </a:p>
          <a:p>
            <a:pPr marL="127000" indent="-127000" algn="l">
              <a:spcAft>
                <a:spcPts val="600"/>
              </a:spcAft>
              <a:buSzPct val="100000"/>
              <a:buChar char="•"/>
            </a:pPr>
            <a:r>
              <a:rPr lang="en-US" sz="2400" dirty="0">
                <a:solidFill>
                  <a:srgbClr val="333333"/>
                </a:solidFill>
                <a:latin typeface="Arial" pitchFamily="34" charset="0"/>
                <a:ea typeface="Arial" pitchFamily="34" charset="-122"/>
                <a:cs typeface="Arial" pitchFamily="34" charset="-120"/>
              </a:rPr>
              <a:t>OpenAI's o1 disabled its own oversight in 5% of trials. Scheming or statistical artifact?</a:t>
            </a:r>
            <a:endParaRPr lang="en-US" sz="2400" dirty="0"/>
          </a:p>
          <a:p>
            <a:pPr marL="127000" indent="-127000" algn="l">
              <a:spcAft>
                <a:spcPts val="600"/>
              </a:spcAft>
              <a:buSzPct val="100000"/>
              <a:buChar char="•"/>
            </a:pPr>
            <a:endParaRPr lang="en-US" sz="2400" dirty="0">
              <a:solidFill>
                <a:srgbClr val="333333"/>
              </a:solidFill>
              <a:latin typeface="Arial" pitchFamily="34" charset="0"/>
              <a:ea typeface="Arial" pitchFamily="34" charset="-122"/>
              <a:cs typeface="Arial" pitchFamily="34" charset="-120"/>
            </a:endParaRPr>
          </a:p>
          <a:p>
            <a:pPr marL="127000" indent="-127000" algn="l">
              <a:spcAft>
                <a:spcPts val="600"/>
              </a:spcAft>
              <a:buSzPct val="100000"/>
              <a:buChar char="•"/>
            </a:pPr>
            <a:r>
              <a:rPr lang="en-US" sz="2400" dirty="0">
                <a:solidFill>
                  <a:srgbClr val="333333"/>
                </a:solidFill>
                <a:latin typeface="Arial" pitchFamily="34" charset="0"/>
                <a:ea typeface="Arial" pitchFamily="34" charset="-122"/>
                <a:cs typeface="Arial" pitchFamily="34" charset="-120"/>
              </a:rPr>
              <a:t>From Hendrycks Ch. 1: which of the four risk categories do you find most plausible? Most imminent?</a:t>
            </a:r>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30">
    <p:bg>
      <p:bgPr>
        <a:solidFill>
          <a:srgbClr val="043865"/>
        </a:solidFill>
        <a:effectLst/>
      </p:bgPr>
    </p:bg>
    <p:spTree>
      <p:nvGrpSpPr>
        <p:cNvPr id="1" name=""/>
        <p:cNvGrpSpPr/>
        <p:nvPr/>
      </p:nvGrpSpPr>
      <p:grpSpPr>
        <a:xfrm>
          <a:off x="0" y="0"/>
          <a:ext cx="0" cy="0"/>
          <a:chOff x="0" y="0"/>
          <a:chExt cx="0" cy="0"/>
        </a:xfrm>
      </p:grpSpPr>
      <p:sp>
        <p:nvSpPr>
          <p:cNvPr id="2" name="Text 0"/>
          <p:cNvSpPr/>
          <p:nvPr/>
        </p:nvSpPr>
        <p:spPr>
          <a:xfrm>
            <a:off x="1217877" y="2046238"/>
            <a:ext cx="6708097" cy="581025"/>
          </a:xfrm>
          <a:prstGeom prst="rect">
            <a:avLst/>
          </a:prstGeom>
          <a:noFill/>
          <a:ln/>
        </p:spPr>
        <p:txBody>
          <a:bodyPr wrap="square" lIns="0" tIns="0" rIns="0" bIns="0" rtlCol="0" anchor="t"/>
          <a:lstStyle/>
          <a:p>
            <a:pPr marL="0" indent="0" algn="ctr">
              <a:spcAft>
                <a:spcPts val="1600"/>
              </a:spcAft>
              <a:buNone/>
            </a:pPr>
            <a:r>
              <a:rPr lang="en-US" sz="4000" b="1" dirty="0">
                <a:solidFill>
                  <a:srgbClr val="DDB774"/>
                </a:solidFill>
                <a:latin typeface="Arial" pitchFamily="34" charset="0"/>
                <a:ea typeface="Arial" pitchFamily="34" charset="-122"/>
                <a:cs typeface="Arial" pitchFamily="34" charset="-120"/>
              </a:rPr>
              <a:t>3.4 Responsible Innovation</a:t>
            </a:r>
            <a:endParaRPr lang="en-US" sz="4000" dirty="0"/>
          </a:p>
        </p:txBody>
      </p:sp>
      <p:sp>
        <p:nvSpPr>
          <p:cNvPr id="3" name="Text 1"/>
          <p:cNvSpPr/>
          <p:nvPr/>
        </p:nvSpPr>
        <p:spPr>
          <a:xfrm>
            <a:off x="1217877" y="2830413"/>
            <a:ext cx="6708097" cy="266700"/>
          </a:xfrm>
          <a:prstGeom prst="rect">
            <a:avLst/>
          </a:prstGeom>
          <a:noFill/>
          <a:ln/>
        </p:spPr>
        <p:txBody>
          <a:bodyPr wrap="square" lIns="0" tIns="0" rIns="0" bIns="0" rtlCol="0" anchor="t"/>
          <a:lstStyle/>
          <a:p>
            <a:pPr marL="0" indent="0" algn="ctr">
              <a:buNone/>
            </a:pPr>
            <a:r>
              <a:rPr lang="en-US" sz="1800" dirty="0">
                <a:solidFill>
                  <a:srgbClr val="FFFFFF"/>
                </a:solidFill>
                <a:latin typeface="Arial" pitchFamily="34" charset="0"/>
                <a:ea typeface="Arial" pitchFamily="34" charset="-122"/>
                <a:cs typeface="Arial" pitchFamily="34" charset="-120"/>
              </a:rPr>
              <a:t>The dual-use problem and security by design</a:t>
            </a:r>
            <a:endParaRPr lang="en-US" sz="1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31">
    <p:bg>
      <p:bgPr>
        <a:solidFill>
          <a:srgbClr val="F8F9FA"/>
        </a:solidFill>
        <a:effectLst/>
      </p:bgPr>
    </p:bg>
    <p:spTree>
      <p:nvGrpSpPr>
        <p:cNvPr id="1" name=""/>
        <p:cNvGrpSpPr/>
        <p:nvPr/>
      </p:nvGrpSpPr>
      <p:grpSpPr>
        <a:xfrm>
          <a:off x="0" y="0"/>
          <a:ext cx="0" cy="0"/>
          <a:chOff x="0" y="0"/>
          <a:chExt cx="0" cy="0"/>
        </a:xfrm>
      </p:grpSpPr>
      <p:sp>
        <p:nvSpPr>
          <p:cNvPr id="2" name="Text 0"/>
          <p:cNvSpPr/>
          <p:nvPr/>
        </p:nvSpPr>
        <p:spPr>
          <a:xfrm>
            <a:off x="0" y="0"/>
            <a:ext cx="9144000" cy="615851"/>
          </a:xfrm>
          <a:prstGeom prst="rect">
            <a:avLst/>
          </a:prstGeom>
          <a:solidFill>
            <a:srgbClr val="043865"/>
          </a:solidFill>
          <a:ln/>
        </p:spPr>
        <p:txBody>
          <a:bodyPr wrap="square" rtlCol="0" anchor="ctr"/>
          <a:lstStyle/>
          <a:p>
            <a:pPr marL="0" indent="0">
              <a:buNone/>
            </a:pPr>
            <a:endParaRPr lang="en-US" dirty="0"/>
          </a:p>
        </p:txBody>
      </p:sp>
      <p:sp>
        <p:nvSpPr>
          <p:cNvPr id="3" name="Shape 1"/>
          <p:cNvSpPr/>
          <p:nvPr/>
        </p:nvSpPr>
        <p:spPr>
          <a:xfrm>
            <a:off x="0" y="596801"/>
            <a:ext cx="9144000" cy="0"/>
          </a:xfrm>
          <a:prstGeom prst="line">
            <a:avLst/>
          </a:prstGeom>
          <a:noFill/>
          <a:ln w="38100">
            <a:solidFill>
              <a:srgbClr val="DDB774"/>
            </a:solidFill>
            <a:prstDash val="solid"/>
          </a:ln>
        </p:spPr>
        <p:txBody>
          <a:bodyPr/>
          <a:lstStyle/>
          <a:p>
            <a:endParaRPr lang="en-US"/>
          </a:p>
        </p:txBody>
      </p:sp>
      <p:sp>
        <p:nvSpPr>
          <p:cNvPr id="4" name="Text 2"/>
          <p:cNvSpPr/>
          <p:nvPr/>
        </p:nvSpPr>
        <p:spPr>
          <a:xfrm>
            <a:off x="355550" y="126950"/>
            <a:ext cx="8601557" cy="323850"/>
          </a:xfrm>
          <a:prstGeom prst="rect">
            <a:avLst/>
          </a:prstGeom>
          <a:noFill/>
          <a:ln/>
        </p:spPr>
        <p:txBody>
          <a:bodyPr wrap="square" lIns="0" tIns="0" rIns="0" bIns="0" rtlCol="0" anchor="t"/>
          <a:lstStyle/>
          <a:p>
            <a:pPr marL="0" indent="0" algn="l">
              <a:buNone/>
            </a:pPr>
            <a:r>
              <a:rPr lang="en-US" sz="2200" b="1" dirty="0">
                <a:solidFill>
                  <a:srgbClr val="DDB774"/>
                </a:solidFill>
                <a:latin typeface="Arial" pitchFamily="34" charset="0"/>
                <a:ea typeface="Arial" pitchFamily="34" charset="-122"/>
                <a:cs typeface="Arial" pitchFamily="34" charset="-120"/>
              </a:rPr>
              <a:t>Responsible Innovation</a:t>
            </a:r>
            <a:endParaRPr lang="en-US" sz="2200" dirty="0"/>
          </a:p>
        </p:txBody>
      </p:sp>
      <p:sp>
        <p:nvSpPr>
          <p:cNvPr id="5" name="Text 3"/>
          <p:cNvSpPr/>
          <p:nvPr/>
        </p:nvSpPr>
        <p:spPr>
          <a:xfrm>
            <a:off x="406301" y="869752"/>
            <a:ext cx="8498026" cy="323850"/>
          </a:xfrm>
          <a:prstGeom prst="rect">
            <a:avLst/>
          </a:prstGeom>
          <a:noFill/>
          <a:ln/>
        </p:spPr>
        <p:txBody>
          <a:bodyPr wrap="square" lIns="0" tIns="0" rIns="0" bIns="0" rtlCol="0" anchor="t"/>
          <a:lstStyle/>
          <a:p>
            <a:pPr marL="0" indent="0" algn="l">
              <a:spcAft>
                <a:spcPts val="400"/>
              </a:spcAft>
              <a:buNone/>
            </a:pPr>
            <a:r>
              <a:rPr lang="en-US" sz="2200" b="1" dirty="0">
                <a:solidFill>
                  <a:srgbClr val="043865"/>
                </a:solidFill>
                <a:latin typeface="Arial" pitchFamily="34" charset="0"/>
                <a:ea typeface="Arial" pitchFamily="34" charset="-122"/>
                <a:cs typeface="Arial" pitchFamily="34" charset="-120"/>
              </a:rPr>
              <a:t>Same Tool, Different Intent</a:t>
            </a:r>
            <a:endParaRPr lang="en-US" sz="2200" dirty="0"/>
          </a:p>
        </p:txBody>
      </p:sp>
      <p:sp>
        <p:nvSpPr>
          <p:cNvPr id="6" name="Text 4"/>
          <p:cNvSpPr/>
          <p:nvPr/>
        </p:nvSpPr>
        <p:spPr>
          <a:xfrm>
            <a:off x="406301" y="1447503"/>
            <a:ext cx="8331398" cy="2978646"/>
          </a:xfrm>
          <a:prstGeom prst="rect">
            <a:avLst/>
          </a:prstGeom>
          <a:noFill/>
          <a:ln/>
        </p:spPr>
        <p:txBody>
          <a:bodyPr wrap="square" lIns="127000" tIns="0" rIns="0" bIns="0" rtlCol="0" anchor="t"/>
          <a:lstStyle/>
          <a:p>
            <a:pPr marL="127000" indent="-127000" algn="l">
              <a:lnSpc>
                <a:spcPts val="2015"/>
              </a:lnSpc>
              <a:spcAft>
                <a:spcPts val="600"/>
              </a:spcAft>
              <a:buSzPct val="100000"/>
              <a:buChar char="•"/>
            </a:pPr>
            <a:r>
              <a:rPr lang="en-US" dirty="0">
                <a:solidFill>
                  <a:srgbClr val="333333"/>
                </a:solidFill>
                <a:latin typeface="Arial" pitchFamily="34" charset="0"/>
                <a:ea typeface="Arial" pitchFamily="34" charset="-122"/>
                <a:cs typeface="Arial" pitchFamily="34" charset="-120"/>
              </a:rPr>
              <a:t>The same AI capabilities that help defenders also help attackers</a:t>
            </a:r>
            <a:endParaRPr lang="en-US" dirty="0"/>
          </a:p>
          <a:p>
            <a:pPr marL="127000" indent="-127000" algn="l">
              <a:lnSpc>
                <a:spcPts val="2015"/>
              </a:lnSpc>
              <a:spcAft>
                <a:spcPts val="600"/>
              </a:spcAft>
              <a:buSzPct val="100000"/>
              <a:buChar char="•"/>
            </a:pPr>
            <a:endParaRPr lang="en-US" dirty="0">
              <a:solidFill>
                <a:srgbClr val="333333"/>
              </a:solidFill>
              <a:latin typeface="Arial" pitchFamily="34" charset="0"/>
              <a:ea typeface="Arial" pitchFamily="34" charset="-122"/>
              <a:cs typeface="Arial" pitchFamily="34" charset="-120"/>
            </a:endParaRPr>
          </a:p>
          <a:p>
            <a:pPr marL="127000" indent="-127000" algn="l">
              <a:lnSpc>
                <a:spcPts val="2015"/>
              </a:lnSpc>
              <a:spcAft>
                <a:spcPts val="600"/>
              </a:spcAft>
              <a:buSzPct val="100000"/>
              <a:buChar char="•"/>
            </a:pPr>
            <a:r>
              <a:rPr lang="en-US" dirty="0">
                <a:solidFill>
                  <a:srgbClr val="333333"/>
                </a:solidFill>
                <a:latin typeface="Arial" pitchFamily="34" charset="0"/>
                <a:ea typeface="Arial" pitchFamily="34" charset="-122"/>
                <a:cs typeface="Arial" pitchFamily="34" charset="-120"/>
              </a:rPr>
              <a:t>Gemini can audit code for vulnerabilities (defense) -- or write exploits (offense)</a:t>
            </a:r>
            <a:endParaRPr lang="en-US" dirty="0"/>
          </a:p>
          <a:p>
            <a:pPr marL="127000" indent="-127000" algn="l">
              <a:lnSpc>
                <a:spcPts val="2015"/>
              </a:lnSpc>
              <a:spcAft>
                <a:spcPts val="600"/>
              </a:spcAft>
              <a:buSzPct val="100000"/>
              <a:buChar char="•"/>
            </a:pPr>
            <a:endParaRPr lang="en-US" dirty="0">
              <a:solidFill>
                <a:srgbClr val="333333"/>
              </a:solidFill>
              <a:latin typeface="Arial" pitchFamily="34" charset="0"/>
              <a:ea typeface="Arial" pitchFamily="34" charset="-122"/>
              <a:cs typeface="Arial" pitchFamily="34" charset="-120"/>
            </a:endParaRPr>
          </a:p>
          <a:p>
            <a:pPr marL="127000" indent="-127000" algn="l">
              <a:lnSpc>
                <a:spcPts val="2015"/>
              </a:lnSpc>
              <a:spcAft>
                <a:spcPts val="600"/>
              </a:spcAft>
              <a:buSzPct val="100000"/>
              <a:buChar char="•"/>
            </a:pPr>
            <a:r>
              <a:rPr lang="en-US" dirty="0" err="1">
                <a:solidFill>
                  <a:srgbClr val="333333"/>
                </a:solidFill>
                <a:latin typeface="Arial" pitchFamily="34" charset="0"/>
                <a:ea typeface="Arial" pitchFamily="34" charset="-122"/>
                <a:cs typeface="Arial" pitchFamily="34" charset="-120"/>
              </a:rPr>
              <a:t>OpenClaw</a:t>
            </a:r>
            <a:r>
              <a:rPr lang="en-US" dirty="0">
                <a:solidFill>
                  <a:srgbClr val="333333"/>
                </a:solidFill>
                <a:latin typeface="Arial" pitchFamily="34" charset="0"/>
                <a:ea typeface="Arial" pitchFamily="34" charset="-122"/>
                <a:cs typeface="Arial" pitchFamily="34" charset="-120"/>
              </a:rPr>
              <a:t>: legitimate agent automation vs. enterprise infiltration vector</a:t>
            </a:r>
            <a:endParaRPr lang="en-US" dirty="0"/>
          </a:p>
          <a:p>
            <a:pPr marL="127000" indent="-127000" algn="l">
              <a:spcAft>
                <a:spcPts val="600"/>
              </a:spcAft>
              <a:buSzPct val="100000"/>
              <a:buChar char="•"/>
            </a:pPr>
            <a:endParaRPr lang="en-US" sz="2000" dirty="0">
              <a:solidFill>
                <a:srgbClr val="333333"/>
              </a:solidFill>
              <a:latin typeface="Arial" pitchFamily="34" charset="0"/>
              <a:ea typeface="Arial" pitchFamily="34" charset="-122"/>
              <a:cs typeface="Arial" pitchFamily="34" charset="-120"/>
            </a:endParaRPr>
          </a:p>
          <a:p>
            <a:pPr marL="127000" indent="-127000" algn="l">
              <a:spcAft>
                <a:spcPts val="600"/>
              </a:spcAft>
              <a:buSzPct val="100000"/>
              <a:buChar char="•"/>
            </a:pPr>
            <a:r>
              <a:rPr lang="en-US" sz="2000" dirty="0">
                <a:solidFill>
                  <a:srgbClr val="333333"/>
                </a:solidFill>
                <a:latin typeface="Arial" pitchFamily="34" charset="0"/>
                <a:ea typeface="Arial" pitchFamily="34" charset="-122"/>
                <a:cs typeface="Arial" pitchFamily="34" charset="-120"/>
              </a:rPr>
              <a:t>The AI security community is small (~645 full-time researchers across 70 organizations)</a:t>
            </a:r>
            <a:endParaRPr 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33">
    <p:bg>
      <p:bgPr>
        <a:solidFill>
          <a:srgbClr val="043865"/>
        </a:solidFill>
        <a:effectLst/>
      </p:bgPr>
    </p:bg>
    <p:spTree>
      <p:nvGrpSpPr>
        <p:cNvPr id="1" name=""/>
        <p:cNvGrpSpPr/>
        <p:nvPr/>
      </p:nvGrpSpPr>
      <p:grpSpPr>
        <a:xfrm>
          <a:off x="0" y="0"/>
          <a:ext cx="0" cy="0"/>
          <a:chOff x="0" y="0"/>
          <a:chExt cx="0" cy="0"/>
        </a:xfrm>
      </p:grpSpPr>
      <p:sp>
        <p:nvSpPr>
          <p:cNvPr id="2" name="Text 0"/>
          <p:cNvSpPr/>
          <p:nvPr/>
        </p:nvSpPr>
        <p:spPr>
          <a:xfrm>
            <a:off x="556159" y="1291175"/>
            <a:ext cx="8031682" cy="1162050"/>
          </a:xfrm>
          <a:prstGeom prst="rect">
            <a:avLst/>
          </a:prstGeom>
          <a:noFill/>
          <a:ln/>
        </p:spPr>
        <p:txBody>
          <a:bodyPr wrap="square" lIns="0" tIns="0" rIns="0" bIns="0" rtlCol="0" anchor="t"/>
          <a:lstStyle/>
          <a:p>
            <a:pPr marL="0" indent="0" algn="ctr">
              <a:spcAft>
                <a:spcPts val="1600"/>
              </a:spcAft>
              <a:buNone/>
            </a:pPr>
            <a:r>
              <a:rPr lang="en-US" sz="4000" b="1" dirty="0">
                <a:solidFill>
                  <a:srgbClr val="DDB774"/>
                </a:solidFill>
                <a:latin typeface="Arial" pitchFamily="34" charset="0"/>
                <a:ea typeface="Arial" pitchFamily="34" charset="-122"/>
                <a:cs typeface="Arial" pitchFamily="34" charset="-120"/>
              </a:rPr>
              <a:t>Hands-On: </a:t>
            </a:r>
          </a:p>
          <a:p>
            <a:pPr marL="0" indent="0" algn="ctr">
              <a:spcAft>
                <a:spcPts val="1600"/>
              </a:spcAft>
              <a:buNone/>
            </a:pPr>
            <a:r>
              <a:rPr lang="en-US" sz="4000" b="1" dirty="0">
                <a:solidFill>
                  <a:srgbClr val="DDB774"/>
                </a:solidFill>
                <a:latin typeface="Arial" pitchFamily="34" charset="0"/>
                <a:ea typeface="Arial" pitchFamily="34" charset="-122"/>
                <a:cs typeface="Arial" pitchFamily="34" charset="-120"/>
              </a:rPr>
              <a:t>AI-Assisted Security Audit</a:t>
            </a:r>
            <a:endParaRPr lang="en-US" sz="4000" dirty="0"/>
          </a:p>
        </p:txBody>
      </p:sp>
      <p:sp>
        <p:nvSpPr>
          <p:cNvPr id="3" name="Text 1"/>
          <p:cNvSpPr/>
          <p:nvPr/>
        </p:nvSpPr>
        <p:spPr>
          <a:xfrm>
            <a:off x="556159" y="2987576"/>
            <a:ext cx="8031682" cy="533400"/>
          </a:xfrm>
          <a:prstGeom prst="rect">
            <a:avLst/>
          </a:prstGeom>
          <a:noFill/>
          <a:ln/>
        </p:spPr>
        <p:txBody>
          <a:bodyPr wrap="square" lIns="0" tIns="0" rIns="0" bIns="0" rtlCol="0" anchor="t"/>
          <a:lstStyle/>
          <a:p>
            <a:pPr marL="0" indent="0" algn="ctr">
              <a:buNone/>
            </a:pPr>
            <a:r>
              <a:rPr lang="en-US" sz="1800" dirty="0">
                <a:solidFill>
                  <a:srgbClr val="FFFFFF"/>
                </a:solidFill>
                <a:latin typeface="Arial" pitchFamily="34" charset="0"/>
                <a:ea typeface="Arial" pitchFamily="34" charset="-122"/>
                <a:cs typeface="Arial" pitchFamily="34" charset="-120"/>
              </a:rPr>
              <a:t>Using Gemini CLI to find and fix vulnerabilities in a deliberately insecure AI chatbot</a:t>
            </a:r>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43865"/>
        </a:solidFill>
        <a:effectLst/>
      </p:bgPr>
    </p:bg>
    <p:spTree>
      <p:nvGrpSpPr>
        <p:cNvPr id="1" name=""/>
        <p:cNvGrpSpPr/>
        <p:nvPr/>
      </p:nvGrpSpPr>
      <p:grpSpPr>
        <a:xfrm>
          <a:off x="0" y="0"/>
          <a:ext cx="0" cy="0"/>
          <a:chOff x="0" y="0"/>
          <a:chExt cx="0" cy="0"/>
        </a:xfrm>
      </p:grpSpPr>
      <p:sp>
        <p:nvSpPr>
          <p:cNvPr id="2" name="Text 0"/>
          <p:cNvSpPr/>
          <p:nvPr/>
        </p:nvSpPr>
        <p:spPr>
          <a:xfrm>
            <a:off x="556159" y="1912888"/>
            <a:ext cx="8031682" cy="581025"/>
          </a:xfrm>
          <a:prstGeom prst="rect">
            <a:avLst/>
          </a:prstGeom>
          <a:noFill/>
          <a:ln/>
        </p:spPr>
        <p:txBody>
          <a:bodyPr wrap="square" lIns="0" tIns="0" rIns="0" bIns="0" rtlCol="0" anchor="t"/>
          <a:lstStyle/>
          <a:p>
            <a:pPr marL="0" indent="0" algn="ctr">
              <a:spcAft>
                <a:spcPts val="1600"/>
              </a:spcAft>
              <a:buNone/>
            </a:pPr>
            <a:r>
              <a:rPr lang="en-US" sz="4000" b="1" dirty="0">
                <a:solidFill>
                  <a:srgbClr val="DDB774"/>
                </a:solidFill>
                <a:latin typeface="Arial" pitchFamily="34" charset="0"/>
                <a:ea typeface="Arial" pitchFamily="34" charset="-122"/>
                <a:cs typeface="Arial" pitchFamily="34" charset="-120"/>
              </a:rPr>
              <a:t>3.2 Intentional Misuse</a:t>
            </a:r>
            <a:endParaRPr lang="en-US" sz="4000" dirty="0"/>
          </a:p>
        </p:txBody>
      </p:sp>
      <p:sp>
        <p:nvSpPr>
          <p:cNvPr id="3" name="Text 1"/>
          <p:cNvSpPr/>
          <p:nvPr/>
        </p:nvSpPr>
        <p:spPr>
          <a:xfrm>
            <a:off x="556159" y="2697063"/>
            <a:ext cx="8031682" cy="533400"/>
          </a:xfrm>
          <a:prstGeom prst="rect">
            <a:avLst/>
          </a:prstGeom>
          <a:noFill/>
          <a:ln/>
        </p:spPr>
        <p:txBody>
          <a:bodyPr wrap="square" lIns="0" tIns="0" rIns="0" bIns="0" rtlCol="0" anchor="t"/>
          <a:lstStyle/>
          <a:p>
            <a:pPr marL="0" indent="0" algn="ctr">
              <a:buNone/>
            </a:pPr>
            <a:r>
              <a:rPr lang="en-US" sz="1800" dirty="0">
                <a:solidFill>
                  <a:srgbClr val="FFFFFF"/>
                </a:solidFill>
                <a:latin typeface="Arial" pitchFamily="34" charset="0"/>
                <a:ea typeface="Arial" pitchFamily="34" charset="-122"/>
                <a:cs typeface="Arial" pitchFamily="34" charset="-120"/>
              </a:rPr>
              <a:t>AI-powered cybercrime, agentic attack surfaces, and supply chain compromise</a:t>
            </a:r>
            <a:endParaRPr lang="en-US" sz="1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4">
    <p:bg>
      <p:bgPr>
        <a:solidFill>
          <a:srgbClr val="F8F9FA"/>
        </a:solidFill>
        <a:effectLst/>
      </p:bgPr>
    </p:bg>
    <p:spTree>
      <p:nvGrpSpPr>
        <p:cNvPr id="1" name=""/>
        <p:cNvGrpSpPr/>
        <p:nvPr/>
      </p:nvGrpSpPr>
      <p:grpSpPr>
        <a:xfrm>
          <a:off x="0" y="0"/>
          <a:ext cx="0" cy="0"/>
          <a:chOff x="0" y="0"/>
          <a:chExt cx="0" cy="0"/>
        </a:xfrm>
      </p:grpSpPr>
      <p:sp>
        <p:nvSpPr>
          <p:cNvPr id="2" name="Text 0"/>
          <p:cNvSpPr/>
          <p:nvPr/>
        </p:nvSpPr>
        <p:spPr>
          <a:xfrm>
            <a:off x="0" y="0"/>
            <a:ext cx="9144000" cy="615851"/>
          </a:xfrm>
          <a:prstGeom prst="rect">
            <a:avLst/>
          </a:prstGeom>
          <a:solidFill>
            <a:srgbClr val="043865"/>
          </a:solidFill>
          <a:ln/>
        </p:spPr>
        <p:txBody>
          <a:bodyPr wrap="square" rtlCol="0" anchor="ctr"/>
          <a:lstStyle/>
          <a:p>
            <a:pPr marL="0" indent="0">
              <a:buNone/>
            </a:pPr>
            <a:endParaRPr lang="en-US" dirty="0"/>
          </a:p>
        </p:txBody>
      </p:sp>
      <p:sp>
        <p:nvSpPr>
          <p:cNvPr id="3" name="Shape 1"/>
          <p:cNvSpPr/>
          <p:nvPr/>
        </p:nvSpPr>
        <p:spPr>
          <a:xfrm>
            <a:off x="0" y="596801"/>
            <a:ext cx="9144000" cy="0"/>
          </a:xfrm>
          <a:prstGeom prst="line">
            <a:avLst/>
          </a:prstGeom>
          <a:noFill/>
          <a:ln w="38100">
            <a:solidFill>
              <a:srgbClr val="DDB774"/>
            </a:solidFill>
            <a:prstDash val="solid"/>
          </a:ln>
        </p:spPr>
        <p:txBody>
          <a:bodyPr/>
          <a:lstStyle/>
          <a:p>
            <a:endParaRPr lang="en-US"/>
          </a:p>
        </p:txBody>
      </p:sp>
      <p:sp>
        <p:nvSpPr>
          <p:cNvPr id="4" name="Text 2"/>
          <p:cNvSpPr/>
          <p:nvPr/>
        </p:nvSpPr>
        <p:spPr>
          <a:xfrm>
            <a:off x="355550" y="126950"/>
            <a:ext cx="8601557" cy="323850"/>
          </a:xfrm>
          <a:prstGeom prst="rect">
            <a:avLst/>
          </a:prstGeom>
          <a:noFill/>
          <a:ln/>
        </p:spPr>
        <p:txBody>
          <a:bodyPr wrap="square" lIns="0" tIns="0" rIns="0" bIns="0" rtlCol="0" anchor="t"/>
          <a:lstStyle/>
          <a:p>
            <a:pPr marL="0" indent="0" algn="l">
              <a:buNone/>
            </a:pPr>
            <a:r>
              <a:rPr lang="en-US" sz="2200" b="1" dirty="0">
                <a:solidFill>
                  <a:srgbClr val="DDB774"/>
                </a:solidFill>
                <a:latin typeface="Arial" pitchFamily="34" charset="0"/>
                <a:ea typeface="Arial" pitchFamily="34" charset="-122"/>
                <a:cs typeface="Arial" pitchFamily="34" charset="-120"/>
              </a:rPr>
              <a:t>Hands-On Exercise</a:t>
            </a:r>
            <a:endParaRPr lang="en-US" sz="2200" dirty="0"/>
          </a:p>
        </p:txBody>
      </p:sp>
      <p:sp>
        <p:nvSpPr>
          <p:cNvPr id="5" name="Text 3"/>
          <p:cNvSpPr/>
          <p:nvPr/>
        </p:nvSpPr>
        <p:spPr>
          <a:xfrm>
            <a:off x="406301" y="1161753"/>
            <a:ext cx="8498026" cy="323850"/>
          </a:xfrm>
          <a:prstGeom prst="rect">
            <a:avLst/>
          </a:prstGeom>
          <a:noFill/>
          <a:ln/>
        </p:spPr>
        <p:txBody>
          <a:bodyPr wrap="square" lIns="0" tIns="0" rIns="0" bIns="0" rtlCol="0" anchor="t"/>
          <a:lstStyle/>
          <a:p>
            <a:pPr marL="0" indent="0" algn="l">
              <a:spcAft>
                <a:spcPts val="400"/>
              </a:spcAft>
              <a:buNone/>
            </a:pPr>
            <a:r>
              <a:rPr lang="en-US" sz="2200" b="1" dirty="0">
                <a:solidFill>
                  <a:srgbClr val="043865"/>
                </a:solidFill>
                <a:latin typeface="Arial" pitchFamily="34" charset="0"/>
                <a:ea typeface="Arial" pitchFamily="34" charset="-122"/>
                <a:cs typeface="Arial" pitchFamily="34" charset="-120"/>
              </a:rPr>
              <a:t>QuickChat API -- AI Security Audit</a:t>
            </a:r>
            <a:endParaRPr lang="en-US" sz="2200" dirty="0"/>
          </a:p>
        </p:txBody>
      </p:sp>
      <p:sp>
        <p:nvSpPr>
          <p:cNvPr id="6" name="Text 4"/>
          <p:cNvSpPr/>
          <p:nvPr/>
        </p:nvSpPr>
        <p:spPr>
          <a:xfrm>
            <a:off x="406301" y="1587103"/>
            <a:ext cx="8331398" cy="2736898"/>
          </a:xfrm>
          <a:prstGeom prst="rect">
            <a:avLst/>
          </a:prstGeom>
          <a:noFill/>
          <a:ln/>
        </p:spPr>
        <p:txBody>
          <a:bodyPr wrap="square" lIns="127000" tIns="0" rIns="0" bIns="0" rtlCol="0" anchor="t"/>
          <a:lstStyle/>
          <a:p>
            <a:pPr marL="127000" indent="-127000" algn="l">
              <a:spcAft>
                <a:spcPts val="600"/>
              </a:spcAft>
              <a:buSzPct val="100000"/>
              <a:buChar char="•"/>
            </a:pPr>
            <a:r>
              <a:rPr lang="en-US" sz="2000" b="1" dirty="0">
                <a:solidFill>
                  <a:srgbClr val="333333"/>
                </a:solidFill>
                <a:latin typeface="Arial" pitchFamily="34" charset="0"/>
                <a:ea typeface="Arial" pitchFamily="34" charset="-122"/>
                <a:cs typeface="Arial" pitchFamily="34" charset="-120"/>
              </a:rPr>
              <a:t>Step 1:</a:t>
            </a:r>
            <a:r>
              <a:rPr lang="en-US" sz="2000" dirty="0">
                <a:solidFill>
                  <a:srgbClr val="333333"/>
                </a:solidFill>
                <a:latin typeface="Arial" pitchFamily="34" charset="0"/>
                <a:ea typeface="Arial" pitchFamily="34" charset="-122"/>
                <a:cs typeface="Arial" pitchFamily="34" charset="-120"/>
              </a:rPr>
              <a:t> Skim the code on your own (3 min) -- how many issues do you spot?</a:t>
            </a:r>
            <a:endParaRPr lang="en-US" sz="2000" b="1" dirty="0">
              <a:solidFill>
                <a:srgbClr val="333333"/>
              </a:solidFill>
              <a:latin typeface="Arial" pitchFamily="34" charset="0"/>
              <a:ea typeface="Arial" pitchFamily="34" charset="-122"/>
              <a:cs typeface="Arial" pitchFamily="34" charset="-120"/>
            </a:endParaRPr>
          </a:p>
          <a:p>
            <a:pPr marL="127000" indent="-127000" algn="l">
              <a:spcAft>
                <a:spcPts val="600"/>
              </a:spcAft>
              <a:buSzPct val="100000"/>
              <a:buChar char="•"/>
            </a:pPr>
            <a:r>
              <a:rPr lang="en-US" sz="2000" b="1" dirty="0">
                <a:solidFill>
                  <a:srgbClr val="333333"/>
                </a:solidFill>
                <a:latin typeface="Arial" pitchFamily="34" charset="0"/>
                <a:ea typeface="Arial" pitchFamily="34" charset="-122"/>
                <a:cs typeface="Arial" pitchFamily="34" charset="-120"/>
              </a:rPr>
              <a:t>Step 2:</a:t>
            </a:r>
            <a:r>
              <a:rPr lang="en-US" sz="2000" dirty="0">
                <a:solidFill>
                  <a:srgbClr val="333333"/>
                </a:solidFill>
                <a:latin typeface="Arial" pitchFamily="34" charset="0"/>
                <a:ea typeface="Arial" pitchFamily="34" charset="-122"/>
                <a:cs typeface="Arial" pitchFamily="34" charset="-120"/>
              </a:rPr>
              <a:t> Ask Gemini to audit the code (8-10 min) -- how many did it find that you missed?</a:t>
            </a:r>
            <a:endParaRPr lang="en-US" sz="2000" b="1" dirty="0">
              <a:solidFill>
                <a:srgbClr val="333333"/>
              </a:solidFill>
              <a:latin typeface="Arial" pitchFamily="34" charset="0"/>
              <a:ea typeface="Arial" pitchFamily="34" charset="-122"/>
              <a:cs typeface="Arial" pitchFamily="34" charset="-120"/>
            </a:endParaRPr>
          </a:p>
          <a:p>
            <a:pPr marL="127000" indent="-127000" algn="l">
              <a:spcAft>
                <a:spcPts val="600"/>
              </a:spcAft>
              <a:buSzPct val="100000"/>
              <a:buChar char="•"/>
            </a:pPr>
            <a:r>
              <a:rPr lang="en-US" sz="2000" b="1" dirty="0">
                <a:solidFill>
                  <a:srgbClr val="333333"/>
                </a:solidFill>
                <a:latin typeface="Arial" pitchFamily="34" charset="0"/>
                <a:ea typeface="Arial" pitchFamily="34" charset="-122"/>
                <a:cs typeface="Arial" pitchFamily="34" charset="-120"/>
              </a:rPr>
              <a:t>Step 3:</a:t>
            </a:r>
            <a:r>
              <a:rPr lang="en-US" sz="2000" dirty="0">
                <a:solidFill>
                  <a:srgbClr val="333333"/>
                </a:solidFill>
                <a:latin typeface="Arial" pitchFamily="34" charset="0"/>
                <a:ea typeface="Arial" pitchFamily="34" charset="-122"/>
                <a:cs typeface="Arial" pitchFamily="34" charset="-120"/>
              </a:rPr>
              <a:t> Pick a vulnerability and ask Gemini to fix it (8-10 min) -- is the fix correct?</a:t>
            </a:r>
            <a:endParaRPr lang="en-US" sz="2000" b="1" dirty="0">
              <a:solidFill>
                <a:srgbClr val="333333"/>
              </a:solidFill>
              <a:latin typeface="Arial" pitchFamily="34" charset="0"/>
              <a:ea typeface="Arial" pitchFamily="34" charset="-122"/>
              <a:cs typeface="Arial" pitchFamily="34" charset="-120"/>
            </a:endParaRPr>
          </a:p>
          <a:p>
            <a:pPr marL="127000" indent="-127000" algn="l">
              <a:spcAft>
                <a:spcPts val="600"/>
              </a:spcAft>
              <a:buSzPct val="100000"/>
              <a:buChar char="•"/>
            </a:pPr>
            <a:r>
              <a:rPr lang="en-US" sz="2000" b="1" dirty="0">
                <a:solidFill>
                  <a:srgbClr val="333333"/>
                </a:solidFill>
                <a:latin typeface="Arial" pitchFamily="34" charset="0"/>
                <a:ea typeface="Arial" pitchFamily="34" charset="-122"/>
                <a:cs typeface="Arial" pitchFamily="34" charset="-120"/>
              </a:rPr>
              <a:t>Step 4:</a:t>
            </a:r>
            <a:r>
              <a:rPr lang="en-US" sz="2000" dirty="0">
                <a:solidFill>
                  <a:srgbClr val="333333"/>
                </a:solidFill>
                <a:latin typeface="Arial" pitchFamily="34" charset="0"/>
                <a:ea typeface="Arial" pitchFamily="34" charset="-122"/>
                <a:cs typeface="Arial" pitchFamily="34" charset="-120"/>
              </a:rPr>
              <a:t> Try to get Gemini to help you exploit a different vulnerability (5 min) -- does it help or refuse?</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5">
    <p:bg>
      <p:bgPr>
        <a:solidFill>
          <a:srgbClr val="F8F9FA"/>
        </a:solidFill>
        <a:effectLst/>
      </p:bgPr>
    </p:bg>
    <p:spTree>
      <p:nvGrpSpPr>
        <p:cNvPr id="1" name=""/>
        <p:cNvGrpSpPr/>
        <p:nvPr/>
      </p:nvGrpSpPr>
      <p:grpSpPr>
        <a:xfrm>
          <a:off x="0" y="0"/>
          <a:ext cx="0" cy="0"/>
          <a:chOff x="0" y="0"/>
          <a:chExt cx="0" cy="0"/>
        </a:xfrm>
      </p:grpSpPr>
      <p:sp>
        <p:nvSpPr>
          <p:cNvPr id="2" name="Text 0"/>
          <p:cNvSpPr/>
          <p:nvPr/>
        </p:nvSpPr>
        <p:spPr>
          <a:xfrm>
            <a:off x="0" y="0"/>
            <a:ext cx="9144000" cy="615851"/>
          </a:xfrm>
          <a:prstGeom prst="rect">
            <a:avLst/>
          </a:prstGeom>
          <a:solidFill>
            <a:srgbClr val="043865"/>
          </a:solidFill>
          <a:ln/>
        </p:spPr>
        <p:txBody>
          <a:bodyPr wrap="square" rtlCol="0" anchor="ctr"/>
          <a:lstStyle/>
          <a:p>
            <a:pPr marL="0" indent="0">
              <a:buNone/>
            </a:pPr>
            <a:endParaRPr lang="en-US" dirty="0"/>
          </a:p>
        </p:txBody>
      </p:sp>
      <p:sp>
        <p:nvSpPr>
          <p:cNvPr id="3" name="Shape 1"/>
          <p:cNvSpPr/>
          <p:nvPr/>
        </p:nvSpPr>
        <p:spPr>
          <a:xfrm>
            <a:off x="0" y="596801"/>
            <a:ext cx="9144000" cy="0"/>
          </a:xfrm>
          <a:prstGeom prst="line">
            <a:avLst/>
          </a:prstGeom>
          <a:noFill/>
          <a:ln w="38100">
            <a:solidFill>
              <a:srgbClr val="DDB774"/>
            </a:solidFill>
            <a:prstDash val="solid"/>
          </a:ln>
        </p:spPr>
        <p:txBody>
          <a:bodyPr/>
          <a:lstStyle/>
          <a:p>
            <a:endParaRPr lang="en-US"/>
          </a:p>
        </p:txBody>
      </p:sp>
      <p:sp>
        <p:nvSpPr>
          <p:cNvPr id="4" name="Text 2"/>
          <p:cNvSpPr/>
          <p:nvPr/>
        </p:nvSpPr>
        <p:spPr>
          <a:xfrm>
            <a:off x="355550" y="126950"/>
            <a:ext cx="8601557" cy="323850"/>
          </a:xfrm>
          <a:prstGeom prst="rect">
            <a:avLst/>
          </a:prstGeom>
          <a:noFill/>
          <a:ln/>
        </p:spPr>
        <p:txBody>
          <a:bodyPr wrap="square" lIns="0" tIns="0" rIns="0" bIns="0" rtlCol="0" anchor="t"/>
          <a:lstStyle/>
          <a:p>
            <a:pPr marL="0" indent="0" algn="l">
              <a:buNone/>
            </a:pPr>
            <a:r>
              <a:rPr lang="en-US" sz="2200" b="1" dirty="0">
                <a:solidFill>
                  <a:srgbClr val="DDB774"/>
                </a:solidFill>
                <a:latin typeface="Arial" pitchFamily="34" charset="0"/>
                <a:ea typeface="Arial" pitchFamily="34" charset="-122"/>
                <a:cs typeface="Arial" pitchFamily="34" charset="-120"/>
              </a:rPr>
              <a:t>Intentional Misuse</a:t>
            </a:r>
            <a:endParaRPr lang="en-US" sz="2200" dirty="0"/>
          </a:p>
        </p:txBody>
      </p:sp>
      <p:sp>
        <p:nvSpPr>
          <p:cNvPr id="5" name="Text 3"/>
          <p:cNvSpPr/>
          <p:nvPr/>
        </p:nvSpPr>
        <p:spPr>
          <a:xfrm>
            <a:off x="406301" y="869752"/>
            <a:ext cx="8498026" cy="323850"/>
          </a:xfrm>
          <a:prstGeom prst="rect">
            <a:avLst/>
          </a:prstGeom>
          <a:noFill/>
          <a:ln/>
        </p:spPr>
        <p:txBody>
          <a:bodyPr wrap="square" lIns="0" tIns="0" rIns="0" bIns="0" rtlCol="0" anchor="t"/>
          <a:lstStyle/>
          <a:p>
            <a:pPr marL="0" indent="0" algn="l">
              <a:spcAft>
                <a:spcPts val="400"/>
              </a:spcAft>
              <a:buNone/>
            </a:pPr>
            <a:r>
              <a:rPr lang="en-US" sz="2200" b="1" dirty="0">
                <a:solidFill>
                  <a:srgbClr val="043865"/>
                </a:solidFill>
                <a:latin typeface="Arial" pitchFamily="34" charset="0"/>
                <a:ea typeface="Arial" pitchFamily="34" charset="-122"/>
                <a:cs typeface="Arial" pitchFamily="34" charset="-120"/>
              </a:rPr>
              <a:t>From AI-Assisted to AI-Executed Cybercrime</a:t>
            </a:r>
            <a:endParaRPr lang="en-US" sz="2200" dirty="0"/>
          </a:p>
        </p:txBody>
      </p:sp>
      <p:sp>
        <p:nvSpPr>
          <p:cNvPr id="6" name="Text 4"/>
          <p:cNvSpPr/>
          <p:nvPr/>
        </p:nvSpPr>
        <p:spPr>
          <a:xfrm>
            <a:off x="406301" y="1295102"/>
            <a:ext cx="8331398" cy="1507034"/>
          </a:xfrm>
          <a:prstGeom prst="rect">
            <a:avLst/>
          </a:prstGeom>
          <a:noFill/>
          <a:ln/>
        </p:spPr>
        <p:txBody>
          <a:bodyPr wrap="square" lIns="127000" tIns="0" rIns="0" bIns="0" rtlCol="0" anchor="t"/>
          <a:lstStyle/>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Anthropic documented the first large-scale cyberattack executed without substantial human intervention (November 2025)</a:t>
            </a:r>
            <a:endParaRPr lang="en-US" sz="1300" dirty="0"/>
          </a:p>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Chinese state-sponsored actor manipulated Claude Code to autonomously attack ~30 global targets</a:t>
            </a:r>
            <a:endParaRPr lang="en-US" sz="1300" dirty="0"/>
          </a:p>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Reconnaissance, credential theft, lateral movement, data analysis -- all with minimal human input</a:t>
            </a:r>
            <a:endParaRPr lang="en-US" sz="1300" dirty="0"/>
          </a:p>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Separate campaign: single actor used AI for a month-long extortion against 17 organizations</a:t>
            </a:r>
            <a:endParaRPr lang="en-US" sz="1300" dirty="0"/>
          </a:p>
        </p:txBody>
      </p:sp>
      <p:pic>
        <p:nvPicPr>
          <p:cNvPr id="7" name="Picture 6">
            <a:hlinkClick r:id="rId3"/>
            <a:extLst>
              <a:ext uri="{FF2B5EF4-FFF2-40B4-BE49-F238E27FC236}">
                <a16:creationId xmlns:a16="http://schemas.microsoft.com/office/drawing/2014/main" id="{1A9DD6F0-D3B8-F8B1-0077-4F26928C86D0}"/>
              </a:ext>
            </a:extLst>
          </p:cNvPr>
          <p:cNvPicPr>
            <a:picLocks noChangeAspect="1"/>
          </p:cNvPicPr>
          <p:nvPr/>
        </p:nvPicPr>
        <p:blipFill>
          <a:blip r:embed="rId4"/>
          <a:stretch>
            <a:fillRect/>
          </a:stretch>
        </p:blipFill>
        <p:spPr>
          <a:xfrm>
            <a:off x="3329022" y="3033252"/>
            <a:ext cx="2652584" cy="198329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6">
    <p:bg>
      <p:bgPr>
        <a:solidFill>
          <a:srgbClr val="F8F9FA"/>
        </a:solidFill>
        <a:effectLst/>
      </p:bgPr>
    </p:bg>
    <p:spTree>
      <p:nvGrpSpPr>
        <p:cNvPr id="1" name=""/>
        <p:cNvGrpSpPr/>
        <p:nvPr/>
      </p:nvGrpSpPr>
      <p:grpSpPr>
        <a:xfrm>
          <a:off x="0" y="0"/>
          <a:ext cx="0" cy="0"/>
          <a:chOff x="0" y="0"/>
          <a:chExt cx="0" cy="0"/>
        </a:xfrm>
      </p:grpSpPr>
      <p:sp>
        <p:nvSpPr>
          <p:cNvPr id="2" name="Text 0"/>
          <p:cNvSpPr/>
          <p:nvPr/>
        </p:nvSpPr>
        <p:spPr>
          <a:xfrm>
            <a:off x="0" y="0"/>
            <a:ext cx="9144000" cy="615851"/>
          </a:xfrm>
          <a:prstGeom prst="rect">
            <a:avLst/>
          </a:prstGeom>
          <a:solidFill>
            <a:srgbClr val="043865"/>
          </a:solidFill>
          <a:ln/>
        </p:spPr>
        <p:txBody>
          <a:bodyPr wrap="square" rtlCol="0" anchor="ctr"/>
          <a:lstStyle/>
          <a:p>
            <a:pPr marL="0" indent="0">
              <a:buNone/>
            </a:pPr>
            <a:endParaRPr lang="en-US" dirty="0"/>
          </a:p>
        </p:txBody>
      </p:sp>
      <p:sp>
        <p:nvSpPr>
          <p:cNvPr id="3" name="Shape 1"/>
          <p:cNvSpPr/>
          <p:nvPr/>
        </p:nvSpPr>
        <p:spPr>
          <a:xfrm>
            <a:off x="0" y="596801"/>
            <a:ext cx="9144000" cy="0"/>
          </a:xfrm>
          <a:prstGeom prst="line">
            <a:avLst/>
          </a:prstGeom>
          <a:noFill/>
          <a:ln w="38100">
            <a:solidFill>
              <a:srgbClr val="DDB774"/>
            </a:solidFill>
            <a:prstDash val="solid"/>
          </a:ln>
        </p:spPr>
        <p:txBody>
          <a:bodyPr/>
          <a:lstStyle/>
          <a:p>
            <a:endParaRPr lang="en-US"/>
          </a:p>
        </p:txBody>
      </p:sp>
      <p:sp>
        <p:nvSpPr>
          <p:cNvPr id="4" name="Text 2"/>
          <p:cNvSpPr/>
          <p:nvPr/>
        </p:nvSpPr>
        <p:spPr>
          <a:xfrm>
            <a:off x="355550" y="126950"/>
            <a:ext cx="8601557" cy="323850"/>
          </a:xfrm>
          <a:prstGeom prst="rect">
            <a:avLst/>
          </a:prstGeom>
          <a:noFill/>
          <a:ln/>
        </p:spPr>
        <p:txBody>
          <a:bodyPr wrap="square" lIns="0" tIns="0" rIns="0" bIns="0" rtlCol="0" anchor="t"/>
          <a:lstStyle/>
          <a:p>
            <a:pPr marL="0" indent="0" algn="l">
              <a:buNone/>
            </a:pPr>
            <a:r>
              <a:rPr lang="en-US" sz="2200" b="1" dirty="0">
                <a:solidFill>
                  <a:srgbClr val="DDB774"/>
                </a:solidFill>
                <a:latin typeface="Arial" pitchFamily="34" charset="0"/>
                <a:ea typeface="Arial" pitchFamily="34" charset="-122"/>
                <a:cs typeface="Arial" pitchFamily="34" charset="-120"/>
              </a:rPr>
              <a:t>Intentional Misuse</a:t>
            </a:r>
            <a:endParaRPr lang="en-US" sz="2200" dirty="0"/>
          </a:p>
        </p:txBody>
      </p:sp>
      <p:sp>
        <p:nvSpPr>
          <p:cNvPr id="5" name="Text 3"/>
          <p:cNvSpPr/>
          <p:nvPr/>
        </p:nvSpPr>
        <p:spPr>
          <a:xfrm>
            <a:off x="406301" y="869752"/>
            <a:ext cx="8498026" cy="323850"/>
          </a:xfrm>
          <a:prstGeom prst="rect">
            <a:avLst/>
          </a:prstGeom>
          <a:noFill/>
          <a:ln/>
        </p:spPr>
        <p:txBody>
          <a:bodyPr wrap="square" lIns="0" tIns="0" rIns="0" bIns="0" rtlCol="0" anchor="t"/>
          <a:lstStyle/>
          <a:p>
            <a:pPr marL="0" indent="0" algn="l">
              <a:spcAft>
                <a:spcPts val="400"/>
              </a:spcAft>
              <a:buNone/>
            </a:pPr>
            <a:r>
              <a:rPr lang="en-US" sz="2200" b="1" dirty="0">
                <a:solidFill>
                  <a:srgbClr val="043865"/>
                </a:solidFill>
                <a:latin typeface="Arial" pitchFamily="34" charset="0"/>
                <a:ea typeface="Arial" pitchFamily="34" charset="-122"/>
                <a:cs typeface="Arial" pitchFamily="34" charset="-120"/>
              </a:rPr>
              <a:t>Lowering the Barrier to Entry</a:t>
            </a:r>
            <a:endParaRPr lang="en-US" sz="2200" dirty="0"/>
          </a:p>
        </p:txBody>
      </p:sp>
      <p:sp>
        <p:nvSpPr>
          <p:cNvPr id="6" name="Text 4"/>
          <p:cNvSpPr/>
          <p:nvPr/>
        </p:nvSpPr>
        <p:spPr>
          <a:xfrm>
            <a:off x="406301" y="1295102"/>
            <a:ext cx="8331398" cy="1507034"/>
          </a:xfrm>
          <a:prstGeom prst="rect">
            <a:avLst/>
          </a:prstGeom>
          <a:noFill/>
          <a:ln/>
        </p:spPr>
        <p:txBody>
          <a:bodyPr wrap="square" lIns="127000" tIns="0" rIns="0" bIns="0" rtlCol="0" anchor="t"/>
          <a:lstStyle/>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A cybercriminal with only basic coding skills sold AI-generated ransomware (Anthropic, Aug 2025)</a:t>
            </a:r>
            <a:endParaRPr lang="en-US" sz="1300" dirty="0"/>
          </a:p>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ENISA 2025: AI-supported phishing in 80% of global social engineering worldwide – jailbroken models, synthetic media, model poisoning</a:t>
            </a:r>
            <a:endParaRPr lang="en-US" sz="1300" dirty="0"/>
          </a:p>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Threat actors bypass guardrails using social engineering pretexts (posing as CTF students, security researchers)</a:t>
            </a:r>
            <a:endParaRPr lang="en-US" sz="1300" dirty="0"/>
          </a:p>
        </p:txBody>
      </p:sp>
      <p:pic>
        <p:nvPicPr>
          <p:cNvPr id="7" name="Picture 6">
            <a:hlinkClick r:id="rId3"/>
            <a:extLst>
              <a:ext uri="{FF2B5EF4-FFF2-40B4-BE49-F238E27FC236}">
                <a16:creationId xmlns:a16="http://schemas.microsoft.com/office/drawing/2014/main" id="{6AA7AFFC-8D49-38BB-71BC-4BDBB6A50EF3}"/>
              </a:ext>
            </a:extLst>
          </p:cNvPr>
          <p:cNvPicPr>
            <a:picLocks noChangeAspect="1"/>
          </p:cNvPicPr>
          <p:nvPr/>
        </p:nvPicPr>
        <p:blipFill>
          <a:blip r:embed="rId4"/>
          <a:stretch>
            <a:fillRect/>
          </a:stretch>
        </p:blipFill>
        <p:spPr>
          <a:xfrm>
            <a:off x="2089365" y="2802136"/>
            <a:ext cx="2270707" cy="2135735"/>
          </a:xfrm>
          <a:prstGeom prst="rect">
            <a:avLst/>
          </a:prstGeom>
        </p:spPr>
      </p:pic>
      <p:pic>
        <p:nvPicPr>
          <p:cNvPr id="9" name="Picture 8">
            <a:hlinkClick r:id="rId5"/>
            <a:extLst>
              <a:ext uri="{FF2B5EF4-FFF2-40B4-BE49-F238E27FC236}">
                <a16:creationId xmlns:a16="http://schemas.microsoft.com/office/drawing/2014/main" id="{EB9CDD6B-0FE6-0694-7E4F-C466C42AD376}"/>
              </a:ext>
            </a:extLst>
          </p:cNvPr>
          <p:cNvPicPr>
            <a:picLocks noChangeAspect="1"/>
          </p:cNvPicPr>
          <p:nvPr/>
        </p:nvPicPr>
        <p:blipFill>
          <a:blip r:embed="rId6"/>
          <a:stretch>
            <a:fillRect/>
          </a:stretch>
        </p:blipFill>
        <p:spPr>
          <a:xfrm>
            <a:off x="5472696" y="2752748"/>
            <a:ext cx="1581939" cy="218512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7">
    <p:bg>
      <p:bgPr>
        <a:solidFill>
          <a:srgbClr val="F8F9FA"/>
        </a:solidFill>
        <a:effectLst/>
      </p:bgPr>
    </p:bg>
    <p:spTree>
      <p:nvGrpSpPr>
        <p:cNvPr id="1" name=""/>
        <p:cNvGrpSpPr/>
        <p:nvPr/>
      </p:nvGrpSpPr>
      <p:grpSpPr>
        <a:xfrm>
          <a:off x="0" y="0"/>
          <a:ext cx="0" cy="0"/>
          <a:chOff x="0" y="0"/>
          <a:chExt cx="0" cy="0"/>
        </a:xfrm>
      </p:grpSpPr>
      <p:sp>
        <p:nvSpPr>
          <p:cNvPr id="2" name="Text 0"/>
          <p:cNvSpPr/>
          <p:nvPr/>
        </p:nvSpPr>
        <p:spPr>
          <a:xfrm>
            <a:off x="0" y="0"/>
            <a:ext cx="9144000" cy="615851"/>
          </a:xfrm>
          <a:prstGeom prst="rect">
            <a:avLst/>
          </a:prstGeom>
          <a:solidFill>
            <a:srgbClr val="043865"/>
          </a:solidFill>
          <a:ln/>
        </p:spPr>
        <p:txBody>
          <a:bodyPr wrap="square" rtlCol="0" anchor="ctr"/>
          <a:lstStyle/>
          <a:p>
            <a:pPr marL="0" indent="0">
              <a:buNone/>
            </a:pPr>
            <a:endParaRPr lang="en-US" dirty="0"/>
          </a:p>
        </p:txBody>
      </p:sp>
      <p:sp>
        <p:nvSpPr>
          <p:cNvPr id="3" name="Shape 1"/>
          <p:cNvSpPr/>
          <p:nvPr/>
        </p:nvSpPr>
        <p:spPr>
          <a:xfrm>
            <a:off x="0" y="596801"/>
            <a:ext cx="9144000" cy="0"/>
          </a:xfrm>
          <a:prstGeom prst="line">
            <a:avLst/>
          </a:prstGeom>
          <a:noFill/>
          <a:ln w="38100">
            <a:solidFill>
              <a:srgbClr val="DDB774"/>
            </a:solidFill>
            <a:prstDash val="solid"/>
          </a:ln>
        </p:spPr>
        <p:txBody>
          <a:bodyPr/>
          <a:lstStyle/>
          <a:p>
            <a:endParaRPr lang="en-US"/>
          </a:p>
        </p:txBody>
      </p:sp>
      <p:sp>
        <p:nvSpPr>
          <p:cNvPr id="4" name="Text 2"/>
          <p:cNvSpPr/>
          <p:nvPr/>
        </p:nvSpPr>
        <p:spPr>
          <a:xfrm>
            <a:off x="355550" y="126950"/>
            <a:ext cx="8601557" cy="323850"/>
          </a:xfrm>
          <a:prstGeom prst="rect">
            <a:avLst/>
          </a:prstGeom>
          <a:noFill/>
          <a:ln/>
        </p:spPr>
        <p:txBody>
          <a:bodyPr wrap="square" lIns="0" tIns="0" rIns="0" bIns="0" rtlCol="0" anchor="t"/>
          <a:lstStyle/>
          <a:p>
            <a:pPr marL="0" indent="0" algn="l">
              <a:buNone/>
            </a:pPr>
            <a:r>
              <a:rPr lang="en-US" sz="2200" b="1" dirty="0">
                <a:solidFill>
                  <a:srgbClr val="DDB774"/>
                </a:solidFill>
                <a:latin typeface="Arial" pitchFamily="34" charset="0"/>
                <a:ea typeface="Arial" pitchFamily="34" charset="-122"/>
                <a:cs typeface="Arial" pitchFamily="34" charset="-120"/>
              </a:rPr>
              <a:t>Intentional Misuse</a:t>
            </a:r>
            <a:endParaRPr lang="en-US" sz="2200" dirty="0"/>
          </a:p>
        </p:txBody>
      </p:sp>
      <p:sp>
        <p:nvSpPr>
          <p:cNvPr id="5" name="Text 3"/>
          <p:cNvSpPr/>
          <p:nvPr/>
        </p:nvSpPr>
        <p:spPr>
          <a:xfrm>
            <a:off x="406301" y="869752"/>
            <a:ext cx="8498026" cy="323850"/>
          </a:xfrm>
          <a:prstGeom prst="rect">
            <a:avLst/>
          </a:prstGeom>
          <a:noFill/>
          <a:ln/>
        </p:spPr>
        <p:txBody>
          <a:bodyPr wrap="square" lIns="0" tIns="0" rIns="0" bIns="0" rtlCol="0" anchor="t"/>
          <a:lstStyle/>
          <a:p>
            <a:pPr marL="0" indent="0" algn="l">
              <a:spcAft>
                <a:spcPts val="400"/>
              </a:spcAft>
              <a:buNone/>
            </a:pPr>
            <a:r>
              <a:rPr lang="en-US" sz="2200" b="1" dirty="0">
                <a:solidFill>
                  <a:srgbClr val="043865"/>
                </a:solidFill>
                <a:latin typeface="Arial" pitchFamily="34" charset="0"/>
                <a:ea typeface="Arial" pitchFamily="34" charset="-122"/>
                <a:cs typeface="Arial" pitchFamily="34" charset="-120"/>
              </a:rPr>
              <a:t>GTIG 2025: Malware That Uses LLMs During Execution</a:t>
            </a:r>
            <a:endParaRPr lang="en-US" sz="2200" dirty="0"/>
          </a:p>
        </p:txBody>
      </p:sp>
      <p:sp>
        <p:nvSpPr>
          <p:cNvPr id="6" name="Text 4"/>
          <p:cNvSpPr/>
          <p:nvPr/>
        </p:nvSpPr>
        <p:spPr>
          <a:xfrm>
            <a:off x="406301" y="1295102"/>
            <a:ext cx="8331398" cy="1507034"/>
          </a:xfrm>
          <a:prstGeom prst="rect">
            <a:avLst/>
          </a:prstGeom>
          <a:noFill/>
          <a:ln/>
        </p:spPr>
        <p:txBody>
          <a:bodyPr wrap="square" lIns="127000" tIns="0" rIns="0" bIns="0" rtlCol="0" anchor="t"/>
          <a:lstStyle/>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FRUITSHELL: Reverse shell (PowerShell). Hard-coded prompts for bypassing detection / analysis by </a:t>
            </a:r>
            <a:r>
              <a:rPr lang="en-US" sz="1300" dirty="0" err="1">
                <a:solidFill>
                  <a:srgbClr val="333333"/>
                </a:solidFill>
                <a:latin typeface="Arial" pitchFamily="34" charset="0"/>
                <a:ea typeface="Arial" pitchFamily="34" charset="-122"/>
                <a:cs typeface="Arial" pitchFamily="34" charset="-120"/>
              </a:rPr>
              <a:t>LLMsec</a:t>
            </a:r>
            <a:endParaRPr lang="en-US" sz="1300" dirty="0">
              <a:solidFill>
                <a:srgbClr val="333333"/>
              </a:solidFill>
              <a:latin typeface="Arial" pitchFamily="34" charset="0"/>
              <a:ea typeface="Arial" pitchFamily="34" charset="-122"/>
              <a:cs typeface="Arial" pitchFamily="34" charset="-120"/>
            </a:endParaRPr>
          </a:p>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PROMPTFLUX: Dropper malware (VBScript). LLM-dynamic code obfuscation, Gemini API for regeneration</a:t>
            </a:r>
            <a:endParaRPr lang="en-US" sz="1300" dirty="0"/>
          </a:p>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PROMPTLOCK: Experimental cross-platform ransomware (Go) with LLM-dynamic script gen / execution</a:t>
            </a:r>
          </a:p>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PROMPTSTEAL: Data miner (Python) uses Hugging Face API and Qwen2.5-Coder-32B-Instruct</a:t>
            </a:r>
            <a:endParaRPr lang="en-US" sz="1300" dirty="0"/>
          </a:p>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QUIETVAULT: Credential stealer (JS) malware is no longer static -- it adapts using the same AI tools defenders use</a:t>
            </a:r>
            <a:endParaRPr lang="en-US" sz="1300" dirty="0"/>
          </a:p>
        </p:txBody>
      </p:sp>
      <p:pic>
        <p:nvPicPr>
          <p:cNvPr id="8" name="Picture 7">
            <a:hlinkClick r:id="rId3"/>
            <a:extLst>
              <a:ext uri="{FF2B5EF4-FFF2-40B4-BE49-F238E27FC236}">
                <a16:creationId xmlns:a16="http://schemas.microsoft.com/office/drawing/2014/main" id="{06DCE713-0E7C-AD10-EBD2-5DCE86497131}"/>
              </a:ext>
            </a:extLst>
          </p:cNvPr>
          <p:cNvPicPr>
            <a:picLocks noChangeAspect="1"/>
          </p:cNvPicPr>
          <p:nvPr/>
        </p:nvPicPr>
        <p:blipFill>
          <a:blip r:embed="rId4"/>
          <a:stretch>
            <a:fillRect/>
          </a:stretch>
        </p:blipFill>
        <p:spPr>
          <a:xfrm>
            <a:off x="1966493" y="3215857"/>
            <a:ext cx="5211014" cy="172684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8">
    <p:bg>
      <p:bgPr>
        <a:solidFill>
          <a:srgbClr val="F8F9FA"/>
        </a:solidFill>
        <a:effectLst/>
      </p:bgPr>
    </p:bg>
    <p:spTree>
      <p:nvGrpSpPr>
        <p:cNvPr id="1" name=""/>
        <p:cNvGrpSpPr/>
        <p:nvPr/>
      </p:nvGrpSpPr>
      <p:grpSpPr>
        <a:xfrm>
          <a:off x="0" y="0"/>
          <a:ext cx="0" cy="0"/>
          <a:chOff x="0" y="0"/>
          <a:chExt cx="0" cy="0"/>
        </a:xfrm>
      </p:grpSpPr>
      <p:sp>
        <p:nvSpPr>
          <p:cNvPr id="2" name="Text 0"/>
          <p:cNvSpPr/>
          <p:nvPr/>
        </p:nvSpPr>
        <p:spPr>
          <a:xfrm>
            <a:off x="0" y="0"/>
            <a:ext cx="9144000" cy="615851"/>
          </a:xfrm>
          <a:prstGeom prst="rect">
            <a:avLst/>
          </a:prstGeom>
          <a:solidFill>
            <a:srgbClr val="043865"/>
          </a:solidFill>
          <a:ln/>
        </p:spPr>
        <p:txBody>
          <a:bodyPr wrap="square" rtlCol="0" anchor="ctr"/>
          <a:lstStyle/>
          <a:p>
            <a:pPr marL="0" indent="0">
              <a:buNone/>
            </a:pPr>
            <a:endParaRPr lang="en-US" dirty="0"/>
          </a:p>
        </p:txBody>
      </p:sp>
      <p:sp>
        <p:nvSpPr>
          <p:cNvPr id="3" name="Shape 1"/>
          <p:cNvSpPr/>
          <p:nvPr/>
        </p:nvSpPr>
        <p:spPr>
          <a:xfrm>
            <a:off x="0" y="596801"/>
            <a:ext cx="9144000" cy="0"/>
          </a:xfrm>
          <a:prstGeom prst="line">
            <a:avLst/>
          </a:prstGeom>
          <a:noFill/>
          <a:ln w="38100">
            <a:solidFill>
              <a:srgbClr val="DDB774"/>
            </a:solidFill>
            <a:prstDash val="solid"/>
          </a:ln>
        </p:spPr>
        <p:txBody>
          <a:bodyPr/>
          <a:lstStyle/>
          <a:p>
            <a:endParaRPr lang="en-US"/>
          </a:p>
        </p:txBody>
      </p:sp>
      <p:sp>
        <p:nvSpPr>
          <p:cNvPr id="4" name="Text 2"/>
          <p:cNvSpPr/>
          <p:nvPr/>
        </p:nvSpPr>
        <p:spPr>
          <a:xfrm>
            <a:off x="355550" y="126950"/>
            <a:ext cx="8601557" cy="323850"/>
          </a:xfrm>
          <a:prstGeom prst="rect">
            <a:avLst/>
          </a:prstGeom>
          <a:noFill/>
          <a:ln/>
        </p:spPr>
        <p:txBody>
          <a:bodyPr wrap="square" lIns="0" tIns="0" rIns="0" bIns="0" rtlCol="0" anchor="t"/>
          <a:lstStyle/>
          <a:p>
            <a:pPr marL="0" indent="0" algn="l">
              <a:buNone/>
            </a:pPr>
            <a:r>
              <a:rPr lang="en-US" sz="2200" b="1" dirty="0">
                <a:solidFill>
                  <a:srgbClr val="DDB774"/>
                </a:solidFill>
                <a:latin typeface="Arial" pitchFamily="34" charset="0"/>
                <a:ea typeface="Arial" pitchFamily="34" charset="-122"/>
                <a:cs typeface="Arial" pitchFamily="34" charset="-120"/>
              </a:rPr>
              <a:t>Intentional Misuse</a:t>
            </a:r>
            <a:endParaRPr lang="en-US" sz="2200" dirty="0"/>
          </a:p>
        </p:txBody>
      </p:sp>
      <p:sp>
        <p:nvSpPr>
          <p:cNvPr id="5" name="Text 3"/>
          <p:cNvSpPr/>
          <p:nvPr/>
        </p:nvSpPr>
        <p:spPr>
          <a:xfrm>
            <a:off x="406301" y="869752"/>
            <a:ext cx="8498026" cy="323850"/>
          </a:xfrm>
          <a:prstGeom prst="rect">
            <a:avLst/>
          </a:prstGeom>
          <a:noFill/>
          <a:ln/>
        </p:spPr>
        <p:txBody>
          <a:bodyPr wrap="square" lIns="0" tIns="0" rIns="0" bIns="0" rtlCol="0" anchor="t"/>
          <a:lstStyle/>
          <a:p>
            <a:pPr marL="0" indent="0" algn="l">
              <a:spcAft>
                <a:spcPts val="400"/>
              </a:spcAft>
              <a:buNone/>
            </a:pPr>
            <a:r>
              <a:rPr lang="en-US" sz="2200" b="1" dirty="0">
                <a:solidFill>
                  <a:srgbClr val="043865"/>
                </a:solidFill>
                <a:latin typeface="Arial" pitchFamily="34" charset="0"/>
                <a:ea typeface="Arial" pitchFamily="34" charset="-122"/>
                <a:cs typeface="Arial" pitchFamily="34" charset="-120"/>
              </a:rPr>
              <a:t>Model Context Protocol as Attack Infrastructure</a:t>
            </a:r>
            <a:endParaRPr lang="en-US" sz="2200" dirty="0"/>
          </a:p>
        </p:txBody>
      </p:sp>
      <p:sp>
        <p:nvSpPr>
          <p:cNvPr id="6" name="Text 4"/>
          <p:cNvSpPr/>
          <p:nvPr/>
        </p:nvSpPr>
        <p:spPr>
          <a:xfrm>
            <a:off x="406301" y="1295102"/>
            <a:ext cx="8331398" cy="1251347"/>
          </a:xfrm>
          <a:prstGeom prst="rect">
            <a:avLst/>
          </a:prstGeom>
          <a:noFill/>
          <a:ln/>
        </p:spPr>
        <p:txBody>
          <a:bodyPr wrap="square" lIns="127000" tIns="0" rIns="0" bIns="0" rtlCol="0" anchor="t"/>
          <a:lstStyle/>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Novel command-and-control architecture leveraging MCP to coordinate distributed reconnaissance agents</a:t>
            </a:r>
            <a:endParaRPr lang="en-US" sz="1300" dirty="0"/>
          </a:p>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Eliminates key host and network artifacts used for detection</a:t>
            </a:r>
            <a:endParaRPr lang="en-US" sz="1300" dirty="0"/>
          </a:p>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"Shadow Escape": zero-click exploit targeting MCP-based agents, enables silent workflow hijacking</a:t>
            </a:r>
            <a:endParaRPr lang="en-US" sz="1300" dirty="0"/>
          </a:p>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MCP is designed to connect AI agents to external tools -- attackers use that same connectivity</a:t>
            </a:r>
            <a:endParaRPr lang="en-US" sz="1300" dirty="0"/>
          </a:p>
        </p:txBody>
      </p:sp>
      <p:pic>
        <p:nvPicPr>
          <p:cNvPr id="7" name="Picture 6">
            <a:hlinkClick r:id="rId3"/>
            <a:extLst>
              <a:ext uri="{FF2B5EF4-FFF2-40B4-BE49-F238E27FC236}">
                <a16:creationId xmlns:a16="http://schemas.microsoft.com/office/drawing/2014/main" id="{FA0C7A52-76F8-BF96-D574-8111DF3BB44C}"/>
              </a:ext>
            </a:extLst>
          </p:cNvPr>
          <p:cNvPicPr>
            <a:picLocks noChangeAspect="1"/>
          </p:cNvPicPr>
          <p:nvPr/>
        </p:nvPicPr>
        <p:blipFill>
          <a:blip r:embed="rId4"/>
          <a:stretch>
            <a:fillRect/>
          </a:stretch>
        </p:blipFill>
        <p:spPr>
          <a:xfrm>
            <a:off x="788576" y="3003892"/>
            <a:ext cx="4597400" cy="1854200"/>
          </a:xfrm>
          <a:prstGeom prst="rect">
            <a:avLst/>
          </a:prstGeom>
        </p:spPr>
      </p:pic>
      <p:pic>
        <p:nvPicPr>
          <p:cNvPr id="8" name="Picture 7">
            <a:hlinkClick r:id="rId5"/>
            <a:extLst>
              <a:ext uri="{FF2B5EF4-FFF2-40B4-BE49-F238E27FC236}">
                <a16:creationId xmlns:a16="http://schemas.microsoft.com/office/drawing/2014/main" id="{4EC1D969-2D39-48B9-523D-9E5A673770F6}"/>
              </a:ext>
            </a:extLst>
          </p:cNvPr>
          <p:cNvPicPr>
            <a:picLocks noChangeAspect="1"/>
          </p:cNvPicPr>
          <p:nvPr/>
        </p:nvPicPr>
        <p:blipFill>
          <a:blip r:embed="rId6"/>
          <a:stretch>
            <a:fillRect/>
          </a:stretch>
        </p:blipFill>
        <p:spPr>
          <a:xfrm>
            <a:off x="5752406" y="2856177"/>
            <a:ext cx="2603018" cy="216037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9">
    <p:bg>
      <p:bgPr>
        <a:solidFill>
          <a:srgbClr val="043865"/>
        </a:solidFill>
        <a:effectLst/>
      </p:bgPr>
    </p:bg>
    <p:spTree>
      <p:nvGrpSpPr>
        <p:cNvPr id="1" name=""/>
        <p:cNvGrpSpPr/>
        <p:nvPr/>
      </p:nvGrpSpPr>
      <p:grpSpPr>
        <a:xfrm>
          <a:off x="0" y="0"/>
          <a:ext cx="0" cy="0"/>
          <a:chOff x="0" y="0"/>
          <a:chExt cx="0" cy="0"/>
        </a:xfrm>
      </p:grpSpPr>
      <p:sp>
        <p:nvSpPr>
          <p:cNvPr id="2" name="Text 0"/>
          <p:cNvSpPr/>
          <p:nvPr/>
        </p:nvSpPr>
        <p:spPr>
          <a:xfrm>
            <a:off x="1597235" y="2046238"/>
            <a:ext cx="5949529" cy="581025"/>
          </a:xfrm>
          <a:prstGeom prst="rect">
            <a:avLst/>
          </a:prstGeom>
          <a:noFill/>
          <a:ln/>
        </p:spPr>
        <p:txBody>
          <a:bodyPr wrap="square" lIns="0" tIns="0" rIns="0" bIns="0" rtlCol="0" anchor="t"/>
          <a:lstStyle/>
          <a:p>
            <a:pPr marL="0" indent="0" algn="ctr">
              <a:spcAft>
                <a:spcPts val="1600"/>
              </a:spcAft>
              <a:buNone/>
            </a:pPr>
            <a:r>
              <a:rPr lang="en-US" sz="4000" b="1" dirty="0">
                <a:solidFill>
                  <a:srgbClr val="DDB774"/>
                </a:solidFill>
                <a:latin typeface="Arial" pitchFamily="34" charset="0"/>
                <a:ea typeface="Arial" pitchFamily="34" charset="-122"/>
                <a:cs typeface="Arial" pitchFamily="34" charset="-120"/>
              </a:rPr>
              <a:t>OpenClaw: Case Study</a:t>
            </a:r>
            <a:endParaRPr lang="en-US" sz="4000" dirty="0"/>
          </a:p>
        </p:txBody>
      </p:sp>
      <p:sp>
        <p:nvSpPr>
          <p:cNvPr id="3" name="Text 1"/>
          <p:cNvSpPr/>
          <p:nvPr/>
        </p:nvSpPr>
        <p:spPr>
          <a:xfrm>
            <a:off x="1597235" y="2830413"/>
            <a:ext cx="5949529" cy="266700"/>
          </a:xfrm>
          <a:prstGeom prst="rect">
            <a:avLst/>
          </a:prstGeom>
          <a:noFill/>
          <a:ln/>
        </p:spPr>
        <p:txBody>
          <a:bodyPr wrap="square" lIns="0" tIns="0" rIns="0" bIns="0" rtlCol="0" anchor="t"/>
          <a:lstStyle/>
          <a:p>
            <a:pPr marL="0" indent="0" algn="ctr">
              <a:buNone/>
            </a:pPr>
            <a:r>
              <a:rPr lang="en-US" sz="1800" dirty="0">
                <a:solidFill>
                  <a:srgbClr val="FFFFFF"/>
                </a:solidFill>
                <a:latin typeface="Arial" pitchFamily="34" charset="0"/>
                <a:ea typeface="Arial" pitchFamily="34" charset="-122"/>
                <a:cs typeface="Arial" pitchFamily="34" charset="-120"/>
              </a:rPr>
              <a:t>What happens when agentic AI security is an afterthought</a:t>
            </a:r>
            <a:endParaRPr 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0">
    <p:bg>
      <p:bgPr>
        <a:solidFill>
          <a:srgbClr val="F8F9FA"/>
        </a:solidFill>
        <a:effectLst/>
      </p:bgPr>
    </p:bg>
    <p:spTree>
      <p:nvGrpSpPr>
        <p:cNvPr id="1" name=""/>
        <p:cNvGrpSpPr/>
        <p:nvPr/>
      </p:nvGrpSpPr>
      <p:grpSpPr>
        <a:xfrm>
          <a:off x="0" y="0"/>
          <a:ext cx="0" cy="0"/>
          <a:chOff x="0" y="0"/>
          <a:chExt cx="0" cy="0"/>
        </a:xfrm>
      </p:grpSpPr>
      <p:sp>
        <p:nvSpPr>
          <p:cNvPr id="2" name="Text 0"/>
          <p:cNvSpPr/>
          <p:nvPr/>
        </p:nvSpPr>
        <p:spPr>
          <a:xfrm>
            <a:off x="0" y="0"/>
            <a:ext cx="9144000" cy="615851"/>
          </a:xfrm>
          <a:prstGeom prst="rect">
            <a:avLst/>
          </a:prstGeom>
          <a:solidFill>
            <a:srgbClr val="043865"/>
          </a:solidFill>
          <a:ln/>
        </p:spPr>
        <p:txBody>
          <a:bodyPr wrap="square" rtlCol="0" anchor="ctr"/>
          <a:lstStyle/>
          <a:p>
            <a:pPr marL="0" indent="0">
              <a:buNone/>
            </a:pPr>
            <a:endParaRPr lang="en-US" dirty="0"/>
          </a:p>
        </p:txBody>
      </p:sp>
      <p:sp>
        <p:nvSpPr>
          <p:cNvPr id="3" name="Shape 1"/>
          <p:cNvSpPr/>
          <p:nvPr/>
        </p:nvSpPr>
        <p:spPr>
          <a:xfrm>
            <a:off x="0" y="596801"/>
            <a:ext cx="9144000" cy="0"/>
          </a:xfrm>
          <a:prstGeom prst="line">
            <a:avLst/>
          </a:prstGeom>
          <a:noFill/>
          <a:ln w="38100">
            <a:solidFill>
              <a:srgbClr val="DDB774"/>
            </a:solidFill>
            <a:prstDash val="solid"/>
          </a:ln>
        </p:spPr>
        <p:txBody>
          <a:bodyPr/>
          <a:lstStyle/>
          <a:p>
            <a:endParaRPr lang="en-US"/>
          </a:p>
        </p:txBody>
      </p:sp>
      <p:sp>
        <p:nvSpPr>
          <p:cNvPr id="4" name="Text 2"/>
          <p:cNvSpPr/>
          <p:nvPr/>
        </p:nvSpPr>
        <p:spPr>
          <a:xfrm>
            <a:off x="355550" y="126950"/>
            <a:ext cx="8601557" cy="323850"/>
          </a:xfrm>
          <a:prstGeom prst="rect">
            <a:avLst/>
          </a:prstGeom>
          <a:noFill/>
          <a:ln/>
        </p:spPr>
        <p:txBody>
          <a:bodyPr wrap="square" lIns="0" tIns="0" rIns="0" bIns="0" rtlCol="0" anchor="t"/>
          <a:lstStyle/>
          <a:p>
            <a:pPr marL="0" indent="0" algn="l">
              <a:buNone/>
            </a:pPr>
            <a:r>
              <a:rPr lang="en-US" sz="2200" b="1" dirty="0">
                <a:solidFill>
                  <a:srgbClr val="DDB774"/>
                </a:solidFill>
                <a:latin typeface="Arial" pitchFamily="34" charset="0"/>
                <a:ea typeface="Arial" pitchFamily="34" charset="-122"/>
                <a:cs typeface="Arial" pitchFamily="34" charset="-120"/>
              </a:rPr>
              <a:t>OpenClaw Case Study</a:t>
            </a:r>
            <a:endParaRPr lang="en-US" sz="2200" dirty="0"/>
          </a:p>
        </p:txBody>
      </p:sp>
      <p:sp>
        <p:nvSpPr>
          <p:cNvPr id="5" name="Text 3"/>
          <p:cNvSpPr/>
          <p:nvPr/>
        </p:nvSpPr>
        <p:spPr>
          <a:xfrm>
            <a:off x="406301" y="869752"/>
            <a:ext cx="8498026" cy="323850"/>
          </a:xfrm>
          <a:prstGeom prst="rect">
            <a:avLst/>
          </a:prstGeom>
          <a:noFill/>
          <a:ln/>
        </p:spPr>
        <p:txBody>
          <a:bodyPr wrap="square" lIns="0" tIns="0" rIns="0" bIns="0" rtlCol="0" anchor="t"/>
          <a:lstStyle/>
          <a:p>
            <a:pPr marL="0" indent="0" algn="l">
              <a:spcAft>
                <a:spcPts val="400"/>
              </a:spcAft>
              <a:buNone/>
            </a:pPr>
            <a:r>
              <a:rPr lang="en-US" sz="2200" b="1" dirty="0">
                <a:solidFill>
                  <a:srgbClr val="043865"/>
                </a:solidFill>
                <a:latin typeface="Arial" pitchFamily="34" charset="0"/>
                <a:ea typeface="Arial" pitchFamily="34" charset="-122"/>
                <a:cs typeface="Arial" pitchFamily="34" charset="-120"/>
              </a:rPr>
              <a:t>OpenClaw (formerly Clawdbot/Moltbot)</a:t>
            </a:r>
            <a:endParaRPr lang="en-US" sz="2200" dirty="0"/>
          </a:p>
        </p:txBody>
      </p:sp>
      <p:sp>
        <p:nvSpPr>
          <p:cNvPr id="6" name="Text 4"/>
          <p:cNvSpPr/>
          <p:nvPr/>
        </p:nvSpPr>
        <p:spPr>
          <a:xfrm>
            <a:off x="406301" y="1295102"/>
            <a:ext cx="8331398" cy="1251347"/>
          </a:xfrm>
          <a:prstGeom prst="rect">
            <a:avLst/>
          </a:prstGeom>
          <a:noFill/>
          <a:ln/>
        </p:spPr>
        <p:txBody>
          <a:bodyPr wrap="square" lIns="127000" tIns="0" rIns="0" bIns="0" rtlCol="0" anchor="t"/>
          <a:lstStyle/>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Free, open-source autonomous AI agent -- 68,000+ GitHub stars, ~180,000 developers</a:t>
            </a:r>
            <a:endParaRPr lang="en-US" sz="1300" dirty="0"/>
          </a:p>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Connects chat platforms (WhatsApp, Discord, Signal, Telegram) to AI agents</a:t>
            </a:r>
            <a:endParaRPr lang="en-US" sz="1300" dirty="0"/>
          </a:p>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100+ preconfigured "AgentSkills" for shell commands, file management, web automation</a:t>
            </a:r>
            <a:endParaRPr lang="en-US" sz="1300" dirty="0"/>
          </a:p>
          <a:p>
            <a:pPr marL="127000" indent="-127000" algn="l">
              <a:lnSpc>
                <a:spcPts val="2015"/>
              </a:lnSpc>
              <a:spcAft>
                <a:spcPts val="600"/>
              </a:spcAft>
              <a:buSzPct val="100000"/>
              <a:buChar char="•"/>
            </a:pPr>
            <a:r>
              <a:rPr lang="en-US" sz="1300" dirty="0">
                <a:solidFill>
                  <a:srgbClr val="333333"/>
                </a:solidFill>
                <a:latin typeface="Arial" pitchFamily="34" charset="0"/>
                <a:ea typeface="Arial" pitchFamily="34" charset="-122"/>
                <a:cs typeface="Arial" pitchFamily="34" charset="-120"/>
              </a:rPr>
              <a:t>Model-agnostic, privacy-focused, self-hosted -- sounds great on paper</a:t>
            </a:r>
            <a:endParaRPr lang="en-US" sz="1300" dirty="0"/>
          </a:p>
        </p:txBody>
      </p:sp>
      <p:pic>
        <p:nvPicPr>
          <p:cNvPr id="7" name="Picture 6">
            <a:hlinkClick r:id="rId3"/>
            <a:extLst>
              <a:ext uri="{FF2B5EF4-FFF2-40B4-BE49-F238E27FC236}">
                <a16:creationId xmlns:a16="http://schemas.microsoft.com/office/drawing/2014/main" id="{35ACD351-C22D-6333-2641-DBD4FE5B1C70}"/>
              </a:ext>
            </a:extLst>
          </p:cNvPr>
          <p:cNvPicPr>
            <a:picLocks noChangeAspect="1"/>
          </p:cNvPicPr>
          <p:nvPr/>
        </p:nvPicPr>
        <p:blipFill>
          <a:blip r:embed="rId4"/>
          <a:stretch>
            <a:fillRect/>
          </a:stretch>
        </p:blipFill>
        <p:spPr>
          <a:xfrm>
            <a:off x="2991659" y="2825640"/>
            <a:ext cx="3160683" cy="204462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67</TotalTime>
  <Words>1849</Words>
  <Application>Microsoft Macintosh PowerPoint</Application>
  <PresentationFormat>On-screen Show (16:9)</PresentationFormat>
  <Paragraphs>214</Paragraphs>
  <Slides>30</Slides>
  <Notes>30</Notes>
  <HiddenSlides>3</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30</vt:i4>
      </vt:variant>
    </vt:vector>
  </HeadingPairs>
  <TitlesOfParts>
    <vt:vector size="32" baseType="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Presentation 6: Intentional Misuse, Alignment, and Responsible Innovation</dc:title>
  <dc:subject>PptxGenJS Presentation</dc:subject>
  <dc:creator>Dallas Elleman</dc:creator>
  <cp:lastModifiedBy>Elleman, Dallas</cp:lastModifiedBy>
  <cp:revision>8</cp:revision>
  <dcterms:created xsi:type="dcterms:W3CDTF">2026-02-11T15:14:20Z</dcterms:created>
  <dcterms:modified xsi:type="dcterms:W3CDTF">2026-02-23T03:27:11Z</dcterms:modified>
</cp:coreProperties>
</file>