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316" r:id="rId4"/>
    <p:sldId id="257" r:id="rId5"/>
    <p:sldId id="303" r:id="rId6"/>
    <p:sldId id="317" r:id="rId7"/>
    <p:sldId id="318" r:id="rId8"/>
    <p:sldId id="319" r:id="rId9"/>
    <p:sldId id="320" r:id="rId10"/>
    <p:sldId id="259" r:id="rId11"/>
    <p:sldId id="323" r:id="rId12"/>
    <p:sldId id="284" r:id="rId13"/>
    <p:sldId id="322" r:id="rId14"/>
    <p:sldId id="329" r:id="rId15"/>
    <p:sldId id="330" r:id="rId16"/>
    <p:sldId id="331" r:id="rId17"/>
    <p:sldId id="332" r:id="rId18"/>
    <p:sldId id="333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308" r:id="rId32"/>
    <p:sldId id="276" r:id="rId3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4610"/>
  </p:normalViewPr>
  <p:slideViewPr>
    <p:cSldViewPr snapToGrid="0" snapToObjects="1">
      <p:cViewPr varScale="1">
        <p:scale>
          <a:sx n="157" d="100"/>
          <a:sy n="157" d="100"/>
        </p:scale>
        <p:origin x="176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60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F232E-9F75-7738-FDF3-8BAF5CA03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7C4EAB-31D2-D9BC-D878-27F5D94E1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6EC617-A0FD-34CE-DE00-FBA5B945B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4E376-6F64-A1E9-3A22-EB1AA72CB4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4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4E304-B141-4F6E-E578-A040F0D2F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33DA1-7400-EC38-5624-C9E290408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A903D-5A95-2102-D5C0-97F68E09A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E5CED-AA27-7A19-E7AA-D411F4EDE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21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0BDE1-5DFD-2E76-A156-86211835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B953AF-60FA-FE17-413A-000E20D87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E0DE9E-46A8-D983-79A4-974FF751C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3D58D-FA7B-047D-058A-CEC1A5D6B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77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B5F8A-EA61-9E1F-4853-13E9FD52F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20456-7600-09A1-CCF9-AD6E50E32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19BB61-329D-2209-8116-A728ABB08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FA34B-CDDC-7611-2455-54F863F25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37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5276D-BA88-61E8-6B35-981C00019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36E3D5-C04C-2273-9A1A-6402EC1D3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12332F-2DC1-ABB2-59C3-1B0FF7CD4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AECDF-183C-0D01-1173-DAA4560A01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02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116AE-77FC-5616-9E3E-EF9D4578A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B0BC0C-70BC-8700-AE4D-164BF72EB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722C17-D3F1-40E2-5F17-D11D5E310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60705-CF19-64E1-17AE-45B1B6E46C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262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1935E-B697-A3AE-1AF0-00CB86CFE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A8219F-A76C-8ACA-7F57-2FCBB3163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5499E-C978-8D0E-B90D-3D1DDB866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BB4B8-4288-77E1-5F1B-9FDC9FCCB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9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42B49-476F-21F4-C238-F47753767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5F3D7D-59BC-B1D0-25AF-D4172679C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373CD9-22FA-5DD4-9376-31154EDBE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CD642-B1F5-4919-A96E-1BE61D16E7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7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E241D-6653-FC35-9732-A45507EAE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486A8-A1D4-9F5C-EFD0-E86AFFCD9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1803DA-BA2C-E71D-26DC-525DEC3BB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69EE3-36BF-62CD-9CEA-94FB02700C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5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8D568-1453-3FE1-F93A-10C416724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E72D8B-1644-ACE2-0120-244E8359A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8C1B6-82E5-98F5-71DF-9693292B2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888A3-5F27-22CD-AE68-6FF3FEDC1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80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48CB8-FB2A-3CA7-9A9C-4E718259F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C287C0-439C-284A-3F75-958683CD04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ACAA6-C293-65E1-34CD-2634D67A8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72A5-89B1-319D-D474-2F0247F691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6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984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649194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merfinance.gov/about-us/newsroom/cfpb-and-justice-department-take-action-against-fairway-for-redlining-black-neighborhoods-in-birmingham-alabam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journals/american-political-science-review/article/liars-dividend-can-politicians-claim-misinformation-to-evade-accountability/687FEE54DBD7ED0C96D72B26606AA07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en.datasociety.net/episodes/race-after-technolog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atasociety.net/library/databite-no-124-ruha-benjami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doi/full/10.1073/pnas.201834011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technology/2024/dec/14/saferent-ai-tenant-screening-lawsui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journals.org/doi/10.1161/CIRCULATIONAHA.121.05653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arey.jhu.edu/articles/researchers-warn-potential-digital-redlining-ai-permeates-health-car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tpp.fordschool.umich.edu/sites/stpp/files/2024-08/stpp-midas-explainer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doi/10.1073/pnas.2420092122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nesty.org/en/documents/eur35/4686/2021/en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abor.org/amazons-approach-to-robotics-is-seriously-injuring-warehouse-worker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arpers.org/archive/2018/01/the-digital-poorhouse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world-australia-66130105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544548.358097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isq/article/68/2/sqae020/763856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d41586-019-01307-2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hacklahoma.org/" TargetMode="External"/><Relationship Id="rId7" Type="http://schemas.openxmlformats.org/officeDocument/2006/relationships/hyperlink" Target="https://github.com/DallasElleman/hacklahoma-dream-team/tree/m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sensei-app.team-deetsuite.workers.dev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80161" y="1332161"/>
            <a:ext cx="6583680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sz="4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CYB 4203/6203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2141457" y="2163961"/>
            <a:ext cx="486093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4000"/>
              </a:spcAft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Secure and Trustworthy AI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242702" y="3285285"/>
            <a:ext cx="8658441" cy="4667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Presentation 5: Potential Harms, Misuse, and Responsible Innovation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3112839" y="3878960"/>
            <a:ext cx="2918166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Monday, February 9, 2026</a:t>
            </a:r>
          </a:p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Topic: 3.1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8016" y="808899"/>
            <a:ext cx="8887968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2000"/>
              </a:spcAft>
              <a:buNone/>
            </a:pPr>
            <a:r>
              <a:rPr lang="en-US" sz="40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Topic 3.1: Unintended Harms of AI</a:t>
            </a:r>
          </a:p>
        </p:txBody>
      </p:sp>
      <p:sp>
        <p:nvSpPr>
          <p:cNvPr id="3" name="Text 1"/>
          <p:cNvSpPr/>
          <p:nvPr/>
        </p:nvSpPr>
        <p:spPr>
          <a:xfrm>
            <a:off x="-15688" y="2461528"/>
            <a:ext cx="9175227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Higher-order Effects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49AC7D-2A1B-8A59-A65B-7D470C578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AA84CBD-6529-43F4-2007-2A331AE1E9B8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96E8A37-2768-2BB8-0A0F-2129CF344531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D8586AD-7DA8-3971-F5D9-0DE36BE61620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Unintended Harms of AI Higher-order Effects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5F841EA7-FBD5-8944-B012-748848380939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Self-amplifying Feedback Loops</a:t>
            </a: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AE4F1AAD-D3EE-653E-30A4-BD4C2B772393}"/>
              </a:ext>
            </a:extLst>
          </p:cNvPr>
          <p:cNvSpPr/>
          <p:nvPr/>
        </p:nvSpPr>
        <p:spPr>
          <a:xfrm>
            <a:off x="274320" y="1965254"/>
            <a:ext cx="8763000" cy="279500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Ensign et al. - 2018, "Runaway Feedback Loops in Predictive Policing”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https://arxiv.org/abs/1706.09847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Historical data → more police → more arrests → "confirms" prediction → retrain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arrests are made due to police presence (not higher crime), new arrest data "confirms" the prediction, model retrains and strengthens the bias.</a:t>
            </a:r>
          </a:p>
        </p:txBody>
      </p:sp>
    </p:spTree>
    <p:extLst>
      <p:ext uri="{BB962C8B-B14F-4D97-AF65-F5344CB8AC3E}">
        <p14:creationId xmlns:p14="http://schemas.microsoft.com/office/powerpoint/2010/main" val="386898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B88A4-0BAB-8F9E-B771-426FAF31D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F736F79-D98B-6ED2-3FE9-E35A0FE56C7E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7E83F55-6CC4-7F34-6964-7CF00DB60163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8D9F6B9-1881-48ED-813A-E05569320D5F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Unintended Harms of AI Higher-order Effects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48F6DFC-AC2B-15BB-6D24-BCF637299534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Self-amplifying Feedback Loops</a:t>
            </a: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080AC5B9-9EBD-7520-A18E-C0B1356FD9C2}"/>
              </a:ext>
            </a:extLst>
          </p:cNvPr>
          <p:cNvSpPr/>
          <p:nvPr/>
        </p:nvSpPr>
        <p:spPr>
          <a:xfrm>
            <a:off x="274320" y="1965254"/>
            <a:ext cx="8763000" cy="279500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dirty="0"/>
              <a:t>Obermeyer et al. (2019) “Dissecting racial bias in an algorithm used to manage the health of populations” </a:t>
            </a:r>
            <a:r>
              <a:rPr lang="en-US" dirty="0">
                <a:hlinkClick r:id="rId3"/>
              </a:rPr>
              <a:t>https://pubmed.ncbi.nlm.nih.gov/31649194/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ts val="224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algorithm affecting ~200M patients used </a:t>
            </a:r>
            <a:r>
              <a:rPr lang="en-US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spending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proxy for health needs. </a:t>
            </a:r>
          </a:p>
          <a:p>
            <a:pPr marL="285750" indent="-285750">
              <a:lnSpc>
                <a:spcPts val="224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inequality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less spent on Black patients at equivalent illness levels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algorithm systematically under-predicts their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Denied care management → worse outcomes → more acute crises → higher crisis costs but lower preventive costs → data reinforces the original bias</a:t>
            </a:r>
            <a:endParaRPr lang="en-US" dirty="0">
              <a:solidFill>
                <a:srgbClr val="333333"/>
              </a:solidFill>
              <a:latin typeface="Arial" pitchFamily="34" charset="0"/>
              <a:cs typeface="Arial" pitchFamily="34" charset="-120"/>
            </a:endParaRP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1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A8642C-4A48-8213-44DB-94186AEBC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2B1EEA-6AE4-DEAC-356E-B608951A40D2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CB9C62D-3687-BB58-889C-FFBE682583A1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D4C776A-B62B-9261-DFD1-BD96D3D68EF1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Unintended Harms of AI Higher-order Effects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37B7F3E5-F00B-2C48-16F1-DDA9F1F196F3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Behavioral Changes People Don’t Notice in Themselves</a:t>
            </a: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2352C0BD-01D8-75BE-D385-072949610DD7}"/>
              </a:ext>
            </a:extLst>
          </p:cNvPr>
          <p:cNvSpPr/>
          <p:nvPr/>
        </p:nvSpPr>
        <p:spPr>
          <a:xfrm>
            <a:off x="274320" y="1965254"/>
            <a:ext cx="8763000" cy="279500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b="1" dirty="0"/>
              <a:t>Chilling</a:t>
            </a:r>
            <a:r>
              <a:rPr lang="en-US" dirty="0"/>
              <a:t> </a:t>
            </a:r>
            <a:r>
              <a:rPr lang="en-US" b="1" dirty="0"/>
              <a:t>effects</a:t>
            </a:r>
            <a:r>
              <a:rPr lang="en-US" dirty="0"/>
              <a:t> </a:t>
            </a:r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b="1" dirty="0"/>
              <a:t>self-censorship.</a:t>
            </a:r>
            <a:r>
              <a:rPr lang="en-US" dirty="0"/>
              <a:t> Buchi, </a:t>
            </a:r>
            <a:r>
              <a:rPr lang="en-US" dirty="0" err="1"/>
              <a:t>Festic</a:t>
            </a:r>
            <a:r>
              <a:rPr lang="en-US" dirty="0"/>
              <a:t> &amp; Latzer (2022, </a:t>
            </a:r>
            <a:r>
              <a:rPr lang="en-US" i="1" dirty="0"/>
              <a:t>Big</a:t>
            </a:r>
            <a:r>
              <a:rPr lang="en-US" dirty="0"/>
              <a:t> </a:t>
            </a:r>
            <a:r>
              <a:rPr lang="en-US" i="1" dirty="0"/>
              <a:t>Data</a:t>
            </a:r>
            <a:r>
              <a:rPr lang="en-US" dirty="0"/>
              <a:t> </a:t>
            </a:r>
            <a:r>
              <a:rPr lang="en-US" i="1" dirty="0"/>
              <a:t>&amp;</a:t>
            </a:r>
            <a:r>
              <a:rPr lang="en-US" dirty="0"/>
              <a:t> </a:t>
            </a:r>
            <a:r>
              <a:rPr lang="en-US" i="1" dirty="0"/>
              <a:t>Society</a:t>
            </a:r>
            <a:r>
              <a:rPr lang="en-US" dirty="0"/>
              <a:t>) found that the </a:t>
            </a:r>
            <a:r>
              <a:rPr lang="en-US" i="1" dirty="0"/>
              <a:t>perception</a:t>
            </a:r>
            <a:r>
              <a:rPr lang="en-US" dirty="0"/>
              <a:t> of algorithmic surveillance -- not even actual surveillance -- causes people to restrict their communication,</a:t>
            </a:r>
          </a:p>
          <a:p>
            <a:r>
              <a:rPr lang="en-US" dirty="0"/>
              <a:t>  opinion-voicing, and information-seeking. The perverse dynamic: the most informed, privacy-aware citizens self-censor the most, systematically withdrawing the most thoughtful voices from public discourse.</a:t>
            </a:r>
          </a:p>
          <a:p>
            <a:pPr marL="127000" indent="-127000">
              <a:lnSpc>
                <a:spcPts val="2240"/>
              </a:lnSpc>
              <a:spcAft>
                <a:spcPts val="800"/>
              </a:spcAft>
              <a:buSzPct val="100000"/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0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2B6BF5-C498-C698-3488-80CDD0D3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383278C-1531-71A5-5DD3-200148E00950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28B78EB-5055-48D9-C5EB-4DB56437EBE4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F964F4C-914F-69B3-C6F9-A4AFAE3FA0D7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Unintended Harms of AI Higher-order Effects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6CBD58A-7A81-4BF4-0626-1A7ACAE0A4D1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Behavioral Changes People Don’t Notice in Themselves</a:t>
            </a: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3D3AFB0D-7F70-64E4-288F-8EF100A91537}"/>
              </a:ext>
            </a:extLst>
          </p:cNvPr>
          <p:cNvSpPr/>
          <p:nvPr/>
        </p:nvSpPr>
        <p:spPr>
          <a:xfrm>
            <a:off x="274320" y="1965254"/>
            <a:ext cx="8763000" cy="2795005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r>
              <a:rPr lang="en-US" b="1" dirty="0"/>
              <a:t>Anticipatory</a:t>
            </a:r>
            <a:r>
              <a:rPr lang="en-US" dirty="0"/>
              <a:t> </a:t>
            </a:r>
            <a:r>
              <a:rPr lang="en-US" b="1" dirty="0"/>
              <a:t>conformity.</a:t>
            </a:r>
            <a:r>
              <a:rPr lang="en-US" dirty="0"/>
              <a:t> Research on China's Social Credit System shows citizens engaging in "automatic self-monitoring and adjustment of behavior" -- acting not from genuine belief but to maintain a score. Hardt et al. (2025) formalize how algorithmic scoring rewards </a:t>
            </a:r>
            <a:r>
              <a:rPr lang="en-US" i="1" dirty="0"/>
              <a:t>strategic</a:t>
            </a:r>
            <a:r>
              <a:rPr lang="en-US" dirty="0"/>
              <a:t> </a:t>
            </a:r>
            <a:r>
              <a:rPr lang="en-US" i="1" dirty="0"/>
              <a:t>manipulation</a:t>
            </a:r>
            <a:r>
              <a:rPr lang="en-US" dirty="0"/>
              <a:t> </a:t>
            </a:r>
            <a:r>
              <a:rPr lang="en-US" i="1" dirty="0"/>
              <a:t>over</a:t>
            </a:r>
            <a:r>
              <a:rPr lang="en-US" dirty="0"/>
              <a:t> </a:t>
            </a:r>
            <a:r>
              <a:rPr lang="en-US" i="1" dirty="0"/>
              <a:t>genuine</a:t>
            </a:r>
            <a:r>
              <a:rPr lang="en-US" dirty="0"/>
              <a:t> </a:t>
            </a:r>
            <a:r>
              <a:rPr lang="en-US" i="1" dirty="0"/>
              <a:t>improvement</a:t>
            </a:r>
            <a:r>
              <a:rPr lang="en-US" dirty="0"/>
              <a:t>, systematically advantaging those with resources and knowledge to game the system.</a:t>
            </a:r>
          </a:p>
          <a:p>
            <a:pPr>
              <a:lnSpc>
                <a:spcPts val="2240"/>
              </a:lnSpc>
              <a:spcAft>
                <a:spcPts val="800"/>
              </a:spcAft>
              <a:buSzPct val="10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6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91440" y="1043136"/>
            <a:ext cx="9326880" cy="7139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2000"/>
              </a:spcAft>
              <a:buNone/>
            </a:pPr>
            <a:r>
              <a:rPr lang="en-US" sz="36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 Research: Real-World AI Harms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65754" y="2119742"/>
            <a:ext cx="9012492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Each student performed in-class rapid investigation of a case study of AI systems causing real-world harm.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Topics span algorithmic discrimination, government automation failures, misinformation, and research integrity.</a:t>
            </a:r>
          </a:p>
          <a:p>
            <a:pPr marL="0" indent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following slides summarize and expand their results.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 Research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CFPB v. Fairway Independent Mortgage (2024)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952327"/>
            <a:ext cx="8382000" cy="1727299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CFPB and DOJ alleged Fairway discriminated against majority-Black neighborhoods in Birmingham, AL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Offices, marketing, and referral networks concentrated in majority-white areas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AI-powered underwriting and marketing systems trained on historical data can learn and scale discriminatory patterns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Even without race as a variable, ZIP code proxies create "algorithmic redlining"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81000" y="3781127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CFPB Complaint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 Research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Liar's Dividend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952327"/>
            <a:ext cx="8382000" cy="2113359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Politicians can dismiss real scandals by claiming "misinformation" -- especially effective for text-based scandals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strategies: create informational uncertainty, or rally partisan supporters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AI-generated content makes false claims of fakery more plausible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Believing the politician's rebuttal strongly correlates with continued support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Video-based scandals are harder to dismiss than text-based ones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81000" y="4167188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The Liar's Dividend - American Political Science Review (Cambridge)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 Research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Race After Technology (2019)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952327"/>
            <a:ext cx="8382000" cy="144274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Technology is not neutral -- algorithms reflect the social and institutional contexts in which they are built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Bias is not a technical glitch but a sign of deeper structural inequality embedded in data and design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Introduced "the New Jim Code": automation that hides, speeds, and deepens discrimination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Questions whether some systems should exist at all, and who they ultimately serve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81000" y="3496568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Data &amp; Society Podcast: Race After </a:t>
            </a: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4"/>
              </a:rPr>
              <a:t>Technology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 Research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Algorithmic Monoculture (Kleinberg &amp; Raghavan, 2021)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952327"/>
            <a:ext cx="8382000" cy="144274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many institutions use the same algorithm, decision quality decreases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 loops: popular recommendations reinforce themselves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single flawed algorithm means all decisions are at risk -- including susceptibility to bias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Paradox: introducing a more accurate algorithm leads to wider adoption, recreating the monoculture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81000" y="3496568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Kleinberg &amp; Raghavan (2021) - PNAS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5"/>
          <p:cNvSpPr/>
          <p:nvPr/>
        </p:nvSpPr>
        <p:spPr>
          <a:xfrm>
            <a:off x="259080" y="1480617"/>
            <a:ext cx="8382000" cy="2043561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2.2 Core AI values: 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Privacy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Autonomy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Safety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Sustainability</a:t>
            </a:r>
            <a:endParaRPr lang="en-US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2.3 AI and human rights</a:t>
            </a:r>
            <a:endParaRPr lang="en-US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2.4 Human-AI collaboration</a:t>
            </a:r>
          </a:p>
        </p:txBody>
      </p:sp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Recap – Last week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 Research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Louis et al. v. SafeRent Solutions (2022-2024)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952327"/>
            <a:ext cx="8382000" cy="1727299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scoring system disproportionately penalized Black and Hispanic renters and housing voucher recipients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Algorithm produced opaque scores landlords could not adjust or understand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"324" -- the score that denied Mary Louis housing, with no explanation of how it was calculated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$2.3M settlement; SafeRent barred from scoring voucher applicants for 5 years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81000" y="3781127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The Guardian: SafeRent AI Tenant Screening Lawsuit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 Research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Redlining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952327"/>
            <a:ext cx="8382000" cy="182880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Specific groups excluded from equal access to digital tools like internet, creating systemic division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 amplified impact: minorities relied on internet for work, school, virtual health visits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healthcare tools (facial recognition, speech recognition) work best for native English speakers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patient portals use limited languages, require device ownership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Creates widening gaps in quality education, employment, and healthcare access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81000" y="3882628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AHA Journal: Digital Redlining and Cardiovascular Health </a:t>
            </a: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| </a:t>
            </a: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4"/>
              </a:rPr>
              <a:t>Johns Hopkins: Digital Redlining and AI in Healthcare</a:t>
            </a:r>
            <a:endParaRPr 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 Research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MiDAS Automated Fraud Detection (2013-2015)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952327"/>
            <a:ext cx="8382000" cy="182880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~40,000 Michigan residents falsely accused of unemployment fraud by automated system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human oversight; neither agency nor state could produce evidence for fraud claims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Victims suffered wage garnishments, home foreclosures, seized tax returns, bankruptcy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Fraud allegations disrupted job searches, perpetuating cycles of unemployment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$20M class-action settlement after seven years of litigation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81000" y="3882628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Ford School: MiDAS Explainer (PDF)</a:t>
            </a:r>
            <a:endParaRPr lang="en-US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 Research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Paper Mills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952327"/>
            <a:ext cx="8382000" cy="182880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Organized services producing thousands of fake research papers using templates and automation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Driven by publication pressure and academic incentive structures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 fake data, reused images, template text; may exploit peer review systems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Scientists, doctors, and students pay thousands to be named as authors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tools now increase output speed and realism of fabricated research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81000" y="3882628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Paper Mills Enabling Fraud at Scale - PNAS (2025)</a:t>
            </a:r>
            <a:endParaRPr lang="en-US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 Research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Dutch Toeslagenaffaire (2005-2019)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952327"/>
            <a:ext cx="8382000" cy="2113359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Tax authority algorithm profiled dual-nationality families as "higher risk" for benefit fraud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 administrative mistakes treated as intentional fraud; families ordered to repay tens of thousands of euros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Pushed families into severe debt, job loss, divorces, mental health crises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 declared the system unlawful and discriminatory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Entire Dutch cabinet resigned in January 2021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81000" y="4167188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Xenophobic Machines: Amnesty International Toeslagenaffaire Report</a:t>
            </a:r>
            <a:endParaRPr lang="en-US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 Research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Amazon Warehouses: Robots and Injury Rates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952327"/>
            <a:ext cx="8382000" cy="182880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 higher injury rates in warehouses with autonomous robots (4-year, 150-warehouse report)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Robot efficiency forced employee quotas to increase by 4x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14,000 "serious" injuries in 2019 -- double the industry standard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Some warehouses reported 5x the industry standard injury rate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Amazon claims higher rates reflect better injury reporting culture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81000" y="3882628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Amazon's Approach to Robotics Is Seriously Injuring Warehouse Workers - OnLabor</a:t>
            </a:r>
            <a:endParaRPr lang="en-US" sz="1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 Research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Automating Inequality (2018)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952327"/>
            <a:ext cx="8382000" cy="2011859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Data-driven technologies target, track, and penalize poor and working-class individuals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Automated eligibility systems, ranking algorithms, and predictive risk models create a "digital poorhouse"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Technologies are not neutral -- shaped by societal fears and biases about poverty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Documents "preemptive withdrawal": people avoiding services they're entitled to because algorithmic assessment is psychologically punishing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81000" y="4065687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Harper's: The Digital Poorhouse</a:t>
            </a:r>
            <a:endParaRPr lang="en-US" sz="1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 Research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Robodebt (2016-2019)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952327"/>
            <a:ext cx="8382000" cy="2113359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Automated debt recovery using faulty "income averaging" that assumed earnings were evenly distributed year-round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Wrongly accused 526,000+ welfare recipients; burden of proof shifted onto citizens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Several people, saddled with life-altering debt, took their own lives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Government deemed the scheme illegal; issued refunds totaling A$2.4 billion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Royal Commission found systemic failures in oversight and proportionality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81000" y="4167188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BBC: Australia's Robodebt Scheme</a:t>
            </a:r>
            <a:endParaRPr lang="en-US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 Research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Algorithmic Stigmatization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952327"/>
            <a:ext cx="8382000" cy="144274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Sociotechnical framework identifying 4 elements that create algorithmic stigmatization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Real-world example: labeling people "at-risk" based on algorithmic analysis of online statements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Systems designed to help can instead mark and marginalize individuals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Highlights tension between predictive intervention and dignity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81000" y="3496568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Conceptualizing Algorithmic Stigmatization - CHI 2023</a:t>
            </a:r>
            <a:endParaRPr lang="en-US" sz="1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 Research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Bending the Automation Bias Curve (9-country, 9,000-person study)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2304752"/>
            <a:ext cx="8382000" cy="2011859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Trust in AI follows a nonlinear "Dunning-Kruger" pattern: moderate knowledge leads to over-reliance, experts remain skeptical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People showed higher tolerance for AI errors ("still in testing") than for human errors at the same stage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Individuals lacking confidence in their own ability were most likely to blindly follow AI recommendations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Labeling a system "extensively tested" heavily increased reliance; deep training needed to move beyond "blind trust"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81000" y="4418112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Bending the Automation Bias Curve - International Studies Quarterly (2024)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D8302-C191-8515-A961-9BC37C593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5">
            <a:extLst>
              <a:ext uri="{FF2B5EF4-FFF2-40B4-BE49-F238E27FC236}">
                <a16:creationId xmlns:a16="http://schemas.microsoft.com/office/drawing/2014/main" id="{687C41C8-44E1-BCA5-9644-2F3483161FF1}"/>
              </a:ext>
            </a:extLst>
          </p:cNvPr>
          <p:cNvSpPr/>
          <p:nvPr/>
        </p:nvSpPr>
        <p:spPr>
          <a:xfrm>
            <a:off x="259080" y="2079427"/>
            <a:ext cx="8382000" cy="2043561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I’ll try to post grades from Assignment 2 by Wednesday</a:t>
            </a:r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Clarifications re: Assignment 3</a:t>
            </a: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Choose 1 topic to write about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ea typeface="Arial" pitchFamily="34" charset="-122"/>
              <a:cs typeface="Arial" pitchFamily="34" charset="-120"/>
            </a:endParaRPr>
          </a:p>
          <a:p>
            <a:pPr marL="584200" lvl="1" indent="-127000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itchFamily="34" charset="-120"/>
              </a:rPr>
              <a:t>Use as many refs/resources as you want</a:t>
            </a: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70C06208-83E9-18ED-C3FA-B499F41E2DFB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D1942A9-6EAF-4608-5E71-021C27AAFAA7}"/>
              </a:ext>
            </a:extLst>
          </p:cNvPr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53E1566-BB89-FE77-7146-83B67AF53640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Recap – Assignments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2318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0" y="941189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Student Research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Hallucinated Citations in Peer-Reviewed Literature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81000" y="1952327"/>
            <a:ext cx="8382000" cy="182880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Analysis of ~4,800 NeurIPS 2025 papers found 100+ fabricated citations across ~50 accepted papers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"Vibe citing": plausible-sounding composites (blended authors, titles, venues) that passed peer review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~1% prevalence, but contaminates scientific records at scale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Peer review assesses ideas and results, not citation veracity -- structurally vulnerable</a:t>
            </a:r>
            <a:endParaRPr lang="en-US" sz="1400" dirty="0"/>
          </a:p>
          <a:p>
            <a:pPr marL="127000" indent="-127000" algn="l">
              <a:lnSpc>
                <a:spcPts val="2240"/>
              </a:lnSpc>
              <a:spcAft>
                <a:spcPts val="8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Systemic, not malicious: unintended harm from routine AI-assisted writing tools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81000" y="3882628"/>
            <a:ext cx="85496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8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  <a:hlinkClick r:id="rId3"/>
              </a:rPr>
              <a:t>Nature: Rein in the four horsemen of irreproducibility - Bishop, 2019</a:t>
            </a:r>
            <a:endParaRPr lang="en-US" sz="1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8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220F11-F0CE-5FDE-4FEE-0C69B5388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226F1F2-1E6A-ED7F-6C11-D4601507BF68}"/>
              </a:ext>
            </a:extLst>
          </p:cNvPr>
          <p:cNvSpPr/>
          <p:nvPr/>
        </p:nvSpPr>
        <p:spPr>
          <a:xfrm>
            <a:off x="0" y="589716"/>
            <a:ext cx="9031672" cy="39640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2000"/>
              </a:spcAft>
              <a:buNone/>
            </a:pPr>
            <a:r>
              <a:rPr lang="en-US" sz="44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Wednesday:</a:t>
            </a:r>
          </a:p>
          <a:p>
            <a:pPr marL="0" indent="0" algn="ctr">
              <a:spcAft>
                <a:spcPts val="2000"/>
              </a:spcAft>
              <a:buNone/>
            </a:pPr>
            <a:r>
              <a:rPr lang="en-US" sz="44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Topic 3.2: Intentional Harms</a:t>
            </a:r>
          </a:p>
          <a:p>
            <a:pPr marL="0" indent="0" algn="ctr">
              <a:spcAft>
                <a:spcPts val="2000"/>
              </a:spcAft>
              <a:buNone/>
            </a:pPr>
            <a:r>
              <a:rPr lang="en-US" sz="44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Topic 3.3: The Alignment Problem, Value Learning, and Catastrophic Risks</a:t>
            </a:r>
          </a:p>
        </p:txBody>
      </p:sp>
    </p:spTree>
    <p:extLst>
      <p:ext uri="{BB962C8B-B14F-4D97-AF65-F5344CB8AC3E}">
        <p14:creationId xmlns:p14="http://schemas.microsoft.com/office/powerpoint/2010/main" val="2909956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4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>
            <a:extLst>
              <a:ext uri="{FF2B5EF4-FFF2-40B4-BE49-F238E27FC236}">
                <a16:creationId xmlns:a16="http://schemas.microsoft.com/office/drawing/2014/main" id="{0634ED6F-9564-29D7-46D6-CE12E74FBA67}"/>
              </a:ext>
            </a:extLst>
          </p:cNvPr>
          <p:cNvSpPr/>
          <p:nvPr/>
        </p:nvSpPr>
        <p:spPr>
          <a:xfrm>
            <a:off x="196948" y="1290786"/>
            <a:ext cx="8750104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Aft>
                <a:spcPts val="2000"/>
              </a:spcAft>
              <a:buNone/>
            </a:pPr>
            <a:r>
              <a:rPr lang="en-US" sz="4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 you Wednesday : )</a:t>
            </a:r>
            <a:endParaRPr lang="en-US" sz="4800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11B03737-0880-3F14-AB44-80AE685F171D}"/>
              </a:ext>
            </a:extLst>
          </p:cNvPr>
          <p:cNvSpPr/>
          <p:nvPr/>
        </p:nvSpPr>
        <p:spPr>
          <a:xfrm>
            <a:off x="1867905" y="3306663"/>
            <a:ext cx="5408042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50"/>
              </a:lnSpc>
              <a:spcBef>
                <a:spcPts val="4000"/>
              </a:spcBef>
              <a:spcAft>
                <a:spcPts val="1000"/>
              </a:spcAft>
              <a:buNone/>
            </a:pPr>
            <a:r>
              <a:rPr lang="en-US" sz="1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presentation was drafted and refined using Claude 4.5 Sonnet and Claude Code.</a:t>
            </a:r>
            <a:endParaRPr lang="en-US" sz="1100" dirty="0"/>
          </a:p>
          <a:p>
            <a:pPr marL="0" indent="0" algn="ctr">
              <a:lnSpc>
                <a:spcPts val="1650"/>
              </a:lnSpc>
              <a:spcBef>
                <a:spcPts val="4000"/>
              </a:spcBef>
              <a:spcAft>
                <a:spcPts val="1000"/>
              </a:spcAft>
              <a:buNone/>
            </a:pPr>
            <a:r>
              <a:rPr lang="en-US" sz="1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content was reviewed and approved by Dallas Elleman.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121920" y="965002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Recap – My Weekend</a:t>
            </a:r>
            <a:endParaRPr lang="en-US" sz="2800" dirty="0"/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964B04FA-E1E4-AC86-4E83-DDFCDA5E3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" y="1187444"/>
            <a:ext cx="4726722" cy="2768611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2CB20B91-B5EC-5AA3-6C95-A4508E782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759" y="1218903"/>
            <a:ext cx="3575881" cy="2625718"/>
          </a:xfrm>
          <a:prstGeom prst="rect">
            <a:avLst/>
          </a:prstGeom>
        </p:spPr>
      </p:pic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8AAAEA8A-1AF6-66EC-8F6D-AFCBCA627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4759" y="4178498"/>
            <a:ext cx="3585433" cy="5237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79EBE-B166-4374-748C-DFE04453F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DEAD97E-9C61-60D0-22A8-B32D90CBDBCC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A1CC38C-CC50-7EA6-AA00-2EA73283B900}"/>
              </a:ext>
            </a:extLst>
          </p:cNvPr>
          <p:cNvSpPr/>
          <p:nvPr/>
        </p:nvSpPr>
        <p:spPr>
          <a:xfrm>
            <a:off x="121920" y="965002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4A90393-2F69-954F-643B-C906BC2B0022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Recap – My Weekend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3166125-ABE1-459C-3D30-08F6BA2BA249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04386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 learned about the tech industry</a:t>
            </a:r>
            <a:endParaRPr lang="en-US" sz="2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1108A051-36EF-DAC7-9865-8980B92EBAB7}"/>
              </a:ext>
            </a:extLst>
          </p:cNvPr>
          <p:cNvSpPr/>
          <p:nvPr/>
        </p:nvSpPr>
        <p:spPr>
          <a:xfrm>
            <a:off x="129540" y="2000654"/>
            <a:ext cx="8884920" cy="2963232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tech job market is brutal for new grads – massive layoffs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Record CS enrollment, and far fewer entry-level positions than candidates.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 tools have made building software trivially accessible, so the new differentiator is building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software with taste, not just building software at 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must combine theoretical fundamentals with relentless side-project building and continuous shipping, because the industry is closing in fast and no one is safe.</a:t>
            </a:r>
          </a:p>
        </p:txBody>
      </p:sp>
    </p:spTree>
    <p:extLst>
      <p:ext uri="{BB962C8B-B14F-4D97-AF65-F5344CB8AC3E}">
        <p14:creationId xmlns:p14="http://schemas.microsoft.com/office/powerpoint/2010/main" val="156596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9A696E-EECB-3D5E-7DA0-FCDE59922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D9756B1-8971-83BB-2F64-BBC0AB2DADCC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654EECB-77D0-EE98-F630-57B2C2AA26D9}"/>
              </a:ext>
            </a:extLst>
          </p:cNvPr>
          <p:cNvSpPr/>
          <p:nvPr/>
        </p:nvSpPr>
        <p:spPr>
          <a:xfrm>
            <a:off x="121920" y="965002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38DA63B-324F-EA7C-D1B6-B890A0DFF0B9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Cybersecurity Industry Considerations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C0A259C1-B654-5B90-6997-6C9AF9C6AAD7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AI amplifies threats, but also the demand for security.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85D9EC87-F457-D30A-A37B-40DAF59BE9C8}"/>
              </a:ext>
            </a:extLst>
          </p:cNvPr>
          <p:cNvSpPr/>
          <p:nvPr/>
        </p:nvSpPr>
        <p:spPr>
          <a:xfrm>
            <a:off x="129540" y="2000654"/>
            <a:ext cx="8884920" cy="2963232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 company racing to ship AI-powered software needs people who understand how to secure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same low barrier to entry that floods the market with developers also floods the market with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insecure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software.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That's job security for you — if you position yourselves at the intersection of security and AI.   </a:t>
            </a:r>
          </a:p>
        </p:txBody>
      </p:sp>
    </p:spTree>
    <p:extLst>
      <p:ext uri="{BB962C8B-B14F-4D97-AF65-F5344CB8AC3E}">
        <p14:creationId xmlns:p14="http://schemas.microsoft.com/office/powerpoint/2010/main" val="72031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C8689E-E5D1-2125-4C8E-A35943D5F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21A8CD3-77B7-B2A9-E36E-FE6E69F8DDAB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E87B483E-4417-2ED9-A0D8-6A6C6281786E}"/>
              </a:ext>
            </a:extLst>
          </p:cNvPr>
          <p:cNvSpPr/>
          <p:nvPr/>
        </p:nvSpPr>
        <p:spPr>
          <a:xfrm>
            <a:off x="121920" y="965002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8D8B4E0-6B6C-E5FB-58F7-C456851E9D66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Cybersecurity Industry Considerations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FFC10CC-17CB-4BE0-FD0D-53DBED06CBF6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7B1203BC-B80F-6488-6732-C4972FB16FC9}"/>
              </a:ext>
            </a:extLst>
          </p:cNvPr>
          <p:cNvSpPr/>
          <p:nvPr/>
        </p:nvSpPr>
        <p:spPr>
          <a:xfrm>
            <a:off x="129540" y="2000654"/>
            <a:ext cx="8884920" cy="2963232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cybersecurity equivalent of "always ship and learn" is standing up systems and then attacking them.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CTFs, home labs, bug bounties, and red team exercises build intuition that coursework alone can’t.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 tools make spinning up practice environments faster than ever.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 them.</a:t>
            </a:r>
          </a:p>
        </p:txBody>
      </p:sp>
    </p:spTree>
    <p:extLst>
      <p:ext uri="{BB962C8B-B14F-4D97-AF65-F5344CB8AC3E}">
        <p14:creationId xmlns:p14="http://schemas.microsoft.com/office/powerpoint/2010/main" val="389640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A9ABB0-8C23-F4A3-7B35-9AC7011F3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ADB45FC-0730-990C-517F-A6B5CA8C18C3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6102E572-1D00-5750-F7BA-6A62E567C599}"/>
              </a:ext>
            </a:extLst>
          </p:cNvPr>
          <p:cNvSpPr/>
          <p:nvPr/>
        </p:nvSpPr>
        <p:spPr>
          <a:xfrm>
            <a:off x="121920" y="965002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7FF11E9-59D4-AC7E-789F-A80116C51DB3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Cybersecurity Industry Considerations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156FB5D-28F2-F1E6-A068-299CADB5D31E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Fundamentals compound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125B16C6-16DD-D237-03CB-CAC9181915A5}"/>
              </a:ext>
            </a:extLst>
          </p:cNvPr>
          <p:cNvSpPr/>
          <p:nvPr/>
        </p:nvSpPr>
        <p:spPr>
          <a:xfrm>
            <a:off x="129540" y="2000654"/>
            <a:ext cx="8884920" cy="2963232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Networking, OS internals, cryptography, and software architecture aren't going away because of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They're the foundation that lets you evaluate whether an AI-generated security recommendation is sound or dangerously wrong.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students who deeply understand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things work will outperform those who only know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prompt a tool.</a:t>
            </a:r>
          </a:p>
        </p:txBody>
      </p:sp>
    </p:spTree>
    <p:extLst>
      <p:ext uri="{BB962C8B-B14F-4D97-AF65-F5344CB8AC3E}">
        <p14:creationId xmlns:p14="http://schemas.microsoft.com/office/powerpoint/2010/main" val="108588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E06504-857D-2464-664A-8D3C7B98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54E8824-D7B9-25F8-17CB-3BF1D2A88B4A}"/>
              </a:ext>
            </a:extLst>
          </p:cNvPr>
          <p:cNvSpPr/>
          <p:nvPr/>
        </p:nvSpPr>
        <p:spPr>
          <a:xfrm>
            <a:off x="0" y="0"/>
            <a:ext cx="9144000" cy="965002"/>
          </a:xfrm>
          <a:prstGeom prst="rect">
            <a:avLst/>
          </a:prstGeom>
          <a:solidFill>
            <a:srgbClr val="04386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5634634-8DA5-31AD-BAEE-9ECAC440487D}"/>
              </a:ext>
            </a:extLst>
          </p:cNvPr>
          <p:cNvSpPr/>
          <p:nvPr/>
        </p:nvSpPr>
        <p:spPr>
          <a:xfrm>
            <a:off x="121920" y="965002"/>
            <a:ext cx="9144000" cy="0"/>
          </a:xfrm>
          <a:prstGeom prst="line">
            <a:avLst/>
          </a:prstGeom>
          <a:noFill/>
          <a:ln w="47625">
            <a:solidFill>
              <a:srgbClr val="DDB77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32701E5-E733-8B0B-3219-B882525C24EE}"/>
              </a:ext>
            </a:extLst>
          </p:cNvPr>
          <p:cNvSpPr/>
          <p:nvPr/>
        </p:nvSpPr>
        <p:spPr>
          <a:xfrm>
            <a:off x="381000" y="253901"/>
            <a:ext cx="854964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800" b="1" dirty="0">
                <a:solidFill>
                  <a:srgbClr val="DDB77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Cybersecurity Industry Considerations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19F1F907-5766-1E32-2CCA-9CA787C5C29A}"/>
              </a:ext>
            </a:extLst>
          </p:cNvPr>
          <p:cNvSpPr/>
          <p:nvPr/>
        </p:nvSpPr>
        <p:spPr>
          <a:xfrm>
            <a:off x="381000" y="1346002"/>
            <a:ext cx="8549640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My overarching message to you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BFF18D13-E174-832C-28D3-DDF563B73222}"/>
              </a:ext>
            </a:extLst>
          </p:cNvPr>
          <p:cNvSpPr/>
          <p:nvPr/>
        </p:nvSpPr>
        <p:spPr>
          <a:xfrm>
            <a:off x="129540" y="2000654"/>
            <a:ext cx="8884920" cy="2963232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 is reshaping who gets hired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Security expertise + hands-on building experience = durable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who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treat AI as a force multiplier for learning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--rather than a replacement for it--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be the ones still standing.</a:t>
            </a:r>
          </a:p>
        </p:txBody>
      </p:sp>
    </p:spTree>
    <p:extLst>
      <p:ext uri="{BB962C8B-B14F-4D97-AF65-F5344CB8AC3E}">
        <p14:creationId xmlns:p14="http://schemas.microsoft.com/office/powerpoint/2010/main" val="1543207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2022</Words>
  <Application>Microsoft Macintosh PowerPoint</Application>
  <PresentationFormat>On-screen Show (16:9)</PresentationFormat>
  <Paragraphs>239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Presentation 5: Potential Harms, Misuse, and Responsible Innovation</dc:title>
  <dc:subject>CYB-4203/6203 Secure and Trustworthy AI</dc:subject>
  <dc:creator>Dallas Elleman</dc:creator>
  <cp:lastModifiedBy>Elleman, Dallas</cp:lastModifiedBy>
  <cp:revision>11</cp:revision>
  <dcterms:created xsi:type="dcterms:W3CDTF">2026-02-02T13:01:34Z</dcterms:created>
  <dcterms:modified xsi:type="dcterms:W3CDTF">2026-02-23T03:24:33Z</dcterms:modified>
</cp:coreProperties>
</file>