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3" r:id="rId4"/>
    <p:sldId id="258" r:id="rId5"/>
    <p:sldId id="259" r:id="rId6"/>
    <p:sldId id="284" r:id="rId7"/>
    <p:sldId id="306" r:id="rId8"/>
    <p:sldId id="314" r:id="rId9"/>
    <p:sldId id="313" r:id="rId10"/>
    <p:sldId id="305" r:id="rId11"/>
    <p:sldId id="304" r:id="rId12"/>
    <p:sldId id="308" r:id="rId13"/>
    <p:sldId id="310" r:id="rId14"/>
    <p:sldId id="311" r:id="rId15"/>
    <p:sldId id="307" r:id="rId16"/>
    <p:sldId id="315" r:id="rId17"/>
    <p:sldId id="302" r:id="rId18"/>
    <p:sldId id="309" r:id="rId19"/>
    <p:sldId id="276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3"/>
    <p:restoredTop sz="94610"/>
  </p:normalViewPr>
  <p:slideViewPr>
    <p:cSldViewPr snapToGrid="0" snapToObjects="1">
      <p:cViewPr varScale="1">
        <p:scale>
          <a:sx n="169" d="100"/>
          <a:sy n="169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A6F4-65EE-7CC5-1DCB-8F1E8FC7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D96F9-B373-1B0B-0C3A-AE7336E95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C9731-DDB3-383B-50E1-018673480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327D7-C369-B296-43F6-118CC5F35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85EC-F109-92DB-4032-65BFA5B2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34A57-6B71-3AF6-79C7-9028BCE09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3148E-8D03-45CC-8FEC-650286076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FF1CE-3CFD-67B5-6B14-2A18D714A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16AE-77FC-5616-9E3E-EF9D4578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0BC0C-70BC-8700-AE4D-164BF72EB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22C17-D3F1-40E2-5F17-D11D5E31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0705-CF19-64E1-17AE-45B1B6E46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9B987-47C4-F498-63D0-06ABC8577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D3BEF-D413-0D1B-DADD-697CB9546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25972-450A-104E-B1CD-988DC0509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DBCB3-691C-E0D5-E3BC-1465CFA27A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5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A634A-9E5F-B50F-358D-76D55DF9A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4620A-0564-E5FF-484E-BBCCD249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8E9AB1-AF2C-4237-EECB-C4DB9BF26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F304-769F-1114-430D-3BC3FDCEF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947B-BAF9-CE26-816A-BB3E43B8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55DCB-12C6-76F4-85CF-DC96B0C77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A1A26-F559-AC44-AEDB-5B98EC0F4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6081-373D-8C51-5269-73177E20F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B9E6-7CDC-0C48-8F90-6586845B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E66263-DD15-3D94-B198-14F31BEBB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4627D-4735-ED09-78A3-B5D533C47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2A9D6-0302-3A09-DB51-EBBF8D615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16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BB00-1E41-7CC2-B452-6B6387FF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8FC61A-F5A4-3EC8-8A6C-B3810A4FB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279C6-510E-45B2-9C8B-EEAA74266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6A0E-AF46-C4C0-0E57-CCC1AC215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283F-D9A0-951F-CA67-DB7C2467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B4614-FA1F-761B-32D2-AB30C5DEC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EAA8FC-3260-EC50-0D2E-13556AAE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3A79-F290-EAE0-780F-5909F4554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30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1935E-B697-A3AE-1AF0-00CB86CF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8219F-A76C-8ACA-7F57-2FCBB3163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5499E-C978-8D0E-B90D-3D1DDB866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BB4B8-4288-77E1-5F1B-9FDC9FCCB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E304-B141-4F6E-E578-A040F0D2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3DA1-7400-EC38-5624-C9E290408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A903D-5A95-2102-D5C0-97F68E09A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E5CED-AA27-7A19-E7AA-D411F4EDE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9E59-87D3-9543-E190-266713AE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9671E-4492-93BE-EC33-D9C25AE9D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3B6A3C-75DF-1599-1171-B75137E6D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B3216-A346-CA1B-F75C-EAE6A9D07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AE151-7D5B-EE89-E6D1-ED334F730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3169C-01F9-F33C-D19D-D0B62753B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3DFB4-C909-D5D6-3DDF-2505E250F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ECD4-FC15-7B14-1CF3-15BB961B2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7262-862E-1594-6CEF-69D2FC0C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61DE6-7DEB-DEA2-06B5-5945DB5D2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4B26F-61C8-C172-836C-3B4AB65C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63F0E-AB0C-29BC-742D-550C1A0DA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3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aisafetyre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utureoflife.org/ai-safety-index-winter-2025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edium.com/humanai/why-ai-is-the-biggest-threat-to-sustainability-and-what-you-can-do-about-it-23162b757fad" TargetMode="External"/><Relationship Id="rId7" Type="http://schemas.openxmlformats.org/officeDocument/2006/relationships/hyperlink" Target="https://atmos.earth/climate-solutions/ai-is-making-the-climate-crisis-worse-it-could-also-help-fix-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BKLroXOwSwc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cordedfuture.com/research/targets-objectives-emerging-tactics-political-deepfakes" TargetMode="External"/><Relationship Id="rId13" Type="http://schemas.openxmlformats.org/officeDocument/2006/relationships/hyperlink" Target="https://www.historica.org/blog/ai-powered-preservation-of-endangered-languages" TargetMode="External"/><Relationship Id="rId3" Type="http://schemas.openxmlformats.org/officeDocument/2006/relationships/hyperlink" Target="https://www.aclu.org/news/womens-rights/why-amazons-automated-hiring-tool-discriminated-against" TargetMode="External"/><Relationship Id="rId7" Type="http://schemas.openxmlformats.org/officeDocument/2006/relationships/hyperlink" Target="https://authorsguild.org/advocacy/artificial-intelligence/what-authors-need-to-know-about-the-anthropic-settlement/" TargetMode="External"/><Relationship Id="rId12" Type="http://schemas.openxmlformats.org/officeDocument/2006/relationships/hyperlink" Target="https://undark.org/2025/08/07/opinion-ai-language-inequal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artnet.com/art-world/artists-vs-stability-ai-lawsuit-moves-ahead-2524849" TargetMode="External"/><Relationship Id="rId11" Type="http://schemas.openxmlformats.org/officeDocument/2006/relationships/hyperlink" Target="https://karendhao.com/" TargetMode="External"/><Relationship Id="rId5" Type="http://schemas.openxmlformats.org/officeDocument/2006/relationships/hyperlink" Target="https://www.hollywoodreporter.com/business/business-news/actors-writers-strikes-one-year-later-1235950418/" TargetMode="External"/><Relationship Id="rId10" Type="http://schemas.openxmlformats.org/officeDocument/2006/relationships/hyperlink" Target="https://www.vice.com/en/article/openai-used-kenyan-workers-making-dollar2-an-hour-to-filter-traumatic-content-from-chatgpt/" TargetMode="External"/><Relationship Id="rId4" Type="http://schemas.openxmlformats.org/officeDocument/2006/relationships/hyperlink" Target="https://algorithmwatch.org/en/google-vision-racism/" TargetMode="External"/><Relationship Id="rId9" Type="http://schemas.openxmlformats.org/officeDocument/2006/relationships/hyperlink" Target="https://reutersinstitute.politics.ox.ac.uk/news/ai-generated-slop-quietly-conquering-internet-it-threat-journalism-or-problem-will-fix-itsel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t.edu/2025/explained-generative-ai-environmental-impact-011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Water_distribution_on_Earth" TargetMode="External"/><Relationship Id="rId4" Type="http://schemas.openxmlformats.org/officeDocument/2006/relationships/hyperlink" Target="https://hedgescompany.com/blog/2021/06/how-many-cars-are-there-in-the-world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p/centaurs-and-cyborgs-on-the-jagg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ature.com/articles/s44387-025-00052-4" TargetMode="External"/><Relationship Id="rId4" Type="http://schemas.openxmlformats.org/officeDocument/2006/relationships/hyperlink" Target="https://smythos.com/developers/agent-development/human-ai-collaboration-exampl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afetybook.com/textbook/prefa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tanford.edu/stories/2025/10/ai-chatbot-privacy-concerns-risks-researc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jjbrophy47/machine_unlearning" TargetMode="External"/><Relationship Id="rId4" Type="http://schemas.openxmlformats.org/officeDocument/2006/relationships/hyperlink" Target="https://www.ncsl.org/financial-services/artificial-intelligence-legislation-databas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023-024-09665-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1" y="1332161"/>
            <a:ext cx="65836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 4203/6203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2141457" y="2163961"/>
            <a:ext cx="486093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00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and Trustworthy AI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242702" y="3285285"/>
            <a:ext cx="8658441" cy="46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4: Human Rights and Human-AI Collaboration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12839" y="3878960"/>
            <a:ext cx="291816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Wednesday, February 4, 2026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Topics: 2.2, 2.3, 2.4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81311-60E9-D39C-F807-C51F38EF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4FA4263-7979-266D-7B98-B942BCB0B57A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5D6BC39-D67F-76D5-AAF8-B55458FE41AD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DEC0FD0-D625-6256-DD43-BF662A9C4261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Safety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7C697819-6C94-0D74-4F1B-2AE9D45FD488}"/>
              </a:ext>
            </a:extLst>
          </p:cNvPr>
          <p:cNvSpPr/>
          <p:nvPr/>
        </p:nvSpPr>
        <p:spPr>
          <a:xfrm>
            <a:off x="381000" y="1261766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Is it possible to make intelligence ‘safe’?</a:t>
            </a: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E271042-EFEE-05A2-FB7D-0A6232376CDD}"/>
              </a:ext>
            </a:extLst>
          </p:cNvPr>
          <p:cNvSpPr/>
          <p:nvPr/>
        </p:nvSpPr>
        <p:spPr>
          <a:xfrm>
            <a:off x="381000" y="1840261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challenges: Alignment, Control, Interpretability, Robustness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D0B9380-9CAB-C8A8-4E71-28F98E99BDBE}"/>
              </a:ext>
            </a:extLst>
          </p:cNvPr>
          <p:cNvSpPr/>
          <p:nvPr/>
        </p:nvSpPr>
        <p:spPr>
          <a:xfrm>
            <a:off x="274320" y="2333031"/>
            <a:ext cx="8763000" cy="238549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February 2026 International AI Safety Report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highlights: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Gen-AI capabilities continue to improve, esp. math, coding, autonomy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Fueled by both pre-training and post-training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Rapid (faster than PC) but unevenly-distributed adoption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Heightened concerns re: bio-weapons development, cyberattacks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Future of Life Institute Winter 2025 Safety Index Report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AI experts rate leading AI companies on key safety/security domains</a:t>
            </a:r>
          </a:p>
          <a:p>
            <a:pPr lvl="1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979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75E6A-AF85-3C2C-3601-3E7B6B5E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2F1C005-58BE-CB95-5FF4-39BB0C24FD90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BFCE8BD-7AD8-B0C2-9007-FFB6A27667EB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D77928D-B078-DF01-A7E7-12015658021D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– Sustainability (click the images!)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67FB851-0D9E-CFFB-1F55-D3552CEBEDD2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5154630-91FE-E9DB-942E-E1772A3C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83" y="1968331"/>
            <a:ext cx="1433389" cy="1646374"/>
          </a:xfrm>
          <a:prstGeom prst="rect">
            <a:avLst/>
          </a:prstGeom>
        </p:spPr>
      </p:pic>
      <p:pic>
        <p:nvPicPr>
          <p:cNvPr id="1028" name="Picture 4" descr="Can AI help Solve the Climate Change Problem ?">
            <a:hlinkClick r:id="rId5"/>
            <a:extLst>
              <a:ext uri="{FF2B5EF4-FFF2-40B4-BE49-F238E27FC236}">
                <a16:creationId xmlns:a16="http://schemas.microsoft.com/office/drawing/2014/main" id="{FB464B8C-66EC-92FE-87F9-0F14ACBA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8331"/>
            <a:ext cx="2618911" cy="14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9E82DCDC-D270-72A2-7129-ED23D045A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2645" y="1795095"/>
            <a:ext cx="2819023" cy="2044292"/>
          </a:xfrm>
          <a:prstGeom prst="rect">
            <a:avLst/>
          </a:prstGeom>
        </p:spPr>
      </p:pic>
      <p:sp>
        <p:nvSpPr>
          <p:cNvPr id="11" name="Text 4">
            <a:extLst>
              <a:ext uri="{FF2B5EF4-FFF2-40B4-BE49-F238E27FC236}">
                <a16:creationId xmlns:a16="http://schemas.microsoft.com/office/drawing/2014/main" id="{5FB16C22-DC29-43AA-2742-C1EFFCB31CD3}"/>
              </a:ext>
            </a:extLst>
          </p:cNvPr>
          <p:cNvSpPr/>
          <p:nvPr/>
        </p:nvSpPr>
        <p:spPr>
          <a:xfrm>
            <a:off x="718727" y="4091215"/>
            <a:ext cx="194345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video</a:t>
            </a:r>
            <a:b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(pro)</a:t>
            </a:r>
            <a:endParaRPr lang="en-US" sz="18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A486417-4EBB-5B6F-7D7D-9FB6139E87A4}"/>
              </a:ext>
            </a:extLst>
          </p:cNvPr>
          <p:cNvSpPr/>
          <p:nvPr/>
        </p:nvSpPr>
        <p:spPr>
          <a:xfrm>
            <a:off x="6726652" y="4091215"/>
            <a:ext cx="225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Medium article</a:t>
            </a:r>
            <a:b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(con)</a:t>
            </a:r>
            <a:endParaRPr lang="en-US" sz="18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8C0150C4-EE4B-D52F-7938-951ED9EB065C}"/>
              </a:ext>
            </a:extLst>
          </p:cNvPr>
          <p:cNvSpPr/>
          <p:nvPr/>
        </p:nvSpPr>
        <p:spPr>
          <a:xfrm>
            <a:off x="3187046" y="4091215"/>
            <a:ext cx="341021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Atmos article</a:t>
            </a:r>
            <a:b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(neutral?)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323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20F11-F0CE-5FDE-4FEE-0C69B538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26F1F2-1E6A-ED7F-6C11-D4601507BF68}"/>
              </a:ext>
            </a:extLst>
          </p:cNvPr>
          <p:cNvSpPr/>
          <p:nvPr/>
        </p:nvSpPr>
        <p:spPr>
          <a:xfrm>
            <a:off x="-15688" y="808899"/>
            <a:ext cx="9031672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2.3: AI and Human Rights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C5E61D7-BEBB-73CC-9398-D50A8375B893}"/>
              </a:ext>
            </a:extLst>
          </p:cNvPr>
          <p:cNvSpPr/>
          <p:nvPr/>
        </p:nvSpPr>
        <p:spPr>
          <a:xfrm>
            <a:off x="-15688" y="2461528"/>
            <a:ext cx="9175227" cy="1348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Cross-cultural, Legal, and Environmental Perspectives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995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AE677-D4A1-D6C5-28E3-66C39AA91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F732D55-6F89-3ADE-A185-842D529274EB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7AE1AF-0F4F-6618-2550-8411EA51E4E5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A728630-73FE-630B-559E-DA0A5D0808F1}"/>
              </a:ext>
            </a:extLst>
          </p:cNvPr>
          <p:cNvSpPr/>
          <p:nvPr/>
        </p:nvSpPr>
        <p:spPr>
          <a:xfrm>
            <a:off x="106680" y="253901"/>
            <a:ext cx="882396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and Human Rights: Cultural &amp; Legal perspectives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783B042-0E12-364D-7A21-BED176B59A52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27C24AE-E9B2-0859-33FF-78B26CB2012E}"/>
              </a:ext>
            </a:extLst>
          </p:cNvPr>
          <p:cNvSpPr/>
          <p:nvPr/>
        </p:nvSpPr>
        <p:spPr>
          <a:xfrm>
            <a:off x="2678964" y="976015"/>
            <a:ext cx="351673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5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A mix of good and bad news: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D9D1539-9A23-AF11-03B5-1CD826979F1A}"/>
              </a:ext>
            </a:extLst>
          </p:cNvPr>
          <p:cNvSpPr/>
          <p:nvPr/>
        </p:nvSpPr>
        <p:spPr>
          <a:xfrm>
            <a:off x="-1" y="1346002"/>
            <a:ext cx="9143999" cy="3858386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AI Bias &amp; Representation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Amazon Hiring Discrimination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-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Google Vision Racism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Creative Labor &amp; Displacement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5"/>
              </a:rPr>
              <a:t>SAG-AFTRA WGA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6"/>
              </a:rPr>
              <a:t>Anderson et al. v. Stability AI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7"/>
              </a:rPr>
              <a:t>Bartz v. Anthropic</a:t>
            </a:r>
            <a:endParaRPr lang="en-US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Misinformation &amp; Cultural Trust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8"/>
              </a:rPr>
              <a:t>Political Deepfakes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9"/>
              </a:rPr>
              <a:t>AI Slop Journalism Spread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Invisible Labor &amp; Exploitation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10"/>
              </a:rPr>
              <a:t>OpenAI $2/hr Content Filtration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11"/>
              </a:rPr>
              <a:t>Empire of AI (Karen Hao)</a:t>
            </a:r>
            <a:endParaRPr lang="en-US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Language &amp; Knowledge Erasure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12"/>
              </a:rPr>
              <a:t>Language Representation inequality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13"/>
              </a:rPr>
              <a:t>AI Preservation of Endangered Languages</a:t>
            </a:r>
            <a:endParaRPr lang="en-US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490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A18A1-D749-AB30-4EC5-1B81EEC4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6368000-0828-EB11-7F71-9EA648A2E219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DCC285-93DF-830F-4DC6-89970EBD5DFB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CA629CF3-6CE5-4C14-F6F7-144BA140AC3D}"/>
              </a:ext>
            </a:extLst>
          </p:cNvPr>
          <p:cNvSpPr/>
          <p:nvPr/>
        </p:nvSpPr>
        <p:spPr>
          <a:xfrm>
            <a:off x="274320" y="253901"/>
            <a:ext cx="8763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and Human Rights: Environmental perspectives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A3C445D-7FFF-696C-C8C5-48349D54B3C5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DEBBC85-6FE4-0E53-795B-6DE2734A4E70}"/>
              </a:ext>
            </a:extLst>
          </p:cNvPr>
          <p:cNvSpPr/>
          <p:nvPr/>
        </p:nvSpPr>
        <p:spPr>
          <a:xfrm>
            <a:off x="381000" y="108555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Key concerns: Energy / water use. Mining / mfg. Unequal distribution.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81C63BE-48EF-D171-A0FB-66D57B69A445}"/>
              </a:ext>
            </a:extLst>
          </p:cNvPr>
          <p:cNvSpPr/>
          <p:nvPr/>
        </p:nvSpPr>
        <p:spPr>
          <a:xfrm>
            <a:off x="274320" y="1522214"/>
            <a:ext cx="8763000" cy="238549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MIT article: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Generative AI’s environmental impact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GenAI clusters can consume 7-8x energy of typical workloads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GPT-3 training: estimated 1,287 MWh (~120 homes for a year)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2026 projection: 1,050 TWh globally – 5</a:t>
            </a:r>
            <a:r>
              <a:rPr lang="en-US" sz="2000" baseline="30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th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place (b/t Japan &amp; Russia) 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2030 projection: ~34 M metric tons CO</a:t>
            </a:r>
            <a:r>
              <a:rPr lang="en-US" sz="2000" baseline="30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2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(7.5M cars), ~1B m</a:t>
            </a:r>
            <a:r>
              <a:rPr lang="en-US" sz="2000" baseline="30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3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water (1 km</a:t>
            </a:r>
            <a:r>
              <a:rPr lang="en-US" sz="2000" baseline="30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3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)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Intuition: Earth has ~1.5B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cars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&amp; ~41M km</a:t>
            </a:r>
            <a:r>
              <a:rPr lang="en-US" sz="2000" baseline="30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3 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5"/>
              </a:rPr>
              <a:t>accessible fresh water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Mining / manufacturing paradox: 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AI hardware → increased need for rare earth minerals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AI-enhanced exploration, discovery, mining, processing, mfg.</a:t>
            </a:r>
          </a:p>
        </p:txBody>
      </p:sp>
    </p:spTree>
    <p:extLst>
      <p:ext uri="{BB962C8B-B14F-4D97-AF65-F5344CB8AC3E}">
        <p14:creationId xmlns:p14="http://schemas.microsoft.com/office/powerpoint/2010/main" val="3286442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1719B6-178D-3352-B103-2DFA25C3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F3266FC-C503-B9A0-A559-E1396B2AD0EA}"/>
              </a:ext>
            </a:extLst>
          </p:cNvPr>
          <p:cNvSpPr/>
          <p:nvPr/>
        </p:nvSpPr>
        <p:spPr>
          <a:xfrm>
            <a:off x="0" y="808899"/>
            <a:ext cx="914400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2.4: Human-AI Collaboration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1851D19-A2F3-DD2B-18FB-716BB4B925E2}"/>
              </a:ext>
            </a:extLst>
          </p:cNvPr>
          <p:cNvSpPr/>
          <p:nvPr/>
        </p:nvSpPr>
        <p:spPr>
          <a:xfrm>
            <a:off x="-15688" y="2461528"/>
            <a:ext cx="9175227" cy="1348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Designing systems that augment humans </a:t>
            </a:r>
            <a:br>
              <a:rPr lang="en-US" sz="28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(rather than replacing them)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EEFDA-3562-77FD-E9DF-1159B6B7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E75367-CD80-5445-67E2-A7564B8D9646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FF303F5-C104-27E5-E647-72DD66F6C297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122BFE7-1FCE-97B7-082D-A4ABDFE2EB5E}"/>
              </a:ext>
            </a:extLst>
          </p:cNvPr>
          <p:cNvSpPr/>
          <p:nvPr/>
        </p:nvSpPr>
        <p:spPr>
          <a:xfrm>
            <a:off x="274320" y="253901"/>
            <a:ext cx="87630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Human-AI Collaboration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61F0943-B2A3-B6FF-BC17-706A44875857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B8694F72-847E-DD1D-77DE-DBD042504F8D}"/>
              </a:ext>
            </a:extLst>
          </p:cNvPr>
          <p:cNvSpPr/>
          <p:nvPr/>
        </p:nvSpPr>
        <p:spPr>
          <a:xfrm>
            <a:off x="381000" y="1085553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Keeping it light here – but there are many more examples out there.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FF25B23-5696-09C9-B667-5E9A5FACE27D}"/>
              </a:ext>
            </a:extLst>
          </p:cNvPr>
          <p:cNvSpPr/>
          <p:nvPr/>
        </p:nvSpPr>
        <p:spPr>
          <a:xfrm>
            <a:off x="274320" y="2102265"/>
            <a:ext cx="8763000" cy="1805446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Centaurs &amp; Cyborgs on the Jagged Frontier – Ethan Mollick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Real-world examples of Human-AI Collaboration (unabashedly pro-AI perspective) – SmythOS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5"/>
              </a:rPr>
              <a:t>Human-AI Teaming in Healthcare – Nature Artificial Intelligence (NPJ)</a:t>
            </a: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309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95CC1-93CC-2C1E-DB12-3011C2B0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C44672-534A-BDB2-42FE-A761C8FD0212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A832B08-C5AC-DCE0-69B1-E661831F3412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B6FEE63-BA6E-E8FA-4734-6C3693BC90FC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Assignments for this week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F1C4284-1F47-7D2A-83D8-3FC5BC1C93A1}"/>
              </a:ext>
            </a:extLst>
          </p:cNvPr>
          <p:cNvSpPr/>
          <p:nvPr/>
        </p:nvSpPr>
        <p:spPr>
          <a:xfrm>
            <a:off x="380999" y="1428451"/>
            <a:ext cx="8285629" cy="3385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2000"/>
              </a:spcAft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Assignment 3: Core AI Values Case Study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Similar to Assignment 2, but you choose pro / con angle 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I’ll release full details tomorrow at 12:30 pm</a:t>
            </a:r>
          </a:p>
          <a:p>
            <a:pPr algn="l">
              <a:spcAft>
                <a:spcPts val="2000"/>
              </a:spcAft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Assigned Reading:</a:t>
            </a:r>
          </a:p>
          <a:p>
            <a:pPr algn="l">
              <a:spcAft>
                <a:spcPts val="2000"/>
              </a:spcAft>
            </a:pPr>
            <a:r>
              <a:rPr lang="en-US" sz="2400" dirty="0">
                <a:solidFill>
                  <a:srgbClr val="043865"/>
                </a:solidFill>
                <a:latin typeface="Arial" pitchFamily="34" charset="0"/>
                <a:cs typeface="Arial" pitchFamily="34" charset="-120"/>
                <a:hlinkClick r:id="rId3"/>
              </a:rPr>
              <a:t>Hendrycks, Chapter 1: Overview of Catastrophic AI Risks</a:t>
            </a:r>
            <a:endParaRPr lang="en-US" sz="2400" dirty="0">
              <a:solidFill>
                <a:srgbClr val="043865"/>
              </a:solidFill>
              <a:latin typeface="Arial" pitchFamily="34" charset="0"/>
              <a:cs typeface="Arial" pitchFamily="34" charset="-120"/>
            </a:endParaRPr>
          </a:p>
          <a:p>
            <a:pPr algn="l">
              <a:spcAft>
                <a:spcPts val="20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38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87D29-A44B-C644-E24A-657CD39C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6F19EEF-1589-CBF4-E049-83DAC30C4436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5A44CE0-3FAA-770C-E544-BEC0E7AE807B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0D03BC5-485A-1185-BA28-563985ECA44B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WEEK: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EDFEB83-A194-1659-2238-DE017E3BDECA}"/>
              </a:ext>
            </a:extLst>
          </p:cNvPr>
          <p:cNvSpPr/>
          <p:nvPr/>
        </p:nvSpPr>
        <p:spPr>
          <a:xfrm>
            <a:off x="380999" y="1428451"/>
            <a:ext cx="8285629" cy="3385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2000"/>
              </a:spcAft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Potential Harms &amp; Misuse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3.1 Unintended harms (briefly)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3.2 Intentional misuse (more deeply)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3.3 The alignment problem (omg)</a:t>
            </a:r>
          </a:p>
          <a:p>
            <a:pPr marL="342900" indent="-342900" algn="l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cs typeface="Arial" pitchFamily="34" charset="-120"/>
              </a:rPr>
              <a:t>3.4 Responsible AI innovation practices &amp; obligations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642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0634ED6F-9564-29D7-46D6-CE12E74FBA67}"/>
              </a:ext>
            </a:extLst>
          </p:cNvPr>
          <p:cNvSpPr/>
          <p:nvPr/>
        </p:nvSpPr>
        <p:spPr>
          <a:xfrm>
            <a:off x="196948" y="1290786"/>
            <a:ext cx="8750104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you </a:t>
            </a:r>
            <a:r>
              <a:rPr lang="en-US" sz="4800" b="1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time </a:t>
            </a: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)</a:t>
            </a:r>
            <a:endParaRPr lang="en-US" sz="48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1B03737-0880-3F14-AB44-80AE685F171D}"/>
              </a:ext>
            </a:extLst>
          </p:cNvPr>
          <p:cNvSpPr/>
          <p:nvPr/>
        </p:nvSpPr>
        <p:spPr>
          <a:xfrm>
            <a:off x="1867905" y="3306663"/>
            <a:ext cx="5408042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presentation was drafted and refined using Claude 4.5 Sonnet and Claude Code.</a:t>
            </a:r>
            <a:endParaRPr lang="en-US" sz="1100" dirty="0"/>
          </a:p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content was reviewed and approved by Dallas Elleman.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Last Week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Themes: 2.2 – Core AI Values (part I)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259080" y="2472927"/>
            <a:ext cx="8884920" cy="232767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Fairness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types: distributive, procedural, interactional, personal vs. collective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Fairness 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hallenges: context-dependence, provable impossibility, algorithmic (definition, measurement, optimization), data (world we have vs. want)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FontTx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re: core machine learning tasks – (1) classification, (2) regression &amp; prediction, (3) ranking &amp; recommendation, (4) clustering &amp; segmentation, (5) generation, (6) detection &amp; recognition, (7) optimization &amp; resource allocation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79EBE-B166-4374-748C-DFE04453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DEAD97E-9C61-60D0-22A8-B32D90CBDBCC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A1CC38C-CC50-7EA6-AA00-2EA73283B900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4A90393-2F69-954F-643B-C906BC2B0022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Last Week</a:t>
            </a:r>
            <a:endParaRPr lang="en-US" sz="2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55BFD3A-42C0-E097-E21A-5BE951B3F344}"/>
              </a:ext>
            </a:extLst>
          </p:cNvPr>
          <p:cNvSpPr/>
          <p:nvPr/>
        </p:nvSpPr>
        <p:spPr>
          <a:xfrm>
            <a:off x="381000" y="1952327"/>
            <a:ext cx="85496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Themes: 2.2 – Core AI Values (part I)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108A051-36EF-DAC7-9865-8980B92EBAB7}"/>
              </a:ext>
            </a:extLst>
          </p:cNvPr>
          <p:cNvSpPr/>
          <p:nvPr/>
        </p:nvSpPr>
        <p:spPr>
          <a:xfrm>
            <a:off x="259080" y="2472927"/>
            <a:ext cx="8884920" cy="169351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Transparency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 Model, data, decision, trade-offs, stakeholder-appropriateness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Accountability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 Ownership, governance, redress, liability, challenges</a:t>
            </a:r>
          </a:p>
        </p:txBody>
      </p:sp>
    </p:spTree>
    <p:extLst>
      <p:ext uri="{BB962C8B-B14F-4D97-AF65-F5344CB8AC3E}">
        <p14:creationId xmlns:p14="http://schemas.microsoft.com/office/powerpoint/2010/main" val="156596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259080" y="1549969"/>
            <a:ext cx="8382000" cy="204356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2.2 Core AI values: 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Privacy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Autonomy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Safety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Sustainability</a:t>
            </a:r>
            <a:endParaRPr lang="en-US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2.3 AI and human rights</a:t>
            </a:r>
            <a:endParaRPr lang="en-US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2.4 Human-AI collaboration</a:t>
            </a:r>
          </a:p>
        </p:txBody>
      </p:sp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Today’s Agenda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" y="808899"/>
            <a:ext cx="8887968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2.2: Core AI Values</a:t>
            </a:r>
          </a:p>
        </p:txBody>
      </p:sp>
      <p:sp>
        <p:nvSpPr>
          <p:cNvPr id="3" name="Text 1"/>
          <p:cNvSpPr/>
          <p:nvPr/>
        </p:nvSpPr>
        <p:spPr>
          <a:xfrm>
            <a:off x="-15688" y="2461528"/>
            <a:ext cx="9175227" cy="1348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Fairness – Transparency – Accountability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Privacy – Autonomy – Safety – Sustainability*</a:t>
            </a:r>
            <a:endParaRPr lang="en-US" sz="28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D23AB9E-39AF-BECD-79E2-2E7B8010FDBE}"/>
              </a:ext>
            </a:extLst>
          </p:cNvPr>
          <p:cNvSpPr/>
          <p:nvPr/>
        </p:nvSpPr>
        <p:spPr>
          <a:xfrm>
            <a:off x="3166871" y="4363211"/>
            <a:ext cx="2810107" cy="338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*not an exhaustive list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B88A4-0BAB-8F9E-B771-426FAF31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F736F79-D98B-6ED2-3FE9-E35A0FE56C7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7E83F55-6CC4-7F34-6964-7CF00DB60163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D9F6B9-1881-48ED-813A-E05569320D5F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Privacy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48F6DFC-AC2B-15BB-6D24-BCF637299534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needs vast datasets – often collected without consent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80AC5B9-9EBD-7520-A18E-C0B1356FD9C2}"/>
              </a:ext>
            </a:extLst>
          </p:cNvPr>
          <p:cNvSpPr/>
          <p:nvPr/>
        </p:nvSpPr>
        <p:spPr>
          <a:xfrm>
            <a:off x="274320" y="1965254"/>
            <a:ext cx="8763000" cy="279500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FontTx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Privacy threats: deepfake ID fraud, automated phishing, inference of sensitive info from seemingly unrelated data, </a:t>
            </a:r>
            <a:r>
              <a:rPr lang="en-US" sz="2000" dirty="0" err="1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etc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…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Users sharing data with chatbots may not read TOS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3"/>
              </a:rPr>
              <a:t>Stanford study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: privacy risks of AI chatbot conversations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Fragmented regulatory landscape – GDPR, CCPA, EU AI Act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2025: 1262 AI-related laws proposed in the U.S. (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4"/>
              </a:rPr>
              <a:t>NCSL database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)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  <a:hlinkClick r:id="rId5"/>
              </a:rPr>
              <a:t>Machine unlearning</a:t>
            </a: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 – technical process of removing the influence of specific training data from a ML model without retraining from scratch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21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602C8-CCC1-B158-07FD-0247A19B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62C3FEE-1D31-76DB-5AFD-D4458A6A415C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FA298EF-75DB-6FBD-E701-8AB4F827E5FC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EEC5423-1D87-836F-1F16-5A66C9C2EE04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Autonomy</a:t>
            </a:r>
            <a:endParaRPr lang="en-US" sz="28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D2D6A91-FA29-C4B3-EF82-71BCC67D38C7}"/>
              </a:ext>
            </a:extLst>
          </p:cNvPr>
          <p:cNvSpPr/>
          <p:nvPr/>
        </p:nvSpPr>
        <p:spPr>
          <a:xfrm>
            <a:off x="179319" y="1882380"/>
            <a:ext cx="8785361" cy="2236694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“You can choose a ready guide in some celestial voice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If you choose not to decide, you still have made a choice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You can choose from phantom fears and kindness that can kill…”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(what’s the next lyric?)</a:t>
            </a:r>
          </a:p>
        </p:txBody>
      </p:sp>
    </p:spTree>
    <p:extLst>
      <p:ext uri="{BB962C8B-B14F-4D97-AF65-F5344CB8AC3E}">
        <p14:creationId xmlns:p14="http://schemas.microsoft.com/office/powerpoint/2010/main" val="307340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30339-848E-DD6E-D032-1F771962B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62FE965-0BD6-51FF-6DE3-5D17E8F4BDB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474B051-74BB-18F3-448F-E9F69AEE38A8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D5C9ADD-0373-EF7B-98E8-F1D62C05D66A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Autonomy</a:t>
            </a:r>
            <a:endParaRPr lang="en-US" sz="28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C1EC991-AD32-CAA5-FD0E-EE0C031DF7B6}"/>
              </a:ext>
            </a:extLst>
          </p:cNvPr>
          <p:cNvSpPr/>
          <p:nvPr/>
        </p:nvSpPr>
        <p:spPr>
          <a:xfrm>
            <a:off x="179319" y="1882380"/>
            <a:ext cx="8785361" cy="2236694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“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-120"/>
              </a:rPr>
              <a:t>You can choose a ready guide in some celestial voice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-120"/>
              </a:rPr>
              <a:t>If you choose not to decide, you still have made a choice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-120"/>
              </a:rPr>
              <a:t>You can choose from phantom fears and kindness that can kill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I will choose a path that’s clear: I will choose Freewill</a:t>
            </a:r>
            <a:r>
              <a:rPr lang="en-US" sz="2000" i="1" dirty="0">
                <a:solidFill>
                  <a:schemeClr val="accent1"/>
                </a:solidFill>
                <a:latin typeface="Arial" pitchFamily="34" charset="0"/>
                <a:cs typeface="Arial" pitchFamily="34" charset="-120"/>
              </a:rPr>
              <a:t>.”</a:t>
            </a: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endParaRPr lang="en-US" sz="2000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algn="ctr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- </a:t>
            </a:r>
            <a:r>
              <a:rPr lang="en-US" sz="2000" i="1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Neil Peart (1952-2007), Freewill by Rush</a:t>
            </a:r>
          </a:p>
        </p:txBody>
      </p:sp>
      <p:pic>
        <p:nvPicPr>
          <p:cNvPr id="3074" name="Picture 2" descr="Neil Peart - Wikipedia">
            <a:extLst>
              <a:ext uri="{FF2B5EF4-FFF2-40B4-BE49-F238E27FC236}">
                <a16:creationId xmlns:a16="http://schemas.microsoft.com/office/drawing/2014/main" id="{EC4965AD-5057-889A-1EAA-E5B36931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49" y="3315650"/>
            <a:ext cx="1380551" cy="18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0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92652-EE1E-2C70-C2DA-36FDEC93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2DD186A-DFD5-AC87-1643-0CB60829FE34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D6A3C20-BBE7-AD31-99D0-3D2212175515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42F567F-4CE1-B549-00BF-9BA535EDDEF3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AI Value - Autonomy</a:t>
            </a:r>
            <a:endParaRPr lang="en-US" sz="2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419B703-6371-4850-6479-B51967A1B3F9}"/>
              </a:ext>
            </a:extLst>
          </p:cNvPr>
          <p:cNvSpPr/>
          <p:nvPr/>
        </p:nvSpPr>
        <p:spPr>
          <a:xfrm>
            <a:off x="381000" y="1162961"/>
            <a:ext cx="8549640" cy="719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8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”… a person’s effective capacity to act on the basis of beliefs, values, motivations, and reasons that are in some relevant sense their own.”</a:t>
            </a:r>
          </a:p>
          <a:p>
            <a:pPr marL="0" indent="0" algn="l">
              <a:spcAft>
                <a:spcPts val="1500"/>
              </a:spcAft>
              <a:buNone/>
            </a:pP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					- </a:t>
            </a:r>
            <a:r>
              <a:rPr lang="en-US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Carina Prunkl, 2024</a:t>
            </a:r>
            <a:endParaRPr lang="en-US" sz="1800" b="1" dirty="0">
              <a:solidFill>
                <a:srgbClr val="043865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63C3F82-5F29-327C-D5B0-FED8F7A8C02F}"/>
              </a:ext>
            </a:extLst>
          </p:cNvPr>
          <p:cNvSpPr/>
          <p:nvPr/>
        </p:nvSpPr>
        <p:spPr>
          <a:xfrm>
            <a:off x="274320" y="2435901"/>
            <a:ext cx="8763000" cy="2385497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l">
              <a:lnSpc>
                <a:spcPts val="2240"/>
              </a:lnSpc>
              <a:spcAft>
                <a:spcPts val="800"/>
              </a:spcAft>
              <a:buSzPct val="100000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Prunkl discusses several dimensions of autonomy: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Authenticity (internal): Are my beliefs truly ‘mine’?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Example: adaptive preference formation from limited presented options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Agency (external): Can I act on my beliefs to control my life?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Competency (skill), freedom (legal), opportunity (social access)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itchFamily="34" charset="0"/>
                <a:cs typeface="Arial" pitchFamily="34" charset="-120"/>
              </a:rPr>
              <a:t>Discussion: How is AI impacting internal and external autonomy?</a:t>
            </a:r>
          </a:p>
        </p:txBody>
      </p:sp>
    </p:spTree>
    <p:extLst>
      <p:ext uri="{BB962C8B-B14F-4D97-AF65-F5344CB8AC3E}">
        <p14:creationId xmlns:p14="http://schemas.microsoft.com/office/powerpoint/2010/main" val="189981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1081</Words>
  <Application>Microsoft Macintosh PowerPoint</Application>
  <PresentationFormat>On-screen Show (16:9)</PresentationFormat>
  <Paragraphs>138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4: Human Rights and Human-AI Collaboration</dc:title>
  <dc:subject>PptxGenJS Presentation</dc:subject>
  <dc:creator>Dallas Elleman</dc:creator>
  <cp:lastModifiedBy>Elleman, Dallas</cp:lastModifiedBy>
  <cp:revision>8</cp:revision>
  <dcterms:created xsi:type="dcterms:W3CDTF">2026-02-02T13:01:34Z</dcterms:created>
  <dcterms:modified xsi:type="dcterms:W3CDTF">2026-02-23T03:20:55Z</dcterms:modified>
</cp:coreProperties>
</file>