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4" r:id="rId6"/>
    <p:sldId id="286" r:id="rId7"/>
    <p:sldId id="287" r:id="rId8"/>
    <p:sldId id="288" r:id="rId9"/>
    <p:sldId id="289" r:id="rId10"/>
    <p:sldId id="291" r:id="rId11"/>
    <p:sldId id="285" r:id="rId12"/>
    <p:sldId id="292" r:id="rId13"/>
    <p:sldId id="294" r:id="rId14"/>
    <p:sldId id="295" r:id="rId15"/>
    <p:sldId id="296" r:id="rId16"/>
    <p:sldId id="277" r:id="rId17"/>
    <p:sldId id="298" r:id="rId18"/>
    <p:sldId id="297" r:id="rId19"/>
    <p:sldId id="262" r:id="rId20"/>
    <p:sldId id="300" r:id="rId21"/>
    <p:sldId id="299" r:id="rId22"/>
    <p:sldId id="301" r:id="rId23"/>
    <p:sldId id="302" r:id="rId24"/>
    <p:sldId id="276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10"/>
  </p:normalViewPr>
  <p:slideViewPr>
    <p:cSldViewPr snapToGrid="0" snapToObjects="1">
      <p:cViewPr varScale="1">
        <p:scale>
          <a:sx n="157" d="100"/>
          <a:sy n="157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E8DAB-FF4C-1625-D2C0-35D5309B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E9856-E7A8-C577-9649-4BA17DEAC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59015-7A3E-FC8B-A63E-869C9B479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3BAE7-6A37-AE0E-D4DE-E70E33E0A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70E4-6840-7707-83DF-A48C95106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7A4AD-E290-0A05-592B-091137B05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ACCDA-BBB2-6292-1BEA-BAC23C78F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E305E-74E8-B83B-0FCA-5463C29FD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2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4E82-3A72-5D94-D9A3-B25AE1321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96B20-AA82-E78D-9755-3122A071B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09A27-517B-74CD-808C-5D344FD36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6AC35-0600-6D7F-49B7-813CB0E64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7BECA-A10F-8D0A-47FC-6B490298C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18660-7B96-4FE2-451B-B788A5358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F2FFFA-9CF6-FD28-9DE9-AFEBE70A3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D0ADC-1BFB-40F6-292E-7B32728C7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1EBD-71A1-01AF-D89E-162DAA1E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AC96A4-625C-4BC9-34B1-2AA17E911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C77B4-7DE6-FDE0-0B4A-3D219FD1F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FF47D-3576-4667-0964-09875B92B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52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9393-D27F-36E2-3A28-B768D2DA8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8B0D3-29EC-E931-D8CE-34F88BC0D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3B1BA-D601-70E9-AF40-C629879DB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8D763-C54C-1982-3C89-5C6A8B6A1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1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8CB3-981B-5391-775C-7684C9B2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3EEB2-171C-8445-3509-13DF7FEE7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BFF35-D32E-2BD6-7CCE-CE8C66F3E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FCABB-9433-4EB4-2D04-0DAE7B749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0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D74F6-015F-3495-334F-B7B704CCD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CFDB9-D4A5-95C2-FD5D-CBCB63F26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AC4A2-40A1-719A-EE4C-FC9032922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99EEC-B361-A7BC-FBBB-93C397DF6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8DBF-9ECA-91D7-A540-EF712E2D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7A042-0438-DAF1-4F62-925496F11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2CFAB-D502-C646-FA8B-6F8C095E7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067A0-E097-0610-A6C4-A408E55A8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64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6E7F-E327-1384-1E9A-CB4845E8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C8C65B-317F-E400-3BDE-8F5B86467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B8659-FE67-0768-8D03-5F8BC02D2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F2E88-5D03-FCE9-CA21-0A5EB7BF2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7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D18AC-1D95-559D-0493-1D657723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68169-B854-1B7E-6CE4-A053A7BF1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89A753-882E-D6B0-F33C-527896CE4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F9AB-7F77-95BE-CAE6-752D6FD7B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9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92682-4085-F8D8-C0CE-2A85717B2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7B6DA-5511-DD9C-9FB4-D5F812F36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68F2F-3A86-C441-658E-097C9EA92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51C98-E952-9F23-C43B-8F7D1F2E6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7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BB00-1E41-7CC2-B452-6B6387FF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FC61A-F5A4-3EC8-8A6C-B3810A4F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279C6-510E-45B2-9C8B-EEAA74266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6A0E-AF46-C4C0-0E57-CCC1AC215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E304-B141-4F6E-E578-A040F0D2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3DA1-7400-EC38-5624-C9E290408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A903D-5A95-2102-D5C0-97F68E09A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E5CED-AA27-7A19-E7AA-D411F4EDE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691A-0C96-8B1F-A0DC-F26A5354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3BAD7-BB03-53B2-585B-D8FCE7F26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63ACC-1A89-26AA-9D1F-42143C441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C81AC-4153-0598-C6D5-92BBD86FB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4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C189-D6A2-6885-4D37-B311D3D47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6F653-8418-9EDC-DAD7-802D1FDDE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35BBF-211E-B418-76B3-0C451515E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F63A0-305F-7E6B-2B80-FF9101E3E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496C-36F3-9593-F35D-E3C290E7D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51F46-81F1-6147-124A-23D6EDB93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CDF68-78BE-4F42-F17B-9E4606C87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F58E-B969-B698-C9A9-606808673B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1075-6332-8CD8-5D38-0752AD95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BB27C-22CA-415C-C8C2-41EA7D8E8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F9260-8D63-62BF-6CF6-40288B28F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9786D-CB42-F9CB-C850-A035B5708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9.058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l.acm.org/doi/epdf/10.1145/3593013.359400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epdf/10.1145/3593013.359400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ophm.github.io/interpretable-ml-boo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anderschaar-lab.com/interpretable-machine-learnin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inowinstitut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dalovelaceinstitute.org/" TargetMode="External"/><Relationship Id="rId4" Type="http://schemas.openxmlformats.org/officeDocument/2006/relationships/hyperlink" Target="https://www.ajl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mlclass.github.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irmlbook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iU6TxysC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1" y="1332161"/>
            <a:ext cx="65836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 4203/6203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2141457" y="2163961"/>
            <a:ext cx="486093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00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and Trustworthy AI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242702" y="3285285"/>
            <a:ext cx="8658441" cy="46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3: Core AI Values, Human Rights, and Human-AI Collaboration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515437" y="3878960"/>
            <a:ext cx="211296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Monday, February 2, 2026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Topics: 2.2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4781D-ACFC-20D2-00D6-409DBE442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B922937-A03A-E559-2536-B5DECEE98D4A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D18A9E9-E9D4-FC1B-5DB8-715F50E968EE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0AF2A0B-F44A-1675-F348-AFFD518FDCB0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is Contextual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8EBDE69-1D4F-FA38-2D1A-7C93AA9B633D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these scenarios ‘fair’?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1BB94E6-CEC3-4C46-EB94-F0F186A47CC4}"/>
              </a:ext>
            </a:extLst>
          </p:cNvPr>
          <p:cNvSpPr/>
          <p:nvPr/>
        </p:nvSpPr>
        <p:spPr>
          <a:xfrm>
            <a:off x="381000" y="2232780"/>
            <a:ext cx="8382000" cy="150102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 scholarship goes to the student with the highest GPA.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 kidney transplant goes to the youngest patient on the list.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 job goes to the candidate who interviewed best.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Insurance premiums are higher for people with pre-existing conditions.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900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69348-8990-E80F-0660-F764680E5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9441F7C-7DC4-A7B1-2329-E0B9D55F79AC}"/>
              </a:ext>
            </a:extLst>
          </p:cNvPr>
          <p:cNvSpPr/>
          <p:nvPr/>
        </p:nvSpPr>
        <p:spPr>
          <a:xfrm>
            <a:off x="127940" y="291854"/>
            <a:ext cx="8887968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WAIT! 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does this have to do with AI or Machine Learning?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9E55638-E72A-693C-17D7-4E00B5CD134B}"/>
              </a:ext>
            </a:extLst>
          </p:cNvPr>
          <p:cNvSpPr/>
          <p:nvPr/>
        </p:nvSpPr>
        <p:spPr>
          <a:xfrm>
            <a:off x="-31227" y="3446748"/>
            <a:ext cx="9175227" cy="1073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Maybe exploring common ML tasks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 shed some light on </a:t>
            </a: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</a:t>
            </a: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142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4ACDC4-E1EC-2066-54CC-9A316A63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E90AD2C-D1BE-2455-2CF8-FB308890391B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496C954-483C-CB5A-B732-F3B38B19A8B6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CED0C0F-B6A4-FF0B-588B-CFEE17507C4B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in Machine Learning Tasks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8FFFC9D-EAAA-8AF8-A890-21B01C2E7B4B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Classification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91D68E6-85FC-B900-3636-F4042CE8C464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 input to discrete categories based on learned patterns.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E651257B-0AA8-6A08-B6C6-BA40C2D4871B}"/>
              </a:ext>
            </a:extLst>
          </p:cNvPr>
          <p:cNvSpPr/>
          <p:nvPr/>
        </p:nvSpPr>
        <p:spPr>
          <a:xfrm>
            <a:off x="274320" y="2373511"/>
            <a:ext cx="8763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Email: Spam or Not Spam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Medical Imaging: Malignant or Benign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Loan Applications: Approve or Deny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Content Moderation: Violates policy or Acceptable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Hiring: Advance to interview or Reject</a:t>
            </a:r>
          </a:p>
          <a:p>
            <a:pPr algn="l">
              <a:lnSpc>
                <a:spcPts val="2240"/>
              </a:lnSpc>
              <a:spcAft>
                <a:spcPts val="800"/>
              </a:spcAft>
              <a:buSzPct val="100000"/>
            </a:pPr>
            <a:b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</a:b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Is an AI/ML system making binary or categorical decisions that directly affect people?</a:t>
            </a:r>
          </a:p>
        </p:txBody>
      </p:sp>
    </p:spTree>
    <p:extLst>
      <p:ext uri="{BB962C8B-B14F-4D97-AF65-F5344CB8AC3E}">
        <p14:creationId xmlns:p14="http://schemas.microsoft.com/office/powerpoint/2010/main" val="127837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C6A3D-50F1-33E4-9265-DCDEDA0DA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887B8D2-6EF5-1A8F-3465-104386A9853A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1B4F114-9C95-26FE-4A3E-92A596DD8921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2A36EE3-799E-4AFC-9CDC-9FAE69418214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in Machine Learning Tasks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C6F2C6B-B2F2-A9C8-717D-B8E9C56873BB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Regression and Prediction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80D1262-0878-E541-8BEB-C6A286F5E5D1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Predicts a continuous value or probability based on input features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56BEDA2-7226-80D4-7543-B43ABEBAF79A}"/>
              </a:ext>
            </a:extLst>
          </p:cNvPr>
          <p:cNvSpPr/>
          <p:nvPr/>
        </p:nvSpPr>
        <p:spPr>
          <a:xfrm>
            <a:off x="381000" y="2373511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Predicting house prices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Estimating credit risk scores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Forecasting patient readmission likelihood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Predicting recidivism risk (probability of reoffending)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Estimating insurance premiums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C2E1AA-726E-9FB3-566F-1E328D7EE67C}"/>
              </a:ext>
            </a:extLst>
          </p:cNvPr>
          <p:cNvSpPr txBox="1"/>
          <p:nvPr/>
        </p:nvSpPr>
        <p:spPr>
          <a:xfrm>
            <a:off x="556260" y="4358402"/>
            <a:ext cx="790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Are the predictions equally </a:t>
            </a:r>
            <a:r>
              <a:rPr lang="en-US" sz="1800" i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accurate</a:t>
            </a:r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across groups? </a:t>
            </a:r>
            <a:b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</a:br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Do </a:t>
            </a:r>
            <a:r>
              <a:rPr lang="en-US" sz="1800" i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errors concentrate</a:t>
            </a:r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in particular populations?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9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22855E-0FFB-7B5E-F0DB-E61F1FD2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37FE39C-5C59-5AC5-279A-0E391A05DCF7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FBC093E-89F8-4A1C-1E55-85D74F2E3D01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607D96E-1FAD-03EB-1D3A-F6993FD59E91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in Machine Learning Tasks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8CAC579-DE6A-24E7-EC54-027741208873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Ranking and Recommendation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E15162C-C210-60B6-55B9-90C9F1B3CD65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Order items by predicted relevance, quality, or fit for a particular user/query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0C92499-0181-B71E-294D-0063C789AC27}"/>
              </a:ext>
            </a:extLst>
          </p:cNvPr>
          <p:cNvSpPr/>
          <p:nvPr/>
        </p:nvSpPr>
        <p:spPr>
          <a:xfrm>
            <a:off x="381000" y="2373511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Search engine results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Social media feeds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Product recommendations (ads, online marketplaces)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Resume ranking for recruiters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News article prioritization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D80CF-20B0-6F90-F1BA-7539C3E04A7F}"/>
              </a:ext>
            </a:extLst>
          </p:cNvPr>
          <p:cNvSpPr txBox="1"/>
          <p:nvPr/>
        </p:nvSpPr>
        <p:spPr>
          <a:xfrm>
            <a:off x="556260" y="4358402"/>
            <a:ext cx="790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Ranking creates </a:t>
            </a:r>
            <a:r>
              <a:rPr lang="en-US" sz="1800" i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visibility hierarchies </a:t>
            </a:r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with real consequences for people.</a:t>
            </a:r>
          </a:p>
          <a:p>
            <a:r>
              <a:rPr lang="en-US" sz="18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Are groups systematically ranked lower?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Do </a:t>
            </a:r>
            <a:r>
              <a:rPr lang="en-US" i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filter bubbles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limit exposure?</a:t>
            </a:r>
            <a:endParaRPr lang="en-US" sz="18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036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32A555-7836-D107-EF3A-A26C1578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A299C8A-1940-A491-07D6-658F7A4A92AA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3E9C185-2F3B-C0F5-79AD-6424CA2572D4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6611EF4-2FB4-B711-D94A-DE1DA2F92636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in Machine Learning Tasks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A1DEE6C-C349-9631-B6D1-5A4425FE6A10}"/>
              </a:ext>
            </a:extLst>
          </p:cNvPr>
          <p:cNvSpPr/>
          <p:nvPr/>
        </p:nvSpPr>
        <p:spPr>
          <a:xfrm>
            <a:off x="381000" y="125337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Clustering and Segmentation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25542D3-7C50-8DE4-3C3D-1C2A01E339BF}"/>
              </a:ext>
            </a:extLst>
          </p:cNvPr>
          <p:cNvSpPr/>
          <p:nvPr/>
        </p:nvSpPr>
        <p:spPr>
          <a:xfrm>
            <a:off x="381000" y="1676639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 data structure and group similar items together without predefined labels</a:t>
            </a:r>
            <a:endParaRPr lang="en-US" sz="1600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8C1F89BB-D3E0-838B-9B02-E750BBB3AF0C}"/>
              </a:ext>
            </a:extLst>
          </p:cNvPr>
          <p:cNvSpPr/>
          <p:nvPr/>
        </p:nvSpPr>
        <p:spPr>
          <a:xfrm>
            <a:off x="381000" y="2190393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Generation</a:t>
            </a:r>
            <a:endParaRPr lang="en-US" sz="240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C37B46C1-9625-2BB5-EFB6-DFF38E5411EB}"/>
              </a:ext>
            </a:extLst>
          </p:cNvPr>
          <p:cNvSpPr/>
          <p:nvPr/>
        </p:nvSpPr>
        <p:spPr>
          <a:xfrm>
            <a:off x="381000" y="2613660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new content – text, images, audio, video, code – based on learned patterns</a:t>
            </a:r>
            <a:endParaRPr lang="en-US" sz="1600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DF28CFE6-90F2-DE9A-747A-869AF26671C2}"/>
              </a:ext>
            </a:extLst>
          </p:cNvPr>
          <p:cNvSpPr/>
          <p:nvPr/>
        </p:nvSpPr>
        <p:spPr>
          <a:xfrm>
            <a:off x="381000" y="3127414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Detection and Recognition</a:t>
            </a:r>
            <a:endParaRPr lang="en-US" sz="24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9DD0106D-363E-C4E4-1390-052898FA9DD5}"/>
              </a:ext>
            </a:extLst>
          </p:cNvPr>
          <p:cNvSpPr/>
          <p:nvPr/>
        </p:nvSpPr>
        <p:spPr>
          <a:xfrm>
            <a:off x="381000" y="3550681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Identify specific patterns, objects, faces, speech, or events within input data</a:t>
            </a:r>
            <a:endParaRPr lang="en-US" sz="1600" dirty="0"/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56CFC298-6755-8FB6-3FE3-9372AB488EA7}"/>
              </a:ext>
            </a:extLst>
          </p:cNvPr>
          <p:cNvSpPr/>
          <p:nvPr/>
        </p:nvSpPr>
        <p:spPr>
          <a:xfrm>
            <a:off x="381000" y="4064435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ML Task Category: Optimization and Resource Allocation</a:t>
            </a:r>
            <a:endParaRPr lang="en-US" sz="240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B41C3E7B-BA2B-7771-D698-287DDC79F251}"/>
              </a:ext>
            </a:extLst>
          </p:cNvPr>
          <p:cNvSpPr/>
          <p:nvPr/>
        </p:nvSpPr>
        <p:spPr>
          <a:xfrm>
            <a:off x="381000" y="4487702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the best solution given constraints – allocating limited resources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875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70055-7F95-BD9E-C67A-E78E0F439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0E2F4BE-73D9-AEB2-D0F2-A0D74067DE94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AF3FB2B-CCEC-4EB1-A1B2-0251C0610146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956E10A-5D3A-9212-2B11-26567C36005A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0D681C8-00DD-081B-FD19-18F2DD104BC3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Definitions; Persistent Challenges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27F8AC9-4120-BCEC-5CCB-013D54CBE867}"/>
              </a:ext>
            </a:extLst>
          </p:cNvPr>
          <p:cNvSpPr/>
          <p:nvPr/>
        </p:nvSpPr>
        <p:spPr>
          <a:xfrm>
            <a:off x="381000" y="2292400"/>
            <a:ext cx="8763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 fairness: Similar individuals are treated similarly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 fairness: Equitable outcomes across demographic groups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Substantive fairness: Concerned with end results, regardless of process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tension: Definitions can be mutually exclusive, i.e.: u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nder some conditions, it is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provably impossible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to satisfy all definitions*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Fairness is context-dependent and value-laden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77C5F-F4DB-E60B-12DC-A058B9DB8733}"/>
              </a:ext>
            </a:extLst>
          </p:cNvPr>
          <p:cNvSpPr txBox="1"/>
          <p:nvPr/>
        </p:nvSpPr>
        <p:spPr>
          <a:xfrm>
            <a:off x="8072873" y="475327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4"/>
              </a:rPr>
              <a:t>Or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7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F7834-E366-5562-8EFE-35F00FE63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D882FE6-6602-CA96-6696-BD2CFE3E927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AB8E2EF-FB1F-E0CC-4445-BB4BEB4850F0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810739A-184C-41EE-19E9-B451C48DDBF0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Anti-Value - Unfairness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DBEFAA6-D8D9-77DB-324C-9B7DF0118180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YOU’VE been a victim!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C374F01-1B4E-578D-93C8-80294F4189D0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0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Think of a time you were affected by an ‘unfair’ decision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D206D4C-F00F-FFDD-FBEA-A69302C3067E}"/>
              </a:ext>
            </a:extLst>
          </p:cNvPr>
          <p:cNvSpPr/>
          <p:nvPr/>
        </p:nvSpPr>
        <p:spPr>
          <a:xfrm>
            <a:off x="381000" y="2571750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would have been ‘fair’?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What caused the unfair decision?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Could an algorithm / human have done better?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b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Prove it!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sz="2000" dirty="0"/>
          </a:p>
        </p:txBody>
      </p:sp>
      <p:pic>
        <p:nvPicPr>
          <p:cNvPr id="3074" name="Picture 2" descr="Better Call Saul' (Jimmy McGill): &quot;Remember, the winner takes it all&quot; -  Daily Actor: Monologues, Acting Tips, Interviews, Resources Monologues">
            <a:extLst>
              <a:ext uri="{FF2B5EF4-FFF2-40B4-BE49-F238E27FC236}">
                <a16:creationId xmlns:a16="http://schemas.microsoft.com/office/drawing/2014/main" id="{4A2B3DA6-D974-1007-447C-B51B9716A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r="18817"/>
          <a:stretch>
            <a:fillRect/>
          </a:stretch>
        </p:blipFill>
        <p:spPr bwMode="auto">
          <a:xfrm>
            <a:off x="7086600" y="2642347"/>
            <a:ext cx="2057400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9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E29EB-8FBF-FC59-A3F4-E26A5ACF9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F2550CB-B95C-7758-8217-61083CF85EA1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491AD99-8DD8-A01C-772B-CC7B26A461A5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6F0BD02-3E71-2858-A38A-8403C6E838D9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cs typeface="Arial" pitchFamily="34" charset="-120"/>
              </a:rPr>
              <a:t>Why else is ML Fairness so hard?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63A5E39-ADD3-6F97-5E99-4526AE61A5B2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Because Algorithms!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F027A3E0-14FE-2CAE-39B5-4AB609CD63E9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Algorithms enter the picture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F17236AC-1D7E-B5AA-A0AC-00A9E0B3345A}"/>
              </a:ext>
            </a:extLst>
          </p:cNvPr>
          <p:cNvSpPr/>
          <p:nvPr/>
        </p:nvSpPr>
        <p:spPr>
          <a:xfrm>
            <a:off x="381000" y="2571750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Mathematical / logical algorithms need explicit definition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Definition is hard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Defining groups / protected classes requires measurement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Measurement is hard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reflects the world we have, not the world we want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Optimization creates trade-offs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D6940-993F-EECC-0507-5E9F223F7F06}"/>
              </a:ext>
            </a:extLst>
          </p:cNvPr>
          <p:cNvSpPr txBox="1"/>
          <p:nvPr/>
        </p:nvSpPr>
        <p:spPr>
          <a:xfrm>
            <a:off x="8072873" y="4753273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3"/>
              </a:rPr>
              <a:t>Or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Transparency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763000" cy="60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Easier to explain than Fairness, but still difficult to achieve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degree to which an AI / ML system’s logic, data sources, development process, and performance are clearly communicated, understood, and auditable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97180" y="3060799"/>
            <a:ext cx="854964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transparency: Understanding system architecture and logic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transparency: Knowing training data sources and characteristics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 transparency: Explaining individual predictions or actions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Trade-offs: Performance vs. interpretability, IP vs. openness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Stakeholder-appropriate: Different audiences need different explanations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from last session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381000" y="1495128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Themes: Sadness and Despair (mostly)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59080" y="2015728"/>
            <a:ext cx="8884920" cy="169351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1.2: Societal stakes: AI's dual-use nature and transformative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1.3: Prominent failures: COMPAS, facial recognition, autonomous vehicles, LLMs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1.4: Societal influence: Social, economic, and geopolitical impacts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2.1: Ethical frameworks: Virtue ethics, utilitarianism, deontology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pPr algn="l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What did you learn during Assignment 2?</a:t>
            </a:r>
            <a:b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(AI risk / harm incident case study with virtue / deontology / utilitarian ethical analysis)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03857-7CE1-B686-F8E9-E75C44F2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81E4DF4-9F6A-EB7C-C981-7FFEC7CCA90F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61AD42D-02E3-A656-4F5B-64E35F894D97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0B14EDE-DC21-6454-18A4-B441BCE93C35}"/>
              </a:ext>
            </a:extLst>
          </p:cNvPr>
          <p:cNvSpPr/>
          <p:nvPr/>
        </p:nvSpPr>
        <p:spPr>
          <a:xfrm>
            <a:off x="274320" y="226697"/>
            <a:ext cx="8763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(AKA Explainability / Interpretability)</a:t>
            </a:r>
            <a:endParaRPr lang="en-US" sz="28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96DD7E44-72AB-40BA-5661-0E689752E155}"/>
              </a:ext>
            </a:extLst>
          </p:cNvPr>
          <p:cNvSpPr/>
          <p:nvPr/>
        </p:nvSpPr>
        <p:spPr>
          <a:xfrm>
            <a:off x="381000" y="1882379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Interpretable Machine Learning: A Guide for Making Black Box Models Explainable</a:t>
            </a:r>
            <a:endParaRPr lang="en-US" sz="24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1005A907-E749-8912-7E7E-918DA60F1FC6}"/>
              </a:ext>
            </a:extLst>
          </p:cNvPr>
          <p:cNvSpPr/>
          <p:nvPr/>
        </p:nvSpPr>
        <p:spPr>
          <a:xfrm>
            <a:off x="381000" y="262116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0"/>
              </a:spcAft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Christoph Molnar - </a:t>
            </a: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https://christophm.github.io/interpretable-ml-book/</a:t>
            </a: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6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B535C300-8A62-A3E0-C7E4-284699EC7240}"/>
              </a:ext>
            </a:extLst>
          </p:cNvPr>
          <p:cNvSpPr/>
          <p:nvPr/>
        </p:nvSpPr>
        <p:spPr>
          <a:xfrm>
            <a:off x="381000" y="3443287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Van Der Schaar Lab – ML in Healthcare focus</a:t>
            </a:r>
            <a:endParaRPr lang="en-US" sz="24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9BAC863B-0F40-6622-B9E0-8329D3D68DFF}"/>
              </a:ext>
            </a:extLst>
          </p:cNvPr>
          <p:cNvSpPr/>
          <p:nvPr/>
        </p:nvSpPr>
        <p:spPr>
          <a:xfrm>
            <a:off x="381000" y="3866554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0"/>
              </a:spcAft>
            </a:pP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https://www.vanderschaar-lab.com/interpretable-machine-learning/</a:t>
            </a:r>
            <a:r>
              <a:rPr lang="en-US" sz="16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60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F69CCC0C-F45A-6741-EC1D-866EA76DFE87}"/>
              </a:ext>
            </a:extLst>
          </p:cNvPr>
          <p:cNvSpPr/>
          <p:nvPr/>
        </p:nvSpPr>
        <p:spPr>
          <a:xfrm>
            <a:off x="381000" y="1247478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12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4B352-ED3E-1073-FB4C-2B9F43F93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EC469B9-E1F1-5C3C-A73E-4F5D830CF1B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F010EBE-4B33-55BA-A031-E893D05F0F11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36B1E72-4238-64D9-67C4-0E10FE1E3899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Accountability</a:t>
            </a:r>
            <a:endParaRPr lang="en-US" sz="2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543BB04-5E77-55D6-05C0-412E672AA65C}"/>
              </a:ext>
            </a:extLst>
          </p:cNvPr>
          <p:cNvSpPr/>
          <p:nvPr/>
        </p:nvSpPr>
        <p:spPr>
          <a:xfrm>
            <a:off x="381000" y="1952327"/>
            <a:ext cx="8549640" cy="8069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degree to which individuals and organizations are responsible for the actions, decisions, impacts, and outcomes of their AI systems. Requires transparency, human oversight, and clear liability.</a:t>
            </a:r>
            <a:endParaRPr lang="en-US" sz="18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3123D7FF-0801-4566-8D80-683047B692E8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Easy to define - Difficult to enforce</a:t>
            </a:r>
            <a:endParaRPr lang="en-US" sz="24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CAEF02B-B909-B0F9-CE71-37DC3B10CAD4}"/>
              </a:ext>
            </a:extLst>
          </p:cNvPr>
          <p:cNvSpPr/>
          <p:nvPr/>
        </p:nvSpPr>
        <p:spPr>
          <a:xfrm>
            <a:off x="320040" y="3060799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ownership: Who is responsible when AI systems fail?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Governance structures: Oversight, audit trails, documentation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Redress mechanisms: Processes for appeals and corrections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Liability frameworks: Legal responsibility for AI harms</a:t>
            </a:r>
            <a:endParaRPr lang="en-US" sz="20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Challenge: ‘Many hands’ problem, diffusion of responsibility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442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2368E-A33D-2E23-BF5E-343E438FD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41470C-B18A-FB79-BB3E-108A2411F542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F281A4E-113F-C56E-CC32-E74D7757B9F6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B83DB3A-3004-008E-798A-37916BAB996B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Accountability Resources</a:t>
            </a:r>
            <a:endParaRPr lang="en-US" sz="28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D0F1806B-E28C-4A7C-C00E-ECA4C46EC322}"/>
              </a:ext>
            </a:extLst>
          </p:cNvPr>
          <p:cNvSpPr/>
          <p:nvPr/>
        </p:nvSpPr>
        <p:spPr>
          <a:xfrm>
            <a:off x="381000" y="1242715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AI Now Institute – New York University</a:t>
            </a:r>
            <a:endParaRPr lang="en-US" sz="24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656BC8D0-DE4A-0312-B00A-44D608959E33}"/>
              </a:ext>
            </a:extLst>
          </p:cNvPr>
          <p:cNvSpPr/>
          <p:nvPr/>
        </p:nvSpPr>
        <p:spPr>
          <a:xfrm>
            <a:off x="381000" y="1713254"/>
            <a:ext cx="8549640" cy="620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Founded in 2017 – produces diagnosis and policy research on artificial intelligence, public accountability of AI industry for social consequences. </a:t>
            </a:r>
            <a:r>
              <a:rPr lang="en-US" sz="1600" b="1" dirty="0">
                <a:solidFill>
                  <a:srgbClr val="043865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  <a:hlinkClick r:id="rId3"/>
              </a:rPr>
              <a:t>https://ainowinstitute.org/</a:t>
            </a:r>
            <a:r>
              <a:rPr lang="en-US" sz="1600" b="1" dirty="0">
                <a:solidFill>
                  <a:srgbClr val="043865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endParaRPr lang="en-US" sz="16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689A0110-F956-BE42-4B2A-A21A469A7B8D}"/>
              </a:ext>
            </a:extLst>
          </p:cNvPr>
          <p:cNvSpPr/>
          <p:nvPr/>
        </p:nvSpPr>
        <p:spPr>
          <a:xfrm>
            <a:off x="381000" y="2571750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Algorithmic Justice League</a:t>
            </a:r>
            <a:endParaRPr lang="en-US" sz="24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025EFB83-D72F-6D8B-059A-822293D99B88}"/>
              </a:ext>
            </a:extLst>
          </p:cNvPr>
          <p:cNvSpPr/>
          <p:nvPr/>
        </p:nvSpPr>
        <p:spPr>
          <a:xfrm>
            <a:off x="381000" y="2995016"/>
            <a:ext cx="8549640" cy="69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Combines research, art, and advocacy to expose bias in AI systems and push for accountability mechanisms.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https://www.ajl.org/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FB2508DD-BDC2-3F62-D3BB-8F184D996D60}"/>
              </a:ext>
            </a:extLst>
          </p:cNvPr>
          <p:cNvSpPr/>
          <p:nvPr/>
        </p:nvSpPr>
        <p:spPr>
          <a:xfrm>
            <a:off x="381000" y="3849886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 Lovelace Institute</a:t>
            </a:r>
            <a:endParaRPr lang="en-US" sz="24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D04C85A7-069F-4D99-2CD0-36944803418D}"/>
              </a:ext>
            </a:extLst>
          </p:cNvPr>
          <p:cNvSpPr/>
          <p:nvPr/>
        </p:nvSpPr>
        <p:spPr>
          <a:xfrm>
            <a:off x="381000" y="4273152"/>
            <a:ext cx="8549640" cy="693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5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independent research institute with a mission to ensure data and AI work for people and society.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https://www.adalovelaceinstitute.org/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55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95CC1-93CC-2C1E-DB12-3011C2B0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C44672-534A-BDB2-42FE-A761C8FD0212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A832B08-C5AC-DCE0-69B1-E661831F3412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B6FEE63-BA6E-E8FA-4734-6C3693BC90FC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BE CONTINUED…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F1C4284-1F47-7D2A-83D8-3FC5BC1C93A1}"/>
              </a:ext>
            </a:extLst>
          </p:cNvPr>
          <p:cNvSpPr/>
          <p:nvPr/>
        </p:nvSpPr>
        <p:spPr>
          <a:xfrm>
            <a:off x="381000" y="1428452"/>
            <a:ext cx="2758440" cy="750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Next time:</a:t>
            </a:r>
            <a:endParaRPr lang="en-US" sz="2400" b="1" dirty="0">
              <a:solidFill>
                <a:srgbClr val="043865"/>
              </a:solidFill>
              <a:latin typeface="Arial" pitchFamily="34" charset="0"/>
              <a:cs typeface="Arial" pitchFamily="34" charset="-120"/>
            </a:endParaRPr>
          </a:p>
          <a:p>
            <a:pPr marL="342900" indent="-342900" algn="l">
              <a:spcAft>
                <a:spcPts val="2000"/>
              </a:spcAft>
              <a:buFontTx/>
              <a:buChar char="-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Privacy</a:t>
            </a:r>
          </a:p>
          <a:p>
            <a:pPr marL="342900" indent="-342900" algn="l">
              <a:spcAft>
                <a:spcPts val="2000"/>
              </a:spcAft>
              <a:buFontTx/>
              <a:buChar char="-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Autonomy</a:t>
            </a:r>
          </a:p>
          <a:p>
            <a:pPr marL="342900" indent="-342900" algn="l">
              <a:spcAft>
                <a:spcPts val="2000"/>
              </a:spcAft>
              <a:buFontTx/>
              <a:buChar char="-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Safety</a:t>
            </a:r>
          </a:p>
          <a:p>
            <a:pPr marL="342900" indent="-342900" algn="l">
              <a:spcAft>
                <a:spcPts val="2000"/>
              </a:spcAft>
              <a:buFontTx/>
              <a:buChar char="-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Sustainability</a:t>
            </a:r>
            <a:endParaRPr lang="en-US" sz="24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484870DE-F675-B94B-7FFC-DD67CEC249B1}"/>
              </a:ext>
            </a:extLst>
          </p:cNvPr>
          <p:cNvSpPr/>
          <p:nvPr/>
        </p:nvSpPr>
        <p:spPr>
          <a:xfrm>
            <a:off x="4206240" y="1585317"/>
            <a:ext cx="4282440" cy="2501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2.3: AI and Human Rights</a:t>
            </a:r>
          </a:p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2.4: Human-AI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2438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0634ED6F-9564-29D7-46D6-CE12E74FBA67}"/>
              </a:ext>
            </a:extLst>
          </p:cNvPr>
          <p:cNvSpPr/>
          <p:nvPr/>
        </p:nvSpPr>
        <p:spPr>
          <a:xfrm>
            <a:off x="196948" y="1290786"/>
            <a:ext cx="8750104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Grad student </a:t>
            </a: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</a:t>
            </a:r>
            <a:r>
              <a:rPr lang="en-US" sz="4800" b="1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uddle </a:t>
            </a: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</a:t>
            </a:r>
            <a:endParaRPr lang="en-US" sz="48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1B03737-0880-3F14-AB44-80AE685F171D}"/>
              </a:ext>
            </a:extLst>
          </p:cNvPr>
          <p:cNvSpPr/>
          <p:nvPr/>
        </p:nvSpPr>
        <p:spPr>
          <a:xfrm>
            <a:off x="1867905" y="3306663"/>
            <a:ext cx="5408042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presentation was drafted and refined using Claude 4.5 Sonnet and Claude Code.</a:t>
            </a:r>
            <a:endParaRPr lang="en-US" sz="1100" dirty="0"/>
          </a:p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content was reviewed and approved by Dallas Elleman.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259080" y="2014691"/>
            <a:ext cx="8382000" cy="204356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Topic 2.2 - Core AI values</a:t>
            </a:r>
            <a:endParaRPr lang="en-US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itchFamily="34" charset="-120"/>
              </a:rPr>
              <a:t>Last 15 minutes of class today: Grad student huddle</a:t>
            </a:r>
            <a:endParaRPr lang="en-US" dirty="0"/>
          </a:p>
        </p:txBody>
      </p:sp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Today’s Agenda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494091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Themes: Hope and Optimism (mostly)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" y="808899"/>
            <a:ext cx="8887968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2.2: Core AI Values</a:t>
            </a:r>
          </a:p>
        </p:txBody>
      </p:sp>
      <p:sp>
        <p:nvSpPr>
          <p:cNvPr id="3" name="Text 1"/>
          <p:cNvSpPr/>
          <p:nvPr/>
        </p:nvSpPr>
        <p:spPr>
          <a:xfrm>
            <a:off x="-15688" y="2461528"/>
            <a:ext cx="9175227" cy="1348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– Transparency – Accountability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Privacy – Autonomy – Safety – Sustainability*</a:t>
            </a:r>
            <a:endParaRPr lang="en-US" sz="28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D23AB9E-39AF-BECD-79E2-2E7B8010FDBE}"/>
              </a:ext>
            </a:extLst>
          </p:cNvPr>
          <p:cNvSpPr/>
          <p:nvPr/>
        </p:nvSpPr>
        <p:spPr>
          <a:xfrm>
            <a:off x="3166871" y="4363211"/>
            <a:ext cx="2810107" cy="33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*not an exhaustive list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B88A4-0BAB-8F9E-B771-426FAF31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F736F79-D98B-6ED2-3FE9-E35A0FE56C7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7E83F55-6CC4-7F34-6964-7CF00DB60163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D9F6B9-1881-48ED-813A-E05569320D5F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48F6DFC-AC2B-15BB-6D24-BCF637299534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does ‘Fairness’ mean?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6A7AD12-2AEA-4D4E-649C-7A70262A64EC}"/>
              </a:ext>
            </a:extLst>
          </p:cNvPr>
          <p:cNvSpPr/>
          <p:nvPr/>
        </p:nvSpPr>
        <p:spPr>
          <a:xfrm>
            <a:off x="381000" y="1882379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Answer: No one really knows – it’s super complicated…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80AC5B9-9EBD-7520-A18E-C0B1356FD9C2}"/>
              </a:ext>
            </a:extLst>
          </p:cNvPr>
          <p:cNvSpPr/>
          <p:nvPr/>
        </p:nvSpPr>
        <p:spPr>
          <a:xfrm>
            <a:off x="274320" y="2435901"/>
            <a:ext cx="8763000" cy="238549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We could make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this entire course just on Fairness in Machine Learning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Here’s the book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! (</a:t>
            </a:r>
            <a:r>
              <a:rPr lang="en-US" sz="1200" i="1" dirty="0">
                <a:solidFill>
                  <a:srgbClr val="333333"/>
                </a:solidFill>
                <a:cs typeface="Arial" pitchFamily="34" charset="-120"/>
              </a:rPr>
              <a:t>Fairness and Machine Learning: Limitations &amp; Opportunities - </a:t>
            </a:r>
            <a:r>
              <a:rPr lang="en-US" sz="1200" i="1" dirty="0"/>
              <a:t>Barocas, Hardt, Narayanan</a:t>
            </a:r>
            <a:r>
              <a:rPr lang="en-US" sz="2000" i="1" dirty="0"/>
              <a:t>)</a:t>
            </a:r>
          </a:p>
          <a:p>
            <a:pPr algn="l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There is no one accepted definition that fits all contexts </a:t>
            </a:r>
            <a:r>
              <a:rPr lang="en-US" altLang="ja-JP" dirty="0"/>
              <a:t>¯\_(</a:t>
            </a:r>
            <a:r>
              <a:rPr lang="ja-JP" altLang="en-US"/>
              <a:t>ツ</a:t>
            </a:r>
            <a:r>
              <a:rPr lang="en-US" altLang="ja-JP" dirty="0"/>
              <a:t>)_/¯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Humans have been struggling with fairness since history began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-120"/>
              </a:rPr>
              <a:t>Chances are slim that we’ll figure it out before AGI cooks us all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21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7C9EB-692F-97CC-7AF8-DC0638BC9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3A1C3EB-0FD8-3EA5-F25A-9C10B48C4BCD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EC81195-CDC6-DCF0-6F1D-59EC8053E7C0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49B07D6-E41F-7367-B81D-6F36BE1AC814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AE66E88-56CA-1390-B6FC-53025E2B4EBB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Ok actually, it’s not that hard : )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FC96CE4-EB3D-EF39-1B44-4910309BEA5A}"/>
              </a:ext>
            </a:extLst>
          </p:cNvPr>
          <p:cNvSpPr/>
          <p:nvPr/>
        </p:nvSpPr>
        <p:spPr>
          <a:xfrm>
            <a:off x="381000" y="2886492"/>
            <a:ext cx="3185160" cy="1117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000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fact, fairness is so easy that even capuchin monkeys understand it ➡️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679C16E-5A74-4550-A2EE-BA919AE8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079427"/>
            <a:ext cx="4328160" cy="2243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FCCB9-D163-3834-5D67-18C1C80CB60D}"/>
              </a:ext>
            </a:extLst>
          </p:cNvPr>
          <p:cNvSpPr txBox="1"/>
          <p:nvPr/>
        </p:nvSpPr>
        <p:spPr>
          <a:xfrm>
            <a:off x="4191000" y="4334672"/>
            <a:ext cx="4328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/>
              <a:t>Excerpt from Frans de Waal TED Talk – 2013</a:t>
            </a:r>
            <a:br>
              <a:rPr lang="en-US" sz="1400" b="1" dirty="0"/>
            </a:br>
            <a:r>
              <a:rPr lang="en-US" sz="1400" b="1" dirty="0">
                <a:hlinkClick r:id="rId3"/>
              </a:rPr>
              <a:t>https://www.youtube.com/watch?v=meiU6TxysCg</a:t>
            </a:r>
            <a:r>
              <a:rPr lang="en-US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86FFF-7A3E-AE04-DE2D-A36FC4EB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C6AD76E-1CB4-C86A-8046-8D5E5885E7C0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1B3E402-0D93-2503-4FA2-DDAA5AB18C0B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3627C97-A5CD-D36B-75CA-BC12D0683C8B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FDA15E2-DEB3-005E-8D38-B06B6D3DBC2A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So, what might we mean when we say “Fair”?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0FBEBF2-C763-E17C-7570-186278F1BB3E}"/>
              </a:ext>
            </a:extLst>
          </p:cNvPr>
          <p:cNvSpPr/>
          <p:nvPr/>
        </p:nvSpPr>
        <p:spPr>
          <a:xfrm>
            <a:off x="381000" y="2405896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0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Distributive Fairness – Allocation of benefits &amp; burdens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43CD9B9-66FA-56E5-DA38-567F2F1F93ED}"/>
              </a:ext>
            </a:extLst>
          </p:cNvPr>
          <p:cNvSpPr/>
          <p:nvPr/>
        </p:nvSpPr>
        <p:spPr>
          <a:xfrm>
            <a:off x="548640" y="3054668"/>
            <a:ext cx="8382000" cy="163925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Equal shares for everyone?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Proportional to contribution or merit?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Prioritizing those with the greatest need?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What are some examples?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838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BBEF4-5FB2-F030-D0C1-40C6BA4F7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BB82F85-B8F7-471A-4761-0DB326352FD9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E41D23D-CBA1-CF42-3EE3-FA938DBC84B3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AEDD2B-0A16-1F96-48BB-34BB70D9B399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11DAFFB-EE40-80F9-45F0-8610C86630C3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So, what might we mean when we say “Fair”?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4FD7EF3-8DFB-AA06-6A0F-716C94E7BF3D}"/>
              </a:ext>
            </a:extLst>
          </p:cNvPr>
          <p:cNvSpPr/>
          <p:nvPr/>
        </p:nvSpPr>
        <p:spPr>
          <a:xfrm>
            <a:off x="381000" y="2405896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0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Procedural Fairness – Was the process fair?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3D63ED7-DEE1-47B1-DC07-A3600B22F27A}"/>
              </a:ext>
            </a:extLst>
          </p:cNvPr>
          <p:cNvSpPr/>
          <p:nvPr/>
        </p:nvSpPr>
        <p:spPr>
          <a:xfrm>
            <a:off x="548640" y="3025260"/>
            <a:ext cx="8382000" cy="150102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Were the rules applied consistently?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Did all affected parties have a voice?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Was the decision-maker impartial?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Examples?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008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36C45-6D85-A4B9-D253-2AAEA2261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B4C17F9-B98E-F652-953C-6517294757F6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35A440D-B7D6-2DB1-B77E-28F9F021DF04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B1CE07F-76E7-CC1D-4D39-B7A6DBB4A4DE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Fairness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62B8352-15AD-60B1-D444-A365737793C3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So, what might we mean when we say “Fair”?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4F6C299-93C8-299D-BCF9-960895CEDA1B}"/>
              </a:ext>
            </a:extLst>
          </p:cNvPr>
          <p:cNvSpPr/>
          <p:nvPr/>
        </p:nvSpPr>
        <p:spPr>
          <a:xfrm>
            <a:off x="381000" y="2405896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20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Interactional Fairness – Were people treated with dignity and respect?</a:t>
            </a:r>
            <a:endParaRPr lang="en-US" sz="20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B968A2E-36DC-EB25-E001-2AFD17F93F86}"/>
              </a:ext>
            </a:extLst>
          </p:cNvPr>
          <p:cNvSpPr/>
          <p:nvPr/>
        </p:nvSpPr>
        <p:spPr>
          <a:xfrm>
            <a:off x="548640" y="3025260"/>
            <a:ext cx="8382000" cy="150102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Were individuals seen as individuals, and not just members of a group?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Were stereotypes or assumptions imposed on them?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So many examples…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Political, religious, racial, cultural, national, professional, etc.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38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1418</Words>
  <Application>Microsoft Macintosh PowerPoint</Application>
  <PresentationFormat>On-screen Show (16:9)</PresentationFormat>
  <Paragraphs>191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3: Core AI Values, Human Rights, and Human-AI Collaboration</dc:title>
  <dc:subject>PptxGenJS Presentation</dc:subject>
  <dc:creator>Dallas Elleman</dc:creator>
  <cp:lastModifiedBy>Elleman, Dallas</cp:lastModifiedBy>
  <cp:revision>8</cp:revision>
  <dcterms:created xsi:type="dcterms:W3CDTF">2026-02-02T13:01:34Z</dcterms:created>
  <dcterms:modified xsi:type="dcterms:W3CDTF">2026-02-23T03:16:34Z</dcterms:modified>
</cp:coreProperties>
</file>