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81" d="100"/>
          <a:sy n="181" d="100"/>
        </p:scale>
        <p:origin x="1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014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pr.org/2019/05/14/723193785/san-francisco-considers-ban-on-governments-use-of-facial-recognition-technology" TargetMode="External"/><Relationship Id="rId3" Type="http://schemas.openxmlformats.org/officeDocument/2006/relationships/hyperlink" Target="https://proceedings.mlr.press/v81/buolamwini18a.html" TargetMode="External"/><Relationship Id="rId7" Type="http://schemas.openxmlformats.org/officeDocument/2006/relationships/hyperlink" Target="https://www.washingtonpost.com/nation/2023/08/07/michigan-porcha-woodruff-arrest-facial-recognition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clu-nj.org/news/how-face-recognition-technology-landed-one-innocent-man-new-jersey-jail-ten-days/" TargetMode="External"/><Relationship Id="rId5" Type="http://schemas.openxmlformats.org/officeDocument/2006/relationships/hyperlink" Target="https://www.aclu.org/cases/williams-v-city-of-detroit-face-recognition-false-arrest" TargetMode="External"/><Relationship Id="rId10" Type="http://schemas.openxmlformats.org/officeDocument/2006/relationships/hyperlink" Target="https://www.washingtonpost.com/technology/2020/06/11/microsoft-facial-recognition/" TargetMode="External"/><Relationship Id="rId4" Type="http://schemas.openxmlformats.org/officeDocument/2006/relationships/hyperlink" Target="https://nvlpubs.nist.gov/nistpubs/ir/2019/NIST.IR.8280.pdf" TargetMode="External"/><Relationship Id="rId9" Type="http://schemas.openxmlformats.org/officeDocument/2006/relationships/hyperlink" Target="https://www.eff.org/deeplinks/2020/06/ibm-amazon-end-and-pause-fr-programs-where-microsof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tsb.gov/investigations/Pages/HWY18MH010.aspx" TargetMode="External"/><Relationship Id="rId7" Type="http://schemas.openxmlformats.org/officeDocument/2006/relationships/hyperlink" Target="https://www.nhtsa.gov/sites/nhtsa.gov/files/2024-12/nprm-av-step-2024-web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and.org/pubs/research_reports/RR1478.html" TargetMode="External"/><Relationship Id="rId5" Type="http://schemas.openxmlformats.org/officeDocument/2006/relationships/hyperlink" Target="https://www.dmv.ca.gov/portal/news-and-media/dmv-statement-on-cruise-llc-suspension/" TargetMode="External"/><Relationship Id="rId4" Type="http://schemas.openxmlformats.org/officeDocument/2006/relationships/hyperlink" Target="https://static.nhtsa.gov/odi/inv/2022/INOA-EA22002-3184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pectrum.ieee.org/in-2016-microsofts-racist-chatbot-revealed-the-dangers-of-online-conversation" TargetMode="External"/><Relationship Id="rId13" Type="http://schemas.openxmlformats.org/officeDocument/2006/relationships/hyperlink" Target="https://arxiv.org/abs/2012.07805" TargetMode="External"/><Relationship Id="rId3" Type="http://schemas.openxmlformats.org/officeDocument/2006/relationships/hyperlink" Target="https://www.legaldive.com/news/chatgpt-fake-legal-cases-generative-ai-hallucinations/651557/" TargetMode="External"/><Relationship Id="rId7" Type="http://schemas.openxmlformats.org/officeDocument/2006/relationships/hyperlink" Target="https://www.sciencedirect.com/science/article/pii/S2949882124000148" TargetMode="External"/><Relationship Id="rId12" Type="http://schemas.openxmlformats.org/officeDocument/2006/relationships/hyperlink" Target="https://www.bloomberg.com/news/articles/2023-05-02/samsung-bans-chatgpt-and-other-generative-ai-use-by-staff-after-leak" TargetMode="External"/><Relationship Id="rId17" Type="http://schemas.openxmlformats.org/officeDocument/2006/relationships/hyperlink" Target="https://arxiv.org/html/2503.04856v3" TargetMode="External"/><Relationship Id="rId2" Type="http://schemas.openxmlformats.org/officeDocument/2006/relationships/notesSlide" Target="../notesSlides/notesSlide12.xml"/><Relationship Id="rId16" Type="http://schemas.openxmlformats.org/officeDocument/2006/relationships/hyperlink" Target="https://arxiv.org/html/2505.04806v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lancet.com/journals/landig/article/PIIS2589-7500%2823%2900225-X/fulltext" TargetMode="External"/><Relationship Id="rId11" Type="http://schemas.openxmlformats.org/officeDocument/2006/relationships/hyperlink" Target="https://www.recordedfuture.com/research/targets-objectives-emerging-tactics-political-deepfakes" TargetMode="External"/><Relationship Id="rId5" Type="http://schemas.openxmlformats.org/officeDocument/2006/relationships/hyperlink" Target="https://www.cio.com/article/3593403/patients-may-suffer-from-hallucinations-of-ai-medical-transcription-tools.html" TargetMode="External"/><Relationship Id="rId15" Type="http://schemas.openxmlformats.org/officeDocument/2006/relationships/hyperlink" Target="https://github.com/0xk1h0/ChatGPT_DAN" TargetMode="External"/><Relationship Id="rId10" Type="http://schemas.openxmlformats.org/officeDocument/2006/relationships/hyperlink" Target="https://pmc.ncbi.nlm.nih.gov/articles/PMC11913289/" TargetMode="External"/><Relationship Id="rId4" Type="http://schemas.openxmlformats.org/officeDocument/2006/relationships/hyperlink" Target="https://www.mccarthy.ca/en/insights/blogs/techlex/moffatt-v-air-canada-misrepresentation-ai-chatbot" TargetMode="External"/><Relationship Id="rId9" Type="http://schemas.openxmlformats.org/officeDocument/2006/relationships/hyperlink" Target="https://link.springer.com/article/10.1007/s11218-025-10080-2" TargetMode="External"/><Relationship Id="rId14" Type="http://schemas.openxmlformats.org/officeDocument/2006/relationships/hyperlink" Target="https://arxiv.org/html/2506.06060v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irisk.mit.ed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aiaaic.org/aiaaic-repository" TargetMode="External"/><Relationship Id="rId4" Type="http://schemas.openxmlformats.org/officeDocument/2006/relationships/hyperlink" Target="https://incidentdatabase.ai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dl.acm.org/doi/10.1145/3630106.3658956" TargetMode="External"/><Relationship Id="rId13" Type="http://schemas.openxmlformats.org/officeDocument/2006/relationships/hyperlink" Target="https://hai.stanford.edu/news/ai-trial-legal-models-hallucinate-1-out-6-or-more-benchmarking-queries" TargetMode="External"/><Relationship Id="rId3" Type="http://schemas.openxmlformats.org/officeDocument/2006/relationships/hyperlink" Target="https://www.pnas.org/doi/10.1073/pnas.2213020120" TargetMode="External"/><Relationship Id="rId7" Type="http://schemas.openxmlformats.org/officeDocument/2006/relationships/hyperlink" Target="https://electroiq.com/stats/ai-companions-statistics/" TargetMode="External"/><Relationship Id="rId12" Type="http://schemas.openxmlformats.org/officeDocument/2006/relationships/hyperlink" Target="https://www.bynder.com/en/press-media/ai-vs-human-made-content-study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lectroiq.com/stats/character-ai-statistics/" TargetMode="External"/><Relationship Id="rId11" Type="http://schemas.openxmlformats.org/officeDocument/2006/relationships/hyperlink" Target="https://www.crowell.com/en/insights/client-alerts/major-american-music-labels-sue-generative-ai-music-platforms-in-first-case-of-its-kind-over-ai-audio" TargetMode="External"/><Relationship Id="rId5" Type="http://schemas.openxmlformats.org/officeDocument/2006/relationships/hyperlink" Target="https://link.springer.com/article/10.1007/s42001-025-00381-z" TargetMode="External"/><Relationship Id="rId10" Type="http://schemas.openxmlformats.org/officeDocument/2006/relationships/hyperlink" Target="https://laion.ai/blog/laion-5b/" TargetMode="External"/><Relationship Id="rId4" Type="http://schemas.openxmlformats.org/officeDocument/2006/relationships/hyperlink" Target="https://www.ucl.ac.uk/news/2024/feb/social-media-algorithms-amplify-misogynistic-content-teens" TargetMode="External"/><Relationship Id="rId9" Type="http://schemas.openxmlformats.org/officeDocument/2006/relationships/hyperlink" Target="https://jipel.law.nyu.edu/andersen-v-stability-ai-the-landmark-case-unpacking-the-copyright-risks-of-ai-image-generators/" TargetMode="External"/><Relationship Id="rId14" Type="http://schemas.openxmlformats.org/officeDocument/2006/relationships/hyperlink" Target="https://pmc.ncbi.nlm.nih.gov/articles/PMC12331776/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ckinsey.com/capabilities/quantumblack/our-insights/the-state-of-ai" TargetMode="External"/><Relationship Id="rId13" Type="http://schemas.openxmlformats.org/officeDocument/2006/relationships/hyperlink" Target="https://www.oecd.org/content/dam/oecd/en/publications/reports/2024/11/what-impact-has-ai-had-on-wage-inequality_8943dfe0/7fb21f59-en.pdf" TargetMode="External"/><Relationship Id="rId18" Type="http://schemas.openxmlformats.org/officeDocument/2006/relationships/hyperlink" Target="https://www.imf.org/-/media/files/publications/wp/2025/english/wpiea2025076-print-pdf.pdf" TargetMode="External"/><Relationship Id="rId3" Type="http://schemas.openxmlformats.org/officeDocument/2006/relationships/hyperlink" Target="https://www.stlouisfed.org/on-the-economy/2025/feb/impact-generative-ai-work-productivity" TargetMode="External"/><Relationship Id="rId7" Type="http://schemas.openxmlformats.org/officeDocument/2006/relationships/hyperlink" Target="https://github.blog/news-insights/research/research-quantifying-github-copilots-impact-on-developer-productivity-and-happiness/" TargetMode="External"/><Relationship Id="rId12" Type="http://schemas.openxmlformats.org/officeDocument/2006/relationships/hyperlink" Target="https://digitaleconomy.stanford.edu/wp-content/uploads/2025/08/Canaries_BrynjolfssonChandarChen.pdf" TargetMode="External"/><Relationship Id="rId17" Type="http://schemas.openxmlformats.org/officeDocument/2006/relationships/hyperlink" Target="https://www.openmarketsinstitute.org/publications/report-ai-in-the-public-interest-confronting-the-monopoly-threat" TargetMode="External"/><Relationship Id="rId2" Type="http://schemas.openxmlformats.org/officeDocument/2006/relationships/notesSlide" Target="../notesSlides/notesSlide16.xml"/><Relationship Id="rId16" Type="http://schemas.openxmlformats.org/officeDocument/2006/relationships/hyperlink" Target="https://www.congress.gov/crs-product/IF12968" TargetMode="External"/><Relationship Id="rId20" Type="http://schemas.openxmlformats.org/officeDocument/2006/relationships/hyperlink" Target="https://www.oecd.org/content/dam/oecd/en/publications/reports/2024/04/artificial-intelligence-and-wage-inequality_563908cc/bf98a45c-en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nas.org/doi/10.1073/pnas.2414972121" TargetMode="External"/><Relationship Id="rId11" Type="http://schemas.openxmlformats.org/officeDocument/2006/relationships/hyperlink" Target="https://www.nber.org/system/files/working_papers/w31161/w31161.pdf" TargetMode="External"/><Relationship Id="rId5" Type="http://schemas.openxmlformats.org/officeDocument/2006/relationships/hyperlink" Target="https://budgetmodel.wharton.upenn.edu/issues/2025/9/8/projected-impact-of-generative-ai-on-future-productivity-growth" TargetMode="External"/><Relationship Id="rId15" Type="http://schemas.openxmlformats.org/officeDocument/2006/relationships/hyperlink" Target="https://www.undp.org/sites/g/files/zskgke326/files/2025-12/why-ai-may-widen-inequality-between-countries.pdf" TargetMode="External"/><Relationship Id="rId10" Type="http://schemas.openxmlformats.org/officeDocument/2006/relationships/hyperlink" Target="https://news.microsoft.com/source/2024/11/19/microsoft-customers-share-impact-of-generative-ai/" TargetMode="External"/><Relationship Id="rId19" Type="http://schemas.openxmlformats.org/officeDocument/2006/relationships/hyperlink" Target="https://www.microsoft.com/en-us/research/wp-content/uploads/2026/01/Microsoft-AI-Diffusion-Report-2025-H2.pdf" TargetMode="External"/><Relationship Id="rId4" Type="http://schemas.openxmlformats.org/officeDocument/2006/relationships/hyperlink" Target="https://www.pwc.com/gx/en/issues/artificial-intelligence/ai-jobs-barometer.html" TargetMode="External"/><Relationship Id="rId9" Type="http://schemas.openxmlformats.org/officeDocument/2006/relationships/hyperlink" Target="https://news.crunchbase.com/venture/unicorn-board-ye-december-2023-ai/" TargetMode="External"/><Relationship Id="rId14" Type="http://schemas.openxmlformats.org/officeDocument/2006/relationships/hyperlink" Target="https://www.ftc.gov/news-events/news/press-releases/2024/01/ftc-launches-inquiry-generative-ai-investments-partnerships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eforum.org/stories/2025/09/europe-ai-adoption-lag/" TargetMode="External"/><Relationship Id="rId13" Type="http://schemas.openxmlformats.org/officeDocument/2006/relationships/hyperlink" Target="https://www.csis.org/analysis/understanding-biden-administrations-updated-export-controls" TargetMode="External"/><Relationship Id="rId3" Type="http://schemas.openxmlformats.org/officeDocument/2006/relationships/hyperlink" Target="https://www.darpa.mil/news/2025/aixcc-results" TargetMode="External"/><Relationship Id="rId7" Type="http://schemas.openxmlformats.org/officeDocument/2006/relationships/hyperlink" Target="https://www.congress.gov/crs-product/R48642" TargetMode="External"/><Relationship Id="rId12" Type="http://schemas.openxmlformats.org/officeDocument/2006/relationships/hyperlink" Target="https://digital-strategy.ec.europa.eu/en/policies/regulatory-framework-ai" TargetMode="External"/><Relationship Id="rId17" Type="http://schemas.openxmlformats.org/officeDocument/2006/relationships/hyperlink" Target="https://www.state.gov/bureau-of-democracy-human-rights-and-labor/the-council-of-europes-framework-convention-on-artificial-intelligence-and-human-rights-democracy-and-the-rule-of-law" TargetMode="External"/><Relationship Id="rId2" Type="http://schemas.openxmlformats.org/officeDocument/2006/relationships/notesSlide" Target="../notesSlides/notesSlide17.xml"/><Relationship Id="rId16" Type="http://schemas.openxmlformats.org/officeDocument/2006/relationships/hyperlink" Target="https://www.nist.gov/news-events/news/us-ai-safety-institute-consortium-holds-first-plenary-meeting-reflect-progress-202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sis.org/analysis/ukraines-future-vision-and-current-capabilities-waging-ai-enabled-autonomous-warfare" TargetMode="External"/><Relationship Id="rId11" Type="http://schemas.openxmlformats.org/officeDocument/2006/relationships/hyperlink" Target="https://news.mit.edu/2023/how-ai-tocracy-emerges-0713" TargetMode="External"/><Relationship Id="rId5" Type="http://schemas.openxmlformats.org/officeDocument/2006/relationships/hyperlink" Target="https://www.state.gov/bureau-of-arms-control-deterrence-and-stability/political-declaration-on-responsible-military-use-of-artificial-intelligence-and-autonomy" TargetMode="External"/><Relationship Id="rId15" Type="http://schemas.openxmlformats.org/officeDocument/2006/relationships/hyperlink" Target="https://www.cnbc.com/2025/12/02/open-ai-code-red-google-anthropic.html" TargetMode="External"/><Relationship Id="rId10" Type="http://schemas.openxmlformats.org/officeDocument/2006/relationships/hyperlink" Target="https://carnegieendowment.org/research/2025/07/chinas-ai-policy-in-the-deepseek-era?lang=en" TargetMode="External"/><Relationship Id="rId4" Type="http://schemas.openxmlformats.org/officeDocument/2006/relationships/hyperlink" Target="https://www.diu.mil/replicator" TargetMode="External"/><Relationship Id="rId9" Type="http://schemas.openxmlformats.org/officeDocument/2006/relationships/hyperlink" Target="https://www.financierworldwide.com/ais-next-era-industrial-policy-global-competition-and-the-end-of-regulation-first-thinking" TargetMode="External"/><Relationship Id="rId14" Type="http://schemas.openxmlformats.org/officeDocument/2006/relationships/hyperlink" Target="https://iapp.org/news/a/preparing-for-compliance-key-differences-between-eu-chinese-ai-regulations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deepmind.google/discover/blog/deepmind-ai-reduces-google-data-centre-cooling-bill-by-40/" TargetMode="External"/><Relationship Id="rId13" Type="http://schemas.openxmlformats.org/officeDocument/2006/relationships/hyperlink" Target="https://home.dartmouth.edu/news/2025/11/ai-can-deliver-personalized-learning-scale-study-shows" TargetMode="External"/><Relationship Id="rId18" Type="http://schemas.openxmlformats.org/officeDocument/2006/relationships/hyperlink" Target="https://techcrunch.com/2026/01/12/anthropics-new-cowork-tool-offers-claude-code-without-the-code/" TargetMode="External"/><Relationship Id="rId3" Type="http://schemas.openxmlformats.org/officeDocument/2006/relationships/hyperlink" Target="https://www.viz.ai/" TargetMode="External"/><Relationship Id="rId7" Type="http://schemas.openxmlformats.org/officeDocument/2006/relationships/hyperlink" Target="https://research.google/blog/neuralgcm-harnesses-ai-to-better-simulate-long-range-global-precipitation/" TargetMode="External"/><Relationship Id="rId12" Type="http://schemas.openxmlformats.org/officeDocument/2006/relationships/hyperlink" Target="https://www.weforum.org/stories/2024/05/ways-ai-can-benefit-education/" TargetMode="External"/><Relationship Id="rId17" Type="http://schemas.openxmlformats.org/officeDocument/2006/relationships/hyperlink" Target="https://www.nature.com/articles/s41586-023-06734-w" TargetMode="External"/><Relationship Id="rId2" Type="http://schemas.openxmlformats.org/officeDocument/2006/relationships/notesSlide" Target="../notesSlides/notesSlide5.xml"/><Relationship Id="rId16" Type="http://schemas.openxmlformats.org/officeDocument/2006/relationships/hyperlink" Target="https://www.ox.ac.uk/news/2025-09-11-ai-tool-developed-oxford-helps-astronomers-find-supernovae-sky-full-noise" TargetMode="External"/><Relationship Id="rId20" Type="http://schemas.openxmlformats.org/officeDocument/2006/relationships/hyperlink" Target="https://www.mckinsey.com/capabilities/tech-and-ai/our-insights/superagency-in-the-workplace-empowering-people-to-unlock-ais-full-potential-at-work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eepmind.google/discover/blog/graphcast-ai-model-for-faster-and-more-accurate-global-weather-forecasting/" TargetMode="External"/><Relationship Id="rId11" Type="http://schemas.openxmlformats.org/officeDocument/2006/relationships/hyperlink" Target="https://er.educause.edu/articles/2024/9/the-impact-of-ai-in-advancing-accessibility-for-learners-with-disabilities" TargetMode="External"/><Relationship Id="rId5" Type="http://schemas.openxmlformats.org/officeDocument/2006/relationships/hyperlink" Target="https://www.tempus.com/" TargetMode="External"/><Relationship Id="rId15" Type="http://schemas.openxmlformats.org/officeDocument/2006/relationships/hyperlink" Target="https://insilico.com/news/tnik-ipf-phase2a" TargetMode="External"/><Relationship Id="rId10" Type="http://schemas.openxmlformats.org/officeDocument/2006/relationships/hyperlink" Target="https://www.khanmigo.ai/" TargetMode="External"/><Relationship Id="rId19" Type="http://schemas.openxmlformats.org/officeDocument/2006/relationships/hyperlink" Target="https://news.microsoft.com/en-hk/2024/11/20/ignite-2024-why-nearly-70-of-the-fortune-500-now-use-microsoft-365-copilot/" TargetMode="External"/><Relationship Id="rId4" Type="http://schemas.openxmlformats.org/officeDocument/2006/relationships/hyperlink" Target="https://www.paige.ai/" TargetMode="External"/><Relationship Id="rId9" Type="http://schemas.openxmlformats.org/officeDocument/2006/relationships/hyperlink" Target="https://www.noaa.gov/news-release/noaa-deploys-new-generation-of-ai-driven-global-weather-models" TargetMode="External"/><Relationship Id="rId14" Type="http://schemas.openxmlformats.org/officeDocument/2006/relationships/hyperlink" Target="https://deepmind.google/science/alphafold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ngress.gov/crs-product/IF12968" TargetMode="External"/><Relationship Id="rId13" Type="http://schemas.openxmlformats.org/officeDocument/2006/relationships/hyperlink" Target="https://www.ucl.ac.uk/news/2024/dec/bias-ai-amplifies-our-own-biases" TargetMode="External"/><Relationship Id="rId3" Type="http://schemas.openxmlformats.org/officeDocument/2006/relationships/hyperlink" Target="https://www.cbsnews.com/news/klarna-ceo-ai-chatbot-replacing-workers-sebastian-siemiatkowski/" TargetMode="External"/><Relationship Id="rId7" Type="http://schemas.openxmlformats.org/officeDocument/2006/relationships/hyperlink" Target="https://www.winston.com/en/blogs-and-podcasts/competition-corner/antitrust-remedies-in-united-states-v-google-ai-and-the-evolving-search-market" TargetMode="External"/><Relationship Id="rId12" Type="http://schemas.openxmlformats.org/officeDocument/2006/relationships/hyperlink" Target="https://www.euronews.com/next/2024/06/18/chatgpt-grok-gemini-and-other-ai-chatbots-are-spewing-russian-misinformation-study-finds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https://www.ibm.com/think/topics/model-collaps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nn.com/2025/12/04/china/china-ai-censorship-surveillance-report-intl-hnk" TargetMode="External"/><Relationship Id="rId11" Type="http://schemas.openxmlformats.org/officeDocument/2006/relationships/hyperlink" Target="https://www.washington.edu/news/2024/10/31/ai-bias-resume-screening-race-gender/" TargetMode="External"/><Relationship Id="rId5" Type="http://schemas.openxmlformats.org/officeDocument/2006/relationships/hyperlink" Target="https://www.brookings.edu/articles/ai-labor-displacement-and-the-limits-of-worker-retraining/" TargetMode="External"/><Relationship Id="rId15" Type="http://schemas.openxmlformats.org/officeDocument/2006/relationships/hyperlink" Target="https://www.cnn.com/2024/05/16/tech/arup-deepfake-scam-loss-hong-kong-intl-hnk" TargetMode="External"/><Relationship Id="rId10" Type="http://schemas.openxmlformats.org/officeDocument/2006/relationships/hyperlink" Target="https://nchstats.com/teens-use-chatgpt-for-homework/" TargetMode="External"/><Relationship Id="rId4" Type="http://schemas.openxmlformats.org/officeDocument/2006/relationships/hyperlink" Target="https://www.stlouisfed.org/on-the-economy/2025/aug/is-ai-contributing-unemployment-evidence-occupational-variation" TargetMode="External"/><Relationship Id="rId9" Type="http://schemas.openxmlformats.org/officeDocument/2006/relationships/hyperlink" Target="https://www.thelancet.com/journals/langas/article/PIIS2468-1253%2825%2900133-5/abstract" TargetMode="External"/><Relationship Id="rId14" Type="http://schemas.openxmlformats.org/officeDocument/2006/relationships/hyperlink" Target="https://www.axios.com/2025/05/23/anthropic-ai-deception-risk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f.org/-/media/files/publications/sdn/2024/english/sdnea2024001.pdf" TargetMode="External"/><Relationship Id="rId3" Type="http://schemas.openxmlformats.org/officeDocument/2006/relationships/hyperlink" Target="https://www.gao.gov/products/gao-21-518" TargetMode="External"/><Relationship Id="rId7" Type="http://schemas.openxmlformats.org/officeDocument/2006/relationships/hyperlink" Target="https://www.bmwblog.com/2023/07/26/bmw-artificial-intelligence-spartanburg-boost-quality-cut-cost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rennancenter.org/our-work/analysis-opinion/gauging-ai-threat-free-and-fair-elections" TargetMode="External"/><Relationship Id="rId5" Type="http://schemas.openxmlformats.org/officeDocument/2006/relationships/hyperlink" Target="https://blog.khanacademy.org/harnessing-ai-so-that-all-students-benefit-a-nonprofit-approach-for-equal-access/" TargetMode="External"/><Relationship Id="rId10" Type="http://schemas.openxmlformats.org/officeDocument/2006/relationships/hyperlink" Target="https://www.nyc.gov/office-of-the-mayor/news/125-24/mayor-adams-lawsuit-against-social-media-companies-fueling-nationwide-youth-mental-health" TargetMode="External"/><Relationship Id="rId4" Type="http://schemas.openxmlformats.org/officeDocument/2006/relationships/hyperlink" Target="https://www.nist.gov/news-events/news/2019/12/nist-study-evaluates-effects-race-age-sex-face-recognition-software" TargetMode="External"/><Relationship Id="rId9" Type="http://schemas.openxmlformats.org/officeDocument/2006/relationships/hyperlink" Target="https://advances.massgeneral.org/cardiovascular/article.aspx?id=1056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publica.org/article/machine-bias-risk-assessments-in-criminal-sentencing" TargetMode="External"/><Relationship Id="rId7" Type="http://schemas.openxmlformats.org/officeDocument/2006/relationships/hyperlink" Target="https://law.justia.com/cases/wisconsin/supreme-court/2016/2015ap000157-cr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cience.org/doi/10.1126/sciadv.aao5580" TargetMode="External"/><Relationship Id="rId5" Type="http://schemas.openxmlformats.org/officeDocument/2006/relationships/hyperlink" Target="https://en.wikipedia.org/wiki/COMPAS_%28software%29" TargetMode="External"/><Relationship Id="rId4" Type="http://schemas.openxmlformats.org/officeDocument/2006/relationships/hyperlink" Target="https://www.propublica.org/article/how-we-analyzed-the-compas-recidivism-algorith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42445" y="1332161"/>
            <a:ext cx="4459111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CYB-4203/6203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2141457" y="2163961"/>
            <a:ext cx="4860938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4000"/>
              </a:spcAft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and Trustworthy AI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1666873" y="3202037"/>
            <a:ext cx="581010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2: Societal Stakes and Ethical Frameworks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350733" y="3538389"/>
            <a:ext cx="244238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Wednesday, January 28, 2026</a:t>
            </a:r>
          </a:p>
          <a:p>
            <a:pPr marL="0" indent="0"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Topics: 1.2, 1.3, 1.4, 2.1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Facial Recognition Disparities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Accuracy Gaps Across Demographics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Gender Shades paper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NIST FRVT report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Finding: Error rates up to 34.7% for darker-skinned females vs. 0.8% for lighter males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Cause: Training data imbalances, inadequate testing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Williams arrest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Parks 10 days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Woodruff pregnant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 Francisco ban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IBM exits market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Amazon moratorium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Vehicle Safety Incidents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the Limits of AI Safety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Uber ATG fatality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Tesla 467 crashes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Cruise suspension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Cause: Edge cases, sensor limitations, inadequate human oversight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 Fatalities and injuries testing safety validation at scale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RAND study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(8.8B miles needed),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NHTSA regulations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Incidents and Concerns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Recent High-Profile Issues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Hallucination: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Mata v. Avianca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Air Canada liable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Whisper medical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 amplification: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Lancet GPT-4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CV screening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Tay chatbot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Misuse: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UK 7,000 cases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election disinfo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82 deepfakes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Samsung leak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training extraction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 PII leakage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Jailbreaking: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 technique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89.6% roleplay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multi-turn 70%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Risk and Incident Databases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 for Case Study Analysis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72729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 AI Risk Repository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1,700+ AI risks from 74 frameworks, updated December 2025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Incident Database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1,000+ documented AI incidents with public reports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AIAAIC Repository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Independent collection of AI incidents and controversies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Today's Assignment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Select and analyze a case study from one of these databases. (Details at the end of today's presentation).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47504" y="1817787"/>
            <a:ext cx="264899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1.4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553212" y="2903488"/>
            <a:ext cx="6037576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 of AI on Society, Economy, and Geopolitics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Influence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and Cultural Impact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AI Reshapes Society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ecosystems: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YouTube radicalization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TikTok misogyny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filter bubbles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relationships: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Character.AI 463M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Replika 30M users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parasocial attachment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expression: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Stability AI lawsuit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LAION-5B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music lawsuits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and authority: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content preference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legal hallucinations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detection limits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Influence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Transformation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Labor, Markets, and Value Creation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 markets: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 productivity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wage premium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job displacement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adoption gaps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disruption: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 Copilot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McKinsey impact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unicorns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enterprise cases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Productivity: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NBER 14% gains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Stanford entry-level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wage effects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concentration: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FTC inquiry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 divide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antitrust concerns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cost barriers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inequality: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IMF global divide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education gaps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urban-rural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Geopolitical Influence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Geopolitics and Strategic Competition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as National Security Priority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 applications: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cyber defense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drone systems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pledge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Ukraine warfare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competitiveness: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CHIPS Act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 InvestAI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Stargate initiative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China AI+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Surveillance and control: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China surveillance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 AI Act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chip restrictions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arms race: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EU-China governance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capability race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NIST-ISO standards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cooperation: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Framework Convention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47504" y="1817787"/>
            <a:ext cx="264899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2.1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347213" y="2903488"/>
            <a:ext cx="6449574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Philosophical Ethical Frameworks Applied to AI Systems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Approaches to AI Ethics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Philosophical Traditions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Ethics: Character and moral excellence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Utilitarianism: Consequences and overall welfare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Deontology: Duties, rights, and moral rules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framework offers distinct insights for evaluating AI systems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 Recap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Week: Course Foundation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Concepts from Day 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Deconstructed "Secure and Trustworthy AI" (intelligence, security, trust, artificiality)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mission: Equip you to build AI that benefits and augments humans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overview, syllabus, textbook, AI use policy, grading &amp; extra credit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Assignment 1: Intro Questionnaire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Reading: Hendrycks Chapter 6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Character, Excellence, and Flourishing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question: What kind of person/society do we want to be?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Cultivating virtues (wisdom, justice, compassion)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application: Does this system promote human flourishing?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Challenges: Defining virtues across cultures, embedding values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Designing AI to augment rather than replace human judgment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Maximizing Overall Welfare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question: What produces the greatest good for the greatest number?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Consequences, cost-benefit analysis, aggregate welfare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application: Optimize for measurable outcomes and social utility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Challenges: Quantifying harms/benefits, minority rights, measurement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Trolley problem variants in autonomous vehicle ethics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Duties, Rights, and Moral Rules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question: What are our obligations regardless of consequences?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Focus: Respect for persons, universal principles, rights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application: Inviolable constraints on AI system behavior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Challenges: Conflicting duties, rule specification, edge cases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Privacy as fundamental right, not just cost-benefit trade-off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Scenario: AI Pandemic Triage System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5691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a severe pandemic, hospitals deploy an AI to allocate ICU beds and ventilators by predicting survival probability.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1000" y="2711946"/>
            <a:ext cx="8549640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1,000 additional lives saved vs. first-come, first-served allocation.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81000" y="3187005"/>
            <a:ext cx="8549640" cy="5691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Trade-off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AI relies on proxies correlated with race and socioeconomic status. Disadvantaged communities 30% less likely to receive care, even with similar survival odds.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81000" y="3946624"/>
            <a:ext cx="8549640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we deploy this system?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Discuss...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Predict: How would each framework evaluate this scenario?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05668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What kind of society accepts this system? YES or NO?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Does maximizing lives saved justify unequal outcomes? YES or NO?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Does using biased proxies violate human dignity? YES or NO?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81000" y="3618607"/>
            <a:ext cx="854964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for a moment, then we'll discuss your predictions.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Each Framework Responds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Triage AI System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910358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Net gain of 800 lives saved outweighs distributional concerns. Consequences (maximizing welfare) trump fairness concerns.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Using race/socioeconomic proxies violates equal treatment and human dignity. People are treated as statistics, not ends in themselves.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UNCERTAIN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What kind of society prioritizes algorithmic efficiency over fairness? Does this reflect wisdom or expediency? Does it promote human flourishing?</a:t>
            </a:r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Scenario: AI Relationship Optimization Platform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853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 platform analyzes personality, communication patterns, and relationship history to optimize romantic relationships. It suggests when to have difficult conversations, when to end relationships, and what to say in conflicts.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1000" y="2996505"/>
            <a:ext cx="8549640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40% higher satisfaction, 60% fewer divorces, improved mental health.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81000" y="3471565"/>
            <a:ext cx="8549640" cy="5691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Trade-off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Users feel "managed" rather than authentic. Spontaneity declines. Relationships described as "optimized but hollow."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81000" y="4231184"/>
            <a:ext cx="8549640" cy="284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Should society embrace this technology?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Discuss...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Predict: How would each framework evaluate this scenario?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05668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Does this promote human flourishing and authentic relationships? YES or NO?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Do measurable improvements in satisfaction and stability justify concerns? YES or NO?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Does AI-mediated intimacy violate autonomy and authentic self-expression? YES or NO?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81000" y="3618607"/>
            <a:ext cx="854964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your prediction?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Frameworks in Action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Each Framework Responds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Relationship Optimization Platform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910358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Utilitarianism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Measurable gains (40% satisfaction increase, 60% fewer divorces, improved mental health) outweigh subjective concerns about authenticity. Overall welfare increases.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Virtue Ethics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Undermines cultivating wisdom, authenticity, and genuine human connection. Erodes character development through struggle. Society becomes optimized but morally shallow.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Deontology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UNCERTAIN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If users consent freely, autonomy is respected. But is "managed" intimacy compatible with human dignity? Does optimization violate the duty to engage authentically with others?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82150" y="1543199"/>
            <a:ext cx="3179701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Class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2609015" y="2628900"/>
            <a:ext cx="392582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AI Values and Human Rights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100468" y="3178076"/>
            <a:ext cx="4943064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 (Monday, Feb 2): Topics 2.2, 2.3, 2.4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 Overview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Week: Ethics, Values, and Human Impact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Key Areas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stakes: AI's transformative promise and risk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failures, scandals, and incidents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AI's influence on society, economy, and geopolitics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Philosophical ethical frameworks applied to AI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47504" y="1817787"/>
            <a:ext cx="264899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1.2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615516" y="2903488"/>
            <a:ext cx="7912819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Stakes: The Transformative Promise and Risk of AI Systems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Stakes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Promise of AI Systems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Transformative Potential Across Domains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stroke detection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cancer diagnosis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genomic treatment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weather forecasting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climate modeling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 center cooling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operational forecasting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tutoring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accessibility tools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 cases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teaching assistants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Scientific Research: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protein folding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drug discovery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supernova detection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materials discovery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Productivity: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Anthropic Cowork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Fortune 500 adoption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workplace AI impact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Stakes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Risks of AI Systems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 at Scale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Displacement: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Klarna 700 jobs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tech unemployment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retraining limits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Concentration: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Authoritarian governments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antitrust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Microsoft-OpenAI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Dependence: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medical deskilling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ChatGPT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Amplification: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resume bias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chatbot misinfo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bias feedback loop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Novel Harms: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blackmail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Arup deepfake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 collapse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Societal Stakes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Dual-Use Challenge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AI capabilities can be used for beneficial or harmful purposes. The technology itself is often neutral—context and intent determine impact.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6762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 recognition: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GAO federal use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vs.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NIST demographic bias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language: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Khanmigo tutoring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vs.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Zelenskyy deepfake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BMW Spartanburg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vs.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IMF 40% jobs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Prediction: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Mass General readmissions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vs.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NYC TikTok lawsuit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47504" y="1817787"/>
            <a:ext cx="264899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1.3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318370" y="2903488"/>
            <a:ext cx="650726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 of Prominent Failures, Scandals, and Incidents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Prominent Failures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COMPAS Recidivism Algorithm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ProPublica Investigation (2016)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ProPublica investigation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methodology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COMPAS details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Finding: False positive rate twice as high for Black defendants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Cause: Proxy variables encoding historical discrimination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Dressel &amp; Farid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found COMPAS no better than untrained humans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Response: </a:t>
            </a: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Wisconsin v. Loomis</a:t>
            </a: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upheld use with restrictions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1703</Words>
  <Application>Microsoft Macintosh PowerPoint</Application>
  <PresentationFormat>On-screen Show (16:9)</PresentationFormat>
  <Paragraphs>213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Presentation 2: Societal Stakes and Ethical Frameworks</dc:title>
  <dc:subject>PptxGenJS Presentation</dc:subject>
  <dc:creator>Dallas Elleman</dc:creator>
  <cp:lastModifiedBy>Elleman, Dallas</cp:lastModifiedBy>
  <cp:revision>2</cp:revision>
  <dcterms:created xsi:type="dcterms:W3CDTF">2026-01-28T18:23:45Z</dcterms:created>
  <dcterms:modified xsi:type="dcterms:W3CDTF">2026-02-23T03:10:11Z</dcterms:modified>
</cp:coreProperties>
</file>