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60" r:id="rId5"/>
    <p:sldId id="262" r:id="rId6"/>
    <p:sldId id="266" r:id="rId7"/>
    <p:sldId id="269" r:id="rId8"/>
    <p:sldId id="273" r:id="rId9"/>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81" d="100"/>
          <a:sy n="181" d="100"/>
        </p:scale>
        <p:origin x="184"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69642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43865"/>
        </a:solidFill>
        <a:effectLst/>
      </p:bgPr>
    </p:bg>
    <p:spTree>
      <p:nvGrpSpPr>
        <p:cNvPr id="1" name=""/>
        <p:cNvGrpSpPr/>
        <p:nvPr/>
      </p:nvGrpSpPr>
      <p:grpSpPr>
        <a:xfrm>
          <a:off x="0" y="0"/>
          <a:ext cx="0" cy="0"/>
          <a:chOff x="0" y="0"/>
          <a:chExt cx="0" cy="0"/>
        </a:xfrm>
      </p:grpSpPr>
      <p:sp>
        <p:nvSpPr>
          <p:cNvPr id="2" name="Text 0"/>
          <p:cNvSpPr/>
          <p:nvPr/>
        </p:nvSpPr>
        <p:spPr>
          <a:xfrm>
            <a:off x="2342445" y="1332161"/>
            <a:ext cx="4459111" cy="704850"/>
          </a:xfrm>
          <a:prstGeom prst="rect">
            <a:avLst/>
          </a:prstGeom>
          <a:noFill/>
          <a:ln/>
        </p:spPr>
        <p:txBody>
          <a:bodyPr wrap="square" lIns="0" tIns="0" rIns="0" bIns="0" rtlCol="0" anchor="t"/>
          <a:lstStyle/>
          <a:p>
            <a:pPr marL="0" indent="0" algn="ctr">
              <a:spcAft>
                <a:spcPts val="1000"/>
              </a:spcAft>
              <a:buNone/>
            </a:pPr>
            <a:r>
              <a:rPr lang="en-US" sz="4800" b="1" dirty="0">
                <a:solidFill>
                  <a:srgbClr val="DDB774"/>
                </a:solidFill>
                <a:latin typeface="Arial" pitchFamily="34" charset="0"/>
                <a:ea typeface="Arial" pitchFamily="34" charset="-122"/>
                <a:cs typeface="Arial" pitchFamily="34" charset="-120"/>
              </a:rPr>
              <a:t>CYB-4203/6203</a:t>
            </a:r>
            <a:endParaRPr lang="en-US" sz="4800" dirty="0"/>
          </a:p>
        </p:txBody>
      </p:sp>
      <p:sp>
        <p:nvSpPr>
          <p:cNvPr id="3" name="Text 1"/>
          <p:cNvSpPr/>
          <p:nvPr/>
        </p:nvSpPr>
        <p:spPr>
          <a:xfrm>
            <a:off x="2141457" y="2163961"/>
            <a:ext cx="4860938" cy="466725"/>
          </a:xfrm>
          <a:prstGeom prst="rect">
            <a:avLst/>
          </a:prstGeom>
          <a:noFill/>
          <a:ln/>
        </p:spPr>
        <p:txBody>
          <a:bodyPr wrap="square" lIns="0" tIns="0" rIns="0" bIns="0" rtlCol="0" anchor="t"/>
          <a:lstStyle/>
          <a:p>
            <a:pPr marL="0" indent="0" algn="ctr">
              <a:spcAft>
                <a:spcPts val="4000"/>
              </a:spcAft>
              <a:buNone/>
            </a:pPr>
            <a:r>
              <a:rPr lang="en-US" sz="3200" dirty="0">
                <a:solidFill>
                  <a:srgbClr val="FFFFFF"/>
                </a:solidFill>
                <a:latin typeface="Arial" pitchFamily="34" charset="0"/>
                <a:ea typeface="Arial" pitchFamily="34" charset="-122"/>
                <a:cs typeface="Arial" pitchFamily="34" charset="-120"/>
              </a:rPr>
              <a:t>Secure and Trustworthy AI</a:t>
            </a:r>
            <a:endParaRPr lang="en-US" sz="3200" dirty="0"/>
          </a:p>
        </p:txBody>
      </p:sp>
      <p:sp>
        <p:nvSpPr>
          <p:cNvPr id="4" name="Text 2"/>
          <p:cNvSpPr/>
          <p:nvPr/>
        </p:nvSpPr>
        <p:spPr>
          <a:xfrm>
            <a:off x="2377056" y="3202037"/>
            <a:ext cx="4389888" cy="209550"/>
          </a:xfrm>
          <a:prstGeom prst="rect">
            <a:avLst/>
          </a:prstGeom>
          <a:noFill/>
          <a:ln/>
        </p:spPr>
        <p:txBody>
          <a:bodyPr wrap="square" lIns="0" tIns="0" rIns="0" bIns="0" rtlCol="0" anchor="t"/>
          <a:lstStyle/>
          <a:p>
            <a:pPr marL="0" indent="0" algn="ctr">
              <a:spcBef>
                <a:spcPts val="500"/>
              </a:spcBef>
              <a:spcAft>
                <a:spcPts val="500"/>
              </a:spcAft>
              <a:buNone/>
            </a:pPr>
            <a:r>
              <a:rPr lang="en-US" sz="1400">
                <a:solidFill>
                  <a:srgbClr val="FFFFFF"/>
                </a:solidFill>
                <a:latin typeface="Arial" pitchFamily="34" charset="0"/>
                <a:ea typeface="Arial" pitchFamily="34" charset="-122"/>
                <a:cs typeface="Arial" pitchFamily="34" charset="-120"/>
              </a:rPr>
              <a:t>Presentation 2.5</a:t>
            </a:r>
            <a:r>
              <a:rPr lang="en-US" sz="1400" dirty="0">
                <a:solidFill>
                  <a:srgbClr val="FFFFFF"/>
                </a:solidFill>
                <a:latin typeface="Arial" pitchFamily="34" charset="0"/>
                <a:ea typeface="Arial" pitchFamily="34" charset="-122"/>
                <a:cs typeface="Arial" pitchFamily="34" charset="-120"/>
              </a:rPr>
              <a:t>: Assignment 1 Insights - Q1 &amp; Q2</a:t>
            </a:r>
            <a:endParaRPr lang="en-US" sz="1400" dirty="0"/>
          </a:p>
        </p:txBody>
      </p:sp>
      <p:sp>
        <p:nvSpPr>
          <p:cNvPr id="5" name="Text 3"/>
          <p:cNvSpPr/>
          <p:nvPr/>
        </p:nvSpPr>
        <p:spPr>
          <a:xfrm>
            <a:off x="3515441" y="3538389"/>
            <a:ext cx="2112969" cy="209550"/>
          </a:xfrm>
          <a:prstGeom prst="rect">
            <a:avLst/>
          </a:prstGeom>
          <a:noFill/>
          <a:ln/>
        </p:spPr>
        <p:txBody>
          <a:bodyPr wrap="square" lIns="0" tIns="0" rIns="0" bIns="0" rtlCol="0" anchor="t"/>
          <a:lstStyle/>
          <a:p>
            <a:pPr marL="0" indent="0" algn="ctr">
              <a:spcBef>
                <a:spcPts val="500"/>
              </a:spcBef>
              <a:spcAft>
                <a:spcPts val="500"/>
              </a:spcAft>
              <a:buNone/>
            </a:pPr>
            <a:r>
              <a:rPr lang="en-US" sz="1400" dirty="0">
                <a:solidFill>
                  <a:srgbClr val="FFFFFF"/>
                </a:solidFill>
                <a:latin typeface="Arial" pitchFamily="34" charset="0"/>
                <a:ea typeface="Arial" pitchFamily="34" charset="-122"/>
                <a:cs typeface="Arial" pitchFamily="34" charset="-120"/>
              </a:rPr>
              <a:t>Monday, February 2, 2026</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43865"/>
        </a:solidFill>
        <a:effectLst/>
      </p:bgPr>
    </p:bg>
    <p:spTree>
      <p:nvGrpSpPr>
        <p:cNvPr id="1" name=""/>
        <p:cNvGrpSpPr/>
        <p:nvPr/>
      </p:nvGrpSpPr>
      <p:grpSpPr>
        <a:xfrm>
          <a:off x="0" y="0"/>
          <a:ext cx="0" cy="0"/>
          <a:chOff x="0" y="0"/>
          <a:chExt cx="0" cy="0"/>
        </a:xfrm>
      </p:grpSpPr>
      <p:sp>
        <p:nvSpPr>
          <p:cNvPr id="2" name="Text 0"/>
          <p:cNvSpPr/>
          <p:nvPr/>
        </p:nvSpPr>
        <p:spPr>
          <a:xfrm>
            <a:off x="-91440" y="916186"/>
            <a:ext cx="9326880" cy="1409700"/>
          </a:xfrm>
          <a:prstGeom prst="rect">
            <a:avLst/>
          </a:prstGeom>
          <a:noFill/>
          <a:ln/>
        </p:spPr>
        <p:txBody>
          <a:bodyPr wrap="square" lIns="0" tIns="0" rIns="0" bIns="0" rtlCol="0" anchor="t"/>
          <a:lstStyle/>
          <a:p>
            <a:pPr marL="0" indent="0" algn="ctr">
              <a:spcAft>
                <a:spcPts val="2000"/>
              </a:spcAft>
              <a:buNone/>
            </a:pPr>
            <a:r>
              <a:rPr lang="en-US" sz="4800" b="1" dirty="0">
                <a:solidFill>
                  <a:srgbClr val="DDB774"/>
                </a:solidFill>
                <a:latin typeface="Arial" pitchFamily="34" charset="0"/>
                <a:ea typeface="Arial" pitchFamily="34" charset="-122"/>
                <a:cs typeface="Arial" pitchFamily="34" charset="-120"/>
              </a:rPr>
              <a:t>Assignment 1 - Q1 &amp; Q2 </a:t>
            </a:r>
          </a:p>
          <a:p>
            <a:pPr marL="0" indent="0" algn="ctr">
              <a:spcAft>
                <a:spcPts val="2000"/>
              </a:spcAft>
              <a:buNone/>
            </a:pPr>
            <a:r>
              <a:rPr lang="en-US" sz="3600" b="1" dirty="0">
                <a:solidFill>
                  <a:srgbClr val="DDB774"/>
                </a:solidFill>
                <a:latin typeface="Arial" pitchFamily="34" charset="0"/>
                <a:ea typeface="Arial" pitchFamily="34" charset="-122"/>
                <a:cs typeface="Arial" pitchFamily="34" charset="-120"/>
              </a:rPr>
              <a:t>Student Motivation &amp; Interest Themes</a:t>
            </a:r>
            <a:endParaRPr lang="en-US" sz="3600" dirty="0"/>
          </a:p>
        </p:txBody>
      </p:sp>
      <p:sp>
        <p:nvSpPr>
          <p:cNvPr id="3" name="Text 1"/>
          <p:cNvSpPr/>
          <p:nvPr/>
        </p:nvSpPr>
        <p:spPr>
          <a:xfrm>
            <a:off x="443337" y="3096481"/>
            <a:ext cx="3409135" cy="1602935"/>
          </a:xfrm>
          <a:prstGeom prst="rect">
            <a:avLst/>
          </a:prstGeom>
          <a:noFill/>
          <a:ln/>
        </p:spPr>
        <p:txBody>
          <a:bodyPr wrap="square" lIns="0" tIns="0" rIns="0" bIns="0" rtlCol="0" anchor="t"/>
          <a:lstStyle/>
          <a:p>
            <a:pPr marL="457200" indent="-457200">
              <a:spcBef>
                <a:spcPts val="1000"/>
              </a:spcBef>
              <a:spcAft>
                <a:spcPts val="1000"/>
              </a:spcAft>
              <a:buAutoNum type="arabicPeriod"/>
            </a:pPr>
            <a:r>
              <a:rPr lang="en-US" sz="2000" dirty="0">
                <a:solidFill>
                  <a:srgbClr val="FFFFFF"/>
                </a:solidFill>
                <a:latin typeface="Arial" pitchFamily="34" charset="0"/>
                <a:ea typeface="Arial" pitchFamily="34" charset="-122"/>
                <a:cs typeface="Arial" pitchFamily="34" charset="-120"/>
              </a:rPr>
              <a:t>Intellectual Curiosity</a:t>
            </a:r>
          </a:p>
          <a:p>
            <a:pPr marL="457200" indent="-457200">
              <a:spcBef>
                <a:spcPts val="1000"/>
              </a:spcBef>
              <a:spcAft>
                <a:spcPts val="1000"/>
              </a:spcAft>
              <a:buAutoNum type="arabicPeriod"/>
            </a:pPr>
            <a:r>
              <a:rPr lang="en-US" sz="2000" dirty="0">
                <a:solidFill>
                  <a:srgbClr val="FFFFFF"/>
                </a:solidFill>
                <a:latin typeface="Arial" pitchFamily="34" charset="0"/>
                <a:ea typeface="Arial" pitchFamily="34" charset="-122"/>
                <a:cs typeface="Arial" pitchFamily="34" charset="-120"/>
              </a:rPr>
              <a:t>Safety, Ethics, and Law</a:t>
            </a:r>
          </a:p>
          <a:p>
            <a:pPr marL="457200" indent="-457200">
              <a:spcBef>
                <a:spcPts val="1000"/>
              </a:spcBef>
              <a:spcAft>
                <a:spcPts val="1000"/>
              </a:spcAft>
              <a:buAutoNum type="arabicPeriod"/>
            </a:pPr>
            <a:r>
              <a:rPr lang="en-US" sz="2000" dirty="0">
                <a:solidFill>
                  <a:srgbClr val="FFFFFF"/>
                </a:solidFill>
                <a:latin typeface="Arial" pitchFamily="34" charset="0"/>
                <a:cs typeface="Arial" pitchFamily="34" charset="-120"/>
              </a:rPr>
              <a:t>AI is the Future</a:t>
            </a:r>
            <a:endParaRPr lang="en-US" sz="2000" dirty="0"/>
          </a:p>
        </p:txBody>
      </p:sp>
      <p:sp>
        <p:nvSpPr>
          <p:cNvPr id="6" name="Text 1">
            <a:extLst>
              <a:ext uri="{FF2B5EF4-FFF2-40B4-BE49-F238E27FC236}">
                <a16:creationId xmlns:a16="http://schemas.microsoft.com/office/drawing/2014/main" id="{CC570C27-6482-354A-4B10-85FA4AC46AEC}"/>
              </a:ext>
            </a:extLst>
          </p:cNvPr>
          <p:cNvSpPr/>
          <p:nvPr/>
        </p:nvSpPr>
        <p:spPr>
          <a:xfrm>
            <a:off x="3908563" y="3082503"/>
            <a:ext cx="4703286" cy="1602935"/>
          </a:xfrm>
          <a:prstGeom prst="rect">
            <a:avLst/>
          </a:prstGeom>
          <a:noFill/>
          <a:ln/>
        </p:spPr>
        <p:txBody>
          <a:bodyPr wrap="square" lIns="0" tIns="0" rIns="0" bIns="0" rtlCol="0" anchor="t"/>
          <a:lstStyle/>
          <a:p>
            <a:pPr marL="457200" indent="-457200">
              <a:spcBef>
                <a:spcPts val="1000"/>
              </a:spcBef>
              <a:spcAft>
                <a:spcPts val="1000"/>
              </a:spcAft>
              <a:buFont typeface="+mj-lt"/>
              <a:buAutoNum type="arabicPeriod" startAt="4"/>
            </a:pPr>
            <a:r>
              <a:rPr lang="en-US" sz="2000" dirty="0">
                <a:solidFill>
                  <a:srgbClr val="FFFFFF"/>
                </a:solidFill>
                <a:latin typeface="Arial" pitchFamily="34" charset="0"/>
                <a:ea typeface="Arial" pitchFamily="34" charset="-122"/>
                <a:cs typeface="Arial" pitchFamily="34" charset="-120"/>
              </a:rPr>
              <a:t>AI is so hot right now (Career Opps)</a:t>
            </a:r>
          </a:p>
          <a:p>
            <a:pPr marL="457200" indent="-457200">
              <a:spcBef>
                <a:spcPts val="1000"/>
              </a:spcBef>
              <a:spcAft>
                <a:spcPts val="1000"/>
              </a:spcAft>
              <a:buAutoNum type="arabicPeriod" startAt="4"/>
            </a:pPr>
            <a:r>
              <a:rPr lang="en-US" sz="2000" dirty="0">
                <a:solidFill>
                  <a:srgbClr val="FFFFFF"/>
                </a:solidFill>
                <a:latin typeface="Arial" pitchFamily="34" charset="0"/>
                <a:cs typeface="Arial" pitchFamily="34" charset="-120"/>
              </a:rPr>
              <a:t>BUILDING Secure &amp; Trustworthy AI</a:t>
            </a:r>
          </a:p>
          <a:p>
            <a:pPr marL="457200" indent="-457200">
              <a:spcBef>
                <a:spcPts val="1000"/>
              </a:spcBef>
              <a:spcAft>
                <a:spcPts val="1000"/>
              </a:spcAft>
              <a:buAutoNum type="arabicPeriod" startAt="4"/>
            </a:pPr>
            <a:r>
              <a:rPr lang="en-US" sz="2000" dirty="0">
                <a:solidFill>
                  <a:srgbClr val="FFFFFF"/>
                </a:solidFill>
                <a:latin typeface="Arial" pitchFamily="34" charset="0"/>
                <a:cs typeface="Arial" pitchFamily="34" charset="-120"/>
              </a:rPr>
              <a:t>AI as Research Subject / Object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0" y="0"/>
            <a:ext cx="9144000" cy="965002"/>
          </a:xfrm>
          <a:prstGeom prst="rect">
            <a:avLst/>
          </a:prstGeom>
          <a:solidFill>
            <a:srgbClr val="043865"/>
          </a:solidFill>
          <a:ln/>
        </p:spPr>
        <p:txBody>
          <a:bodyPr wrap="square" rtlCol="0" anchor="ctr"/>
          <a:lstStyle/>
          <a:p>
            <a:pPr marL="0" indent="0">
              <a:buNone/>
            </a:pPr>
            <a:endParaRPr lang="en-US" dirty="0"/>
          </a:p>
        </p:txBody>
      </p:sp>
      <p:sp>
        <p:nvSpPr>
          <p:cNvPr id="3" name="Shape 1"/>
          <p:cNvSpPr/>
          <p:nvPr/>
        </p:nvSpPr>
        <p:spPr>
          <a:xfrm>
            <a:off x="0" y="941189"/>
            <a:ext cx="9144000" cy="0"/>
          </a:xfrm>
          <a:prstGeom prst="line">
            <a:avLst/>
          </a:prstGeom>
          <a:noFill/>
          <a:ln w="47625">
            <a:solidFill>
              <a:srgbClr val="DDB774"/>
            </a:solidFill>
            <a:prstDash val="solid"/>
          </a:ln>
        </p:spPr>
        <p:txBody>
          <a:bodyPr/>
          <a:lstStyle/>
          <a:p>
            <a:endParaRPr lang="en-US"/>
          </a:p>
        </p:txBody>
      </p:sp>
      <p:sp>
        <p:nvSpPr>
          <p:cNvPr id="4" name="Text 2"/>
          <p:cNvSpPr/>
          <p:nvPr/>
        </p:nvSpPr>
        <p:spPr>
          <a:xfrm>
            <a:off x="381000" y="253901"/>
            <a:ext cx="8549640" cy="409575"/>
          </a:xfrm>
          <a:prstGeom prst="rect">
            <a:avLst/>
          </a:prstGeom>
          <a:noFill/>
          <a:ln/>
        </p:spPr>
        <p:txBody>
          <a:bodyPr wrap="square" lIns="0" tIns="0" rIns="0" bIns="0" rtlCol="0" anchor="t"/>
          <a:lstStyle/>
          <a:p>
            <a:pPr marL="0" indent="0" algn="l">
              <a:buNone/>
            </a:pPr>
            <a:r>
              <a:rPr lang="en-US" sz="2800" b="1" dirty="0">
                <a:solidFill>
                  <a:srgbClr val="DDB774"/>
                </a:solidFill>
                <a:latin typeface="Arial" pitchFamily="34" charset="0"/>
                <a:ea typeface="Arial" pitchFamily="34" charset="-122"/>
                <a:cs typeface="Arial" pitchFamily="34" charset="-120"/>
              </a:rPr>
              <a:t>THEME 1: Intellectual Curiosity</a:t>
            </a:r>
            <a:endParaRPr lang="en-US" sz="2800" dirty="0"/>
          </a:p>
        </p:txBody>
      </p:sp>
      <p:sp>
        <p:nvSpPr>
          <p:cNvPr id="5" name="Text 3"/>
          <p:cNvSpPr/>
          <p:nvPr/>
        </p:nvSpPr>
        <p:spPr>
          <a:xfrm>
            <a:off x="381000" y="1346002"/>
            <a:ext cx="8549640" cy="704850"/>
          </a:xfrm>
          <a:prstGeom prst="rect">
            <a:avLst/>
          </a:prstGeom>
          <a:noFill/>
          <a:ln/>
        </p:spPr>
        <p:txBody>
          <a:bodyPr wrap="square" lIns="0" tIns="0" rIns="0" bIns="0" rtlCol="0" anchor="t"/>
          <a:lstStyle/>
          <a:p>
            <a:pPr marL="0" indent="0" algn="l">
              <a:spcAft>
                <a:spcPts val="2000"/>
              </a:spcAft>
              <a:buNone/>
            </a:pPr>
            <a:r>
              <a:rPr lang="en-US" sz="2400" b="1" dirty="0">
                <a:solidFill>
                  <a:srgbClr val="043865"/>
                </a:solidFill>
                <a:latin typeface="Arial" pitchFamily="34" charset="0"/>
                <a:ea typeface="Arial" pitchFamily="34" charset="-122"/>
                <a:cs typeface="Arial" pitchFamily="34" charset="-120"/>
              </a:rPr>
              <a:t>Intellectual curiosity &amp; interest in theoretical and philosophical questions related to intelligence</a:t>
            </a:r>
            <a:endParaRPr lang="en-US" sz="2400" dirty="0"/>
          </a:p>
        </p:txBody>
      </p:sp>
      <p:sp>
        <p:nvSpPr>
          <p:cNvPr id="6" name="Text 4"/>
          <p:cNvSpPr/>
          <p:nvPr/>
        </p:nvSpPr>
        <p:spPr>
          <a:xfrm>
            <a:off x="381000" y="2431852"/>
            <a:ext cx="8549640" cy="857250"/>
          </a:xfrm>
          <a:prstGeom prst="rect">
            <a:avLst/>
          </a:prstGeom>
          <a:noFill/>
          <a:ln/>
        </p:spPr>
        <p:txBody>
          <a:bodyPr wrap="square" lIns="0" tIns="0" rIns="0" bIns="0" rtlCol="0" anchor="t"/>
          <a:lstStyle/>
          <a:p>
            <a:pPr marL="0" indent="0" algn="l">
              <a:spcBef>
                <a:spcPts val="1200"/>
              </a:spcBef>
              <a:spcAft>
                <a:spcPts val="1200"/>
              </a:spcAft>
              <a:buNone/>
            </a:pPr>
            <a:r>
              <a:rPr lang="en-US" sz="1400" dirty="0">
                <a:solidFill>
                  <a:srgbClr val="000000"/>
                </a:solidFill>
                <a:latin typeface="Arial" pitchFamily="34" charset="0"/>
                <a:ea typeface="Arial" pitchFamily="34" charset="-122"/>
                <a:cs typeface="Arial" pitchFamily="34" charset="-120"/>
              </a:rPr>
              <a:t>"...philosophically I'm intrigued by the concepts (of 'Secure' and 'Trustworthy' AI), and not confident that the goal is even possible. Blaise Pascal suggested that belief and trust are based outside of reason, foundational to knowledge, but not something we can empirically measure. Similarly, most people say they want privacy, but the evidence suggests that they really just want the illusion of privacy. Is objectively Secure &amp; Trustworthy AI practical and obtainable, or is it more realistic to set lower goals?"</a:t>
            </a:r>
            <a:endParaRPr lang="en-US" sz="1400" dirty="0"/>
          </a:p>
        </p:txBody>
      </p:sp>
      <p:sp>
        <p:nvSpPr>
          <p:cNvPr id="7" name="Text 4">
            <a:extLst>
              <a:ext uri="{FF2B5EF4-FFF2-40B4-BE49-F238E27FC236}">
                <a16:creationId xmlns:a16="http://schemas.microsoft.com/office/drawing/2014/main" id="{53DE1812-1434-F182-0974-C305BA8D3AD9}"/>
              </a:ext>
            </a:extLst>
          </p:cNvPr>
          <p:cNvSpPr/>
          <p:nvPr/>
        </p:nvSpPr>
        <p:spPr>
          <a:xfrm>
            <a:off x="381000" y="3978033"/>
            <a:ext cx="8549640" cy="342900"/>
          </a:xfrm>
          <a:prstGeom prst="rect">
            <a:avLst/>
          </a:prstGeom>
          <a:noFill/>
          <a:ln/>
        </p:spPr>
        <p:txBody>
          <a:bodyPr wrap="square" lIns="0" tIns="0" rIns="0" bIns="0" rtlCol="0" anchor="t"/>
          <a:lstStyle/>
          <a:p>
            <a:pPr marL="0" indent="0" algn="l">
              <a:spcBef>
                <a:spcPts val="1200"/>
              </a:spcBef>
              <a:spcAft>
                <a:spcPts val="1200"/>
              </a:spcAft>
              <a:buNone/>
            </a:pPr>
            <a:r>
              <a:rPr lang="en-US" sz="1400" dirty="0">
                <a:solidFill>
                  <a:srgbClr val="000000"/>
                </a:solidFill>
                <a:latin typeface="Arial" pitchFamily="34" charset="0"/>
                <a:ea typeface="Arial" pitchFamily="34" charset="-122"/>
                <a:cs typeface="Arial" pitchFamily="34" charset="-120"/>
              </a:rPr>
              <a:t>"...I would love to learn more about the processes of how AI works and learns... I think it would be interesting to see the inner working of an AI and how it deciphers binary to output human readable response."</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0" y="0"/>
            <a:ext cx="9144000" cy="965002"/>
          </a:xfrm>
          <a:prstGeom prst="rect">
            <a:avLst/>
          </a:prstGeom>
          <a:solidFill>
            <a:srgbClr val="043865"/>
          </a:solidFill>
          <a:ln/>
        </p:spPr>
        <p:txBody>
          <a:bodyPr wrap="square" rtlCol="0" anchor="ctr"/>
          <a:lstStyle/>
          <a:p>
            <a:pPr marL="0" indent="0">
              <a:buNone/>
            </a:pPr>
            <a:endParaRPr lang="en-US" dirty="0"/>
          </a:p>
        </p:txBody>
      </p:sp>
      <p:sp>
        <p:nvSpPr>
          <p:cNvPr id="3" name="Shape 1"/>
          <p:cNvSpPr/>
          <p:nvPr/>
        </p:nvSpPr>
        <p:spPr>
          <a:xfrm>
            <a:off x="0" y="941189"/>
            <a:ext cx="9144000" cy="0"/>
          </a:xfrm>
          <a:prstGeom prst="line">
            <a:avLst/>
          </a:prstGeom>
          <a:noFill/>
          <a:ln w="47625">
            <a:solidFill>
              <a:srgbClr val="DDB774"/>
            </a:solidFill>
            <a:prstDash val="solid"/>
          </a:ln>
        </p:spPr>
        <p:txBody>
          <a:bodyPr/>
          <a:lstStyle/>
          <a:p>
            <a:endParaRPr lang="en-US"/>
          </a:p>
        </p:txBody>
      </p:sp>
      <p:sp>
        <p:nvSpPr>
          <p:cNvPr id="4" name="Text 2"/>
          <p:cNvSpPr/>
          <p:nvPr/>
        </p:nvSpPr>
        <p:spPr>
          <a:xfrm>
            <a:off x="381000" y="253901"/>
            <a:ext cx="8549640" cy="409575"/>
          </a:xfrm>
          <a:prstGeom prst="rect">
            <a:avLst/>
          </a:prstGeom>
          <a:noFill/>
          <a:ln/>
        </p:spPr>
        <p:txBody>
          <a:bodyPr wrap="square" lIns="0" tIns="0" rIns="0" bIns="0" rtlCol="0" anchor="t"/>
          <a:lstStyle/>
          <a:p>
            <a:pPr marL="0" indent="0" algn="l">
              <a:buNone/>
            </a:pPr>
            <a:r>
              <a:rPr lang="en-US" sz="2800" b="1" dirty="0">
                <a:solidFill>
                  <a:srgbClr val="DDB774"/>
                </a:solidFill>
                <a:latin typeface="Arial" pitchFamily="34" charset="0"/>
                <a:ea typeface="Arial" pitchFamily="34" charset="-122"/>
                <a:cs typeface="Arial" pitchFamily="34" charset="-120"/>
              </a:rPr>
              <a:t>THEME 2: Safety, Ethics, and Law</a:t>
            </a:r>
            <a:endParaRPr lang="en-US" sz="2800" dirty="0"/>
          </a:p>
        </p:txBody>
      </p:sp>
      <p:sp>
        <p:nvSpPr>
          <p:cNvPr id="5" name="Text 3"/>
          <p:cNvSpPr/>
          <p:nvPr/>
        </p:nvSpPr>
        <p:spPr>
          <a:xfrm>
            <a:off x="381000" y="1346002"/>
            <a:ext cx="8549640" cy="352425"/>
          </a:xfrm>
          <a:prstGeom prst="rect">
            <a:avLst/>
          </a:prstGeom>
          <a:noFill/>
          <a:ln/>
        </p:spPr>
        <p:txBody>
          <a:bodyPr wrap="square" lIns="0" tIns="0" rIns="0" bIns="0" rtlCol="0" anchor="t"/>
          <a:lstStyle/>
          <a:p>
            <a:pPr marL="0" indent="0" algn="l">
              <a:spcAft>
                <a:spcPts val="2000"/>
              </a:spcAft>
              <a:buNone/>
            </a:pPr>
            <a:r>
              <a:rPr lang="en-US" sz="2400" b="1" dirty="0">
                <a:solidFill>
                  <a:srgbClr val="043865"/>
                </a:solidFill>
                <a:latin typeface="Arial" pitchFamily="34" charset="0"/>
                <a:ea typeface="Arial" pitchFamily="34" charset="-122"/>
                <a:cs typeface="Arial" pitchFamily="34" charset="-120"/>
              </a:rPr>
              <a:t>Interest in safety, legal, ethical aspects of AI systems</a:t>
            </a:r>
            <a:endParaRPr lang="en-US" sz="2400" dirty="0"/>
          </a:p>
        </p:txBody>
      </p:sp>
      <p:sp>
        <p:nvSpPr>
          <p:cNvPr id="6" name="Text 4"/>
          <p:cNvSpPr/>
          <p:nvPr/>
        </p:nvSpPr>
        <p:spPr>
          <a:xfrm>
            <a:off x="381000" y="2064283"/>
            <a:ext cx="8549640" cy="342900"/>
          </a:xfrm>
          <a:prstGeom prst="rect">
            <a:avLst/>
          </a:prstGeom>
          <a:noFill/>
          <a:ln/>
        </p:spPr>
        <p:txBody>
          <a:bodyPr wrap="square" lIns="0" tIns="0" rIns="0" bIns="0" rtlCol="0" anchor="t"/>
          <a:lstStyle/>
          <a:p>
            <a:pPr marL="0" indent="0" algn="l">
              <a:spcBef>
                <a:spcPts val="1200"/>
              </a:spcBef>
              <a:spcAft>
                <a:spcPts val="1200"/>
              </a:spcAft>
              <a:buNone/>
            </a:pPr>
            <a:r>
              <a:rPr lang="en-US" sz="1400" dirty="0">
                <a:solidFill>
                  <a:srgbClr val="000000"/>
                </a:solidFill>
                <a:latin typeface="Arial" pitchFamily="34" charset="0"/>
                <a:ea typeface="Arial" pitchFamily="34" charset="-122"/>
                <a:cs typeface="Arial" pitchFamily="34" charset="-120"/>
              </a:rPr>
              <a:t>"...tech tends to develop faster than our laws, so we end up with many legal gaps... I'm interested in learning how AI can be used ethically and without violating privacy."</a:t>
            </a:r>
            <a:endParaRPr lang="en-US" sz="1400" dirty="0"/>
          </a:p>
        </p:txBody>
      </p:sp>
      <p:sp>
        <p:nvSpPr>
          <p:cNvPr id="7" name="Text 4">
            <a:extLst>
              <a:ext uri="{FF2B5EF4-FFF2-40B4-BE49-F238E27FC236}">
                <a16:creationId xmlns:a16="http://schemas.microsoft.com/office/drawing/2014/main" id="{495B459E-25AA-0144-73D2-DCAAEA270E6F}"/>
              </a:ext>
            </a:extLst>
          </p:cNvPr>
          <p:cNvSpPr/>
          <p:nvPr/>
        </p:nvSpPr>
        <p:spPr>
          <a:xfrm>
            <a:off x="381000" y="2848612"/>
            <a:ext cx="8549640" cy="514350"/>
          </a:xfrm>
          <a:prstGeom prst="rect">
            <a:avLst/>
          </a:prstGeom>
          <a:noFill/>
          <a:ln/>
        </p:spPr>
        <p:txBody>
          <a:bodyPr wrap="square" lIns="0" tIns="0" rIns="0" bIns="0" rtlCol="0" anchor="t"/>
          <a:lstStyle/>
          <a:p>
            <a:pPr marL="0" indent="0" algn="l">
              <a:spcBef>
                <a:spcPts val="1200"/>
              </a:spcBef>
              <a:spcAft>
                <a:spcPts val="1200"/>
              </a:spcAft>
              <a:buNone/>
            </a:pPr>
            <a:r>
              <a:rPr lang="en-US" sz="1400" dirty="0">
                <a:solidFill>
                  <a:srgbClr val="000000"/>
                </a:solidFill>
                <a:latin typeface="Arial" pitchFamily="34" charset="0"/>
                <a:ea typeface="Arial" pitchFamily="34" charset="-122"/>
                <a:cs typeface="Arial" pitchFamily="34" charset="-120"/>
              </a:rPr>
              <a:t>"...From my project last year, seeing how vulnerable AI models can be has made me realize how important it is to ensure the security and safety of these models early on. I want more insight as to how we could improve these models while keeping people safe."</a:t>
            </a:r>
            <a:endParaRPr lang="en-US" sz="1400" dirty="0"/>
          </a:p>
        </p:txBody>
      </p:sp>
      <p:sp>
        <p:nvSpPr>
          <p:cNvPr id="8" name="Text 4">
            <a:extLst>
              <a:ext uri="{FF2B5EF4-FFF2-40B4-BE49-F238E27FC236}">
                <a16:creationId xmlns:a16="http://schemas.microsoft.com/office/drawing/2014/main" id="{CF3B8D2A-59D2-164F-B867-808C7C16154F}"/>
              </a:ext>
            </a:extLst>
          </p:cNvPr>
          <p:cNvSpPr/>
          <p:nvPr/>
        </p:nvSpPr>
        <p:spPr>
          <a:xfrm>
            <a:off x="381000" y="3804391"/>
            <a:ext cx="8549640" cy="514350"/>
          </a:xfrm>
          <a:prstGeom prst="rect">
            <a:avLst/>
          </a:prstGeom>
          <a:noFill/>
          <a:ln/>
        </p:spPr>
        <p:txBody>
          <a:bodyPr wrap="square" lIns="0" tIns="0" rIns="0" bIns="0" rtlCol="0" anchor="t"/>
          <a:lstStyle/>
          <a:p>
            <a:pPr marL="0" indent="0" algn="l">
              <a:spcBef>
                <a:spcPts val="1200"/>
              </a:spcBef>
              <a:spcAft>
                <a:spcPts val="1200"/>
              </a:spcAft>
              <a:buNone/>
            </a:pPr>
            <a:r>
              <a:rPr lang="en-US" sz="1400" dirty="0">
                <a:solidFill>
                  <a:srgbClr val="000000"/>
                </a:solidFill>
                <a:latin typeface="Arial" pitchFamily="34" charset="0"/>
                <a:ea typeface="Arial" pitchFamily="34" charset="-122"/>
                <a:cs typeface="Arial" pitchFamily="34" charset="-120"/>
              </a:rPr>
              <a:t>"...while we don't yet quite know how to use or manage it, what its true capabilities are, people are already using it for nefarious purposes... low-skill people developing complex tools for hacking and malware... to hurt other people, take advantage of financial systems, or destroy things to further their ideology..."</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0" y="0"/>
            <a:ext cx="9144000" cy="965002"/>
          </a:xfrm>
          <a:prstGeom prst="rect">
            <a:avLst/>
          </a:prstGeom>
          <a:solidFill>
            <a:srgbClr val="043865"/>
          </a:solidFill>
          <a:ln/>
        </p:spPr>
        <p:txBody>
          <a:bodyPr wrap="square" rtlCol="0" anchor="ctr"/>
          <a:lstStyle/>
          <a:p>
            <a:pPr marL="0" indent="0">
              <a:buNone/>
            </a:pPr>
            <a:endParaRPr lang="en-US" dirty="0"/>
          </a:p>
        </p:txBody>
      </p:sp>
      <p:sp>
        <p:nvSpPr>
          <p:cNvPr id="3" name="Shape 1"/>
          <p:cNvSpPr/>
          <p:nvPr/>
        </p:nvSpPr>
        <p:spPr>
          <a:xfrm>
            <a:off x="0" y="941189"/>
            <a:ext cx="9144000" cy="0"/>
          </a:xfrm>
          <a:prstGeom prst="line">
            <a:avLst/>
          </a:prstGeom>
          <a:noFill/>
          <a:ln w="47625">
            <a:solidFill>
              <a:srgbClr val="DDB774"/>
            </a:solidFill>
            <a:prstDash val="solid"/>
          </a:ln>
        </p:spPr>
        <p:txBody>
          <a:bodyPr/>
          <a:lstStyle/>
          <a:p>
            <a:endParaRPr lang="en-US"/>
          </a:p>
        </p:txBody>
      </p:sp>
      <p:sp>
        <p:nvSpPr>
          <p:cNvPr id="4" name="Text 2"/>
          <p:cNvSpPr/>
          <p:nvPr/>
        </p:nvSpPr>
        <p:spPr>
          <a:xfrm>
            <a:off x="381000" y="253901"/>
            <a:ext cx="8549640" cy="409575"/>
          </a:xfrm>
          <a:prstGeom prst="rect">
            <a:avLst/>
          </a:prstGeom>
          <a:noFill/>
          <a:ln/>
        </p:spPr>
        <p:txBody>
          <a:bodyPr wrap="square" lIns="0" tIns="0" rIns="0" bIns="0" rtlCol="0" anchor="t"/>
          <a:lstStyle/>
          <a:p>
            <a:pPr marL="0" indent="0" algn="l">
              <a:buNone/>
            </a:pPr>
            <a:r>
              <a:rPr lang="en-US" sz="2800" b="1" dirty="0">
                <a:solidFill>
                  <a:srgbClr val="DDB774"/>
                </a:solidFill>
                <a:latin typeface="Arial" pitchFamily="34" charset="0"/>
                <a:ea typeface="Arial" pitchFamily="34" charset="-122"/>
                <a:cs typeface="Arial" pitchFamily="34" charset="-120"/>
              </a:rPr>
              <a:t>THEME 3: AI Is The Future</a:t>
            </a:r>
            <a:endParaRPr lang="en-US" sz="2800" dirty="0"/>
          </a:p>
        </p:txBody>
      </p:sp>
      <p:sp>
        <p:nvSpPr>
          <p:cNvPr id="5" name="Text 3"/>
          <p:cNvSpPr/>
          <p:nvPr/>
        </p:nvSpPr>
        <p:spPr>
          <a:xfrm>
            <a:off x="381000" y="1346002"/>
            <a:ext cx="8549640" cy="352425"/>
          </a:xfrm>
          <a:prstGeom prst="rect">
            <a:avLst/>
          </a:prstGeom>
          <a:noFill/>
          <a:ln/>
        </p:spPr>
        <p:txBody>
          <a:bodyPr wrap="square" lIns="0" tIns="0" rIns="0" bIns="0" rtlCol="0" anchor="t"/>
          <a:lstStyle/>
          <a:p>
            <a:pPr marL="0" indent="0" algn="l">
              <a:spcAft>
                <a:spcPts val="2000"/>
              </a:spcAft>
              <a:buNone/>
            </a:pPr>
            <a:r>
              <a:rPr lang="en-US" sz="2400" b="1" dirty="0">
                <a:solidFill>
                  <a:srgbClr val="043865"/>
                </a:solidFill>
                <a:latin typeface="Arial" pitchFamily="34" charset="0"/>
                <a:ea typeface="Arial" pitchFamily="34" charset="-122"/>
                <a:cs typeface="Arial" pitchFamily="34" charset="-120"/>
              </a:rPr>
              <a:t>Recognition of AI's massive impact potential</a:t>
            </a:r>
            <a:endParaRPr lang="en-US" sz="2400" dirty="0"/>
          </a:p>
        </p:txBody>
      </p:sp>
      <p:sp>
        <p:nvSpPr>
          <p:cNvPr id="6" name="Text 4"/>
          <p:cNvSpPr/>
          <p:nvPr/>
        </p:nvSpPr>
        <p:spPr>
          <a:xfrm>
            <a:off x="246087" y="1897900"/>
            <a:ext cx="8382000" cy="569119"/>
          </a:xfrm>
          <a:prstGeom prst="rect">
            <a:avLst/>
          </a:prstGeom>
          <a:noFill/>
          <a:ln/>
        </p:spPr>
        <p:txBody>
          <a:bodyPr wrap="square" lIns="127000" tIns="0" rIns="0" bIns="0" rtlCol="0" anchor="t"/>
          <a:lstStyle/>
          <a:p>
            <a:pPr>
              <a:lnSpc>
                <a:spcPts val="2240"/>
              </a:lnSpc>
              <a:spcAft>
                <a:spcPts val="800"/>
              </a:spcAft>
              <a:buSzPct val="100000"/>
            </a:pPr>
            <a:r>
              <a:rPr lang="en-US" sz="1400" dirty="0">
                <a:solidFill>
                  <a:srgbClr val="333333"/>
                </a:solidFill>
                <a:latin typeface="Arial" pitchFamily="34" charset="0"/>
                <a:ea typeface="Arial" pitchFamily="34" charset="-122"/>
                <a:cs typeface="Arial" pitchFamily="34" charset="-120"/>
              </a:rPr>
              <a:t>"...AI is here to stay... it's more important than ever to ensure that AI systems are reliable and trustworthy for people using them to make crucial decisions."</a:t>
            </a:r>
            <a:endParaRPr lang="en-US" sz="1400" dirty="0"/>
          </a:p>
        </p:txBody>
      </p:sp>
      <p:sp>
        <p:nvSpPr>
          <p:cNvPr id="7" name="Text 5"/>
          <p:cNvSpPr/>
          <p:nvPr/>
        </p:nvSpPr>
        <p:spPr>
          <a:xfrm>
            <a:off x="246087" y="2687368"/>
            <a:ext cx="8305801" cy="284559"/>
          </a:xfrm>
          <a:prstGeom prst="rect">
            <a:avLst/>
          </a:prstGeom>
          <a:noFill/>
          <a:ln/>
        </p:spPr>
        <p:txBody>
          <a:bodyPr wrap="square" lIns="127000" tIns="0" rIns="0" bIns="0" rtlCol="0" anchor="t"/>
          <a:lstStyle/>
          <a:p>
            <a:pPr>
              <a:lnSpc>
                <a:spcPts val="2240"/>
              </a:lnSpc>
              <a:spcAft>
                <a:spcPts val="800"/>
              </a:spcAft>
              <a:buSzPct val="100000"/>
            </a:pPr>
            <a:r>
              <a:rPr lang="en-US" sz="1400" dirty="0">
                <a:solidFill>
                  <a:srgbClr val="333333"/>
                </a:solidFill>
                <a:latin typeface="Arial" pitchFamily="34" charset="0"/>
                <a:ea typeface="Arial" pitchFamily="34" charset="-122"/>
                <a:cs typeface="Arial" pitchFamily="34" charset="-120"/>
              </a:rPr>
              <a:t>"...AI is going to impact humanity in ways not seen since the internet was introduced."</a:t>
            </a:r>
            <a:endParaRPr lang="en-US" sz="1400" dirty="0"/>
          </a:p>
        </p:txBody>
      </p:sp>
      <p:sp>
        <p:nvSpPr>
          <p:cNvPr id="10" name="TextBox 9">
            <a:extLst>
              <a:ext uri="{FF2B5EF4-FFF2-40B4-BE49-F238E27FC236}">
                <a16:creationId xmlns:a16="http://schemas.microsoft.com/office/drawing/2014/main" id="{A429E398-B3B9-1159-2068-A075A0266989}"/>
              </a:ext>
            </a:extLst>
          </p:cNvPr>
          <p:cNvSpPr txBox="1"/>
          <p:nvPr/>
        </p:nvSpPr>
        <p:spPr>
          <a:xfrm>
            <a:off x="304801" y="3224256"/>
            <a:ext cx="8381999" cy="307777"/>
          </a:xfrm>
          <a:prstGeom prst="rect">
            <a:avLst/>
          </a:prstGeom>
          <a:noFill/>
        </p:spPr>
        <p:txBody>
          <a:bodyPr wrap="square">
            <a:spAutoFit/>
          </a:bodyPr>
          <a:lstStyle/>
          <a:p>
            <a:pPr>
              <a:spcBef>
                <a:spcPts val="1200"/>
              </a:spcBef>
              <a:spcAft>
                <a:spcPts val="1200"/>
              </a:spcAft>
            </a:pPr>
            <a:r>
              <a:rPr lang="en-US" sz="1400" dirty="0">
                <a:solidFill>
                  <a:srgbClr val="000000"/>
                </a:solidFill>
                <a:latin typeface="Arial" pitchFamily="34" charset="0"/>
                <a:ea typeface="Arial" pitchFamily="34" charset="-122"/>
                <a:cs typeface="Arial" pitchFamily="34" charset="-120"/>
              </a:rPr>
              <a:t>"...AI is in every aspect of our lives and uses and relies on our sensitive information..."</a:t>
            </a:r>
            <a:endParaRPr lang="en-US" sz="1400" dirty="0"/>
          </a:p>
        </p:txBody>
      </p:sp>
      <p:sp>
        <p:nvSpPr>
          <p:cNvPr id="11" name="Text 4">
            <a:extLst>
              <a:ext uri="{FF2B5EF4-FFF2-40B4-BE49-F238E27FC236}">
                <a16:creationId xmlns:a16="http://schemas.microsoft.com/office/drawing/2014/main" id="{51529F7A-263B-DB80-62FE-40F033DCFA05}"/>
              </a:ext>
            </a:extLst>
          </p:cNvPr>
          <p:cNvSpPr/>
          <p:nvPr/>
        </p:nvSpPr>
        <p:spPr>
          <a:xfrm>
            <a:off x="381000" y="3784362"/>
            <a:ext cx="8305800" cy="810123"/>
          </a:xfrm>
          <a:prstGeom prst="rect">
            <a:avLst/>
          </a:prstGeom>
          <a:noFill/>
          <a:ln/>
        </p:spPr>
        <p:txBody>
          <a:bodyPr wrap="square" lIns="0" tIns="0" rIns="0" bIns="0" rtlCol="0" anchor="t"/>
          <a:lstStyle/>
          <a:p>
            <a:pPr marL="0" indent="0">
              <a:spcBef>
                <a:spcPts val="1200"/>
              </a:spcBef>
              <a:spcAft>
                <a:spcPts val="1200"/>
              </a:spcAft>
              <a:buNone/>
            </a:pPr>
            <a:r>
              <a:rPr lang="en-US" sz="1400" dirty="0">
                <a:solidFill>
                  <a:srgbClr val="000000"/>
                </a:solidFill>
                <a:latin typeface="Arial" pitchFamily="34" charset="0"/>
                <a:ea typeface="Arial" pitchFamily="34" charset="-122"/>
                <a:cs typeface="Arial" pitchFamily="34" charset="-120"/>
              </a:rPr>
              <a:t>"...I personally believe that the current sparks of an AI revolution we are witnessing today will lead to considerable change in the way society functions within my lifetime. Plus, due to the general nature of these systems, there is seemingly a conceivable use case for AI in almost every scenario I could imagine."</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0" y="0"/>
            <a:ext cx="9144000" cy="1374577"/>
          </a:xfrm>
          <a:prstGeom prst="rect">
            <a:avLst/>
          </a:prstGeom>
          <a:solidFill>
            <a:srgbClr val="043865"/>
          </a:solidFill>
          <a:ln/>
        </p:spPr>
        <p:txBody>
          <a:bodyPr wrap="square" rtlCol="0" anchor="ctr"/>
          <a:lstStyle/>
          <a:p>
            <a:pPr marL="0" indent="0">
              <a:buNone/>
            </a:pPr>
            <a:endParaRPr lang="en-US" dirty="0"/>
          </a:p>
        </p:txBody>
      </p:sp>
      <p:sp>
        <p:nvSpPr>
          <p:cNvPr id="3" name="Shape 1"/>
          <p:cNvSpPr/>
          <p:nvPr/>
        </p:nvSpPr>
        <p:spPr>
          <a:xfrm>
            <a:off x="0" y="1350764"/>
            <a:ext cx="9144000" cy="0"/>
          </a:xfrm>
          <a:prstGeom prst="line">
            <a:avLst/>
          </a:prstGeom>
          <a:noFill/>
          <a:ln w="47625">
            <a:solidFill>
              <a:srgbClr val="DDB774"/>
            </a:solidFill>
            <a:prstDash val="solid"/>
          </a:ln>
        </p:spPr>
        <p:txBody>
          <a:bodyPr/>
          <a:lstStyle/>
          <a:p>
            <a:endParaRPr lang="en-US"/>
          </a:p>
        </p:txBody>
      </p:sp>
      <p:sp>
        <p:nvSpPr>
          <p:cNvPr id="4" name="Text 2"/>
          <p:cNvSpPr/>
          <p:nvPr/>
        </p:nvSpPr>
        <p:spPr>
          <a:xfrm>
            <a:off x="381000" y="253901"/>
            <a:ext cx="8549640" cy="819150"/>
          </a:xfrm>
          <a:prstGeom prst="rect">
            <a:avLst/>
          </a:prstGeom>
          <a:noFill/>
          <a:ln/>
        </p:spPr>
        <p:txBody>
          <a:bodyPr wrap="square" lIns="0" tIns="0" rIns="0" bIns="0" rtlCol="0" anchor="t"/>
          <a:lstStyle/>
          <a:p>
            <a:pPr marL="0" indent="0" algn="l">
              <a:buNone/>
            </a:pPr>
            <a:r>
              <a:rPr lang="en-US" sz="2800" b="1" dirty="0">
                <a:solidFill>
                  <a:srgbClr val="DDB774"/>
                </a:solidFill>
                <a:latin typeface="Arial" pitchFamily="34" charset="0"/>
                <a:ea typeface="Arial" pitchFamily="34" charset="-122"/>
                <a:cs typeface="Arial" pitchFamily="34" charset="-120"/>
              </a:rPr>
              <a:t>THEME 4: AI Is So Hot Right Now </a:t>
            </a:r>
          </a:p>
          <a:p>
            <a:pPr marL="0" indent="0" algn="l">
              <a:buNone/>
            </a:pPr>
            <a:r>
              <a:rPr lang="en-US" sz="2800" b="1" dirty="0">
                <a:solidFill>
                  <a:srgbClr val="DDB774"/>
                </a:solidFill>
                <a:latin typeface="Arial" pitchFamily="34" charset="0"/>
                <a:ea typeface="Arial" pitchFamily="34" charset="-122"/>
                <a:cs typeface="Arial" pitchFamily="34" charset="-120"/>
              </a:rPr>
              <a:t>(Career Opportunities)</a:t>
            </a:r>
            <a:endParaRPr lang="en-US" sz="2800" dirty="0"/>
          </a:p>
        </p:txBody>
      </p:sp>
      <p:sp>
        <p:nvSpPr>
          <p:cNvPr id="5" name="Text 3"/>
          <p:cNvSpPr/>
          <p:nvPr/>
        </p:nvSpPr>
        <p:spPr>
          <a:xfrm>
            <a:off x="381000" y="1755577"/>
            <a:ext cx="8549640" cy="352425"/>
          </a:xfrm>
          <a:prstGeom prst="rect">
            <a:avLst/>
          </a:prstGeom>
          <a:noFill/>
          <a:ln/>
        </p:spPr>
        <p:txBody>
          <a:bodyPr wrap="square" lIns="0" tIns="0" rIns="0" bIns="0" rtlCol="0" anchor="t"/>
          <a:lstStyle/>
          <a:p>
            <a:pPr marL="0" indent="0" algn="l">
              <a:spcAft>
                <a:spcPts val="2000"/>
              </a:spcAft>
              <a:buNone/>
            </a:pPr>
            <a:r>
              <a:rPr lang="en-US" sz="2400" b="1" dirty="0">
                <a:solidFill>
                  <a:srgbClr val="043865"/>
                </a:solidFill>
                <a:latin typeface="Arial" pitchFamily="34" charset="0"/>
                <a:ea typeface="Arial" pitchFamily="34" charset="-122"/>
                <a:cs typeface="Arial" pitchFamily="34" charset="-120"/>
              </a:rPr>
              <a:t>Recognition that AIxCyber skills are in high demand</a:t>
            </a:r>
            <a:endParaRPr lang="en-US" sz="2400" dirty="0"/>
          </a:p>
        </p:txBody>
      </p:sp>
      <p:sp>
        <p:nvSpPr>
          <p:cNvPr id="6" name="Text 4"/>
          <p:cNvSpPr/>
          <p:nvPr/>
        </p:nvSpPr>
        <p:spPr>
          <a:xfrm>
            <a:off x="381000" y="2361902"/>
            <a:ext cx="8549640" cy="342900"/>
          </a:xfrm>
          <a:prstGeom prst="rect">
            <a:avLst/>
          </a:prstGeom>
          <a:noFill/>
          <a:ln/>
        </p:spPr>
        <p:txBody>
          <a:bodyPr wrap="square" lIns="0" tIns="0" rIns="0" bIns="0" rtlCol="0" anchor="t"/>
          <a:lstStyle/>
          <a:p>
            <a:pPr marL="0" indent="0" algn="l">
              <a:spcBef>
                <a:spcPts val="1200"/>
              </a:spcBef>
              <a:spcAft>
                <a:spcPts val="1200"/>
              </a:spcAft>
              <a:buNone/>
            </a:pPr>
            <a:r>
              <a:rPr lang="en-US" sz="1400" dirty="0">
                <a:solidFill>
                  <a:srgbClr val="000000"/>
                </a:solidFill>
                <a:latin typeface="Arial" pitchFamily="34" charset="0"/>
                <a:ea typeface="Arial" pitchFamily="34" charset="-122"/>
                <a:cs typeface="Arial" pitchFamily="34" charset="-120"/>
              </a:rPr>
              <a:t>"...employers want it, and adding an AI specialization to a cybersecurity degree will allow pursuit of career options in both AI and cyber."</a:t>
            </a:r>
            <a:endParaRPr lang="en-US" sz="1400" dirty="0"/>
          </a:p>
        </p:txBody>
      </p:sp>
      <p:sp>
        <p:nvSpPr>
          <p:cNvPr id="7" name="Text 4">
            <a:extLst>
              <a:ext uri="{FF2B5EF4-FFF2-40B4-BE49-F238E27FC236}">
                <a16:creationId xmlns:a16="http://schemas.microsoft.com/office/drawing/2014/main" id="{F0D5CCDB-167F-0C54-E8D2-F8E1D1BA48CF}"/>
              </a:ext>
            </a:extLst>
          </p:cNvPr>
          <p:cNvSpPr/>
          <p:nvPr/>
        </p:nvSpPr>
        <p:spPr>
          <a:xfrm>
            <a:off x="381000" y="3056138"/>
            <a:ext cx="8549640" cy="342900"/>
          </a:xfrm>
          <a:prstGeom prst="rect">
            <a:avLst/>
          </a:prstGeom>
          <a:noFill/>
          <a:ln/>
        </p:spPr>
        <p:txBody>
          <a:bodyPr wrap="square" lIns="0" tIns="0" rIns="0" bIns="0" rtlCol="0" anchor="t"/>
          <a:lstStyle/>
          <a:p>
            <a:pPr marL="0" indent="0" algn="l">
              <a:spcBef>
                <a:spcPts val="1200"/>
              </a:spcBef>
              <a:spcAft>
                <a:spcPts val="1200"/>
              </a:spcAft>
              <a:buNone/>
            </a:pPr>
            <a:r>
              <a:rPr lang="en-US" sz="1400" dirty="0">
                <a:solidFill>
                  <a:srgbClr val="000000"/>
                </a:solidFill>
                <a:latin typeface="Arial" pitchFamily="34" charset="0"/>
                <a:ea typeface="Arial" pitchFamily="34" charset="-122"/>
                <a:cs typeface="Arial" pitchFamily="34" charset="-120"/>
              </a:rPr>
              <a:t>"...(because there have been) a lot of AI mishaps in the news, (it seems like secure &amp; trustworthy AI skills will be great to add to my) toolbelt."</a:t>
            </a:r>
            <a:endParaRPr lang="en-US" sz="1400" dirty="0"/>
          </a:p>
        </p:txBody>
      </p:sp>
      <p:sp>
        <p:nvSpPr>
          <p:cNvPr id="8" name="Text 4">
            <a:extLst>
              <a:ext uri="{FF2B5EF4-FFF2-40B4-BE49-F238E27FC236}">
                <a16:creationId xmlns:a16="http://schemas.microsoft.com/office/drawing/2014/main" id="{8D8730C7-9250-0D5C-A909-88181F05725B}"/>
              </a:ext>
            </a:extLst>
          </p:cNvPr>
          <p:cNvSpPr/>
          <p:nvPr/>
        </p:nvSpPr>
        <p:spPr>
          <a:xfrm>
            <a:off x="381000" y="3750374"/>
            <a:ext cx="8283315" cy="769160"/>
          </a:xfrm>
          <a:prstGeom prst="rect">
            <a:avLst/>
          </a:prstGeom>
          <a:noFill/>
          <a:ln/>
        </p:spPr>
        <p:txBody>
          <a:bodyPr wrap="square" lIns="0" tIns="0" rIns="0" bIns="0" rtlCol="0" anchor="t"/>
          <a:lstStyle/>
          <a:p>
            <a:pPr marL="0" indent="0" algn="l">
              <a:spcBef>
                <a:spcPts val="1200"/>
              </a:spcBef>
              <a:spcAft>
                <a:spcPts val="1200"/>
              </a:spcAft>
              <a:buNone/>
            </a:pPr>
            <a:r>
              <a:rPr lang="en-US" sz="1400" dirty="0">
                <a:solidFill>
                  <a:srgbClr val="000000"/>
                </a:solidFill>
                <a:latin typeface="Arial" pitchFamily="34" charset="0"/>
                <a:ea typeface="Arial" pitchFamily="34" charset="-122"/>
                <a:cs typeface="Arial" pitchFamily="34" charset="-120"/>
              </a:rPr>
              <a:t>”…I really want to grow my understanding of AI and how to create models that are real-world applicable... I only have one year left before I start the rest of my career life and I know I want to do something with AI, but I don't know exactly what that is or how to even start."</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0" y="0"/>
            <a:ext cx="9144000" cy="965002"/>
          </a:xfrm>
          <a:prstGeom prst="rect">
            <a:avLst/>
          </a:prstGeom>
          <a:solidFill>
            <a:srgbClr val="043865"/>
          </a:solidFill>
          <a:ln/>
        </p:spPr>
        <p:txBody>
          <a:bodyPr wrap="square" rtlCol="0" anchor="ctr"/>
          <a:lstStyle/>
          <a:p>
            <a:pPr marL="0" indent="0">
              <a:buNone/>
            </a:pPr>
            <a:endParaRPr lang="en-US" dirty="0"/>
          </a:p>
        </p:txBody>
      </p:sp>
      <p:sp>
        <p:nvSpPr>
          <p:cNvPr id="3" name="Shape 1"/>
          <p:cNvSpPr/>
          <p:nvPr/>
        </p:nvSpPr>
        <p:spPr>
          <a:xfrm>
            <a:off x="0" y="941189"/>
            <a:ext cx="9144000" cy="0"/>
          </a:xfrm>
          <a:prstGeom prst="line">
            <a:avLst/>
          </a:prstGeom>
          <a:noFill/>
          <a:ln w="47625">
            <a:solidFill>
              <a:srgbClr val="DDB774"/>
            </a:solidFill>
            <a:prstDash val="solid"/>
          </a:ln>
        </p:spPr>
        <p:txBody>
          <a:bodyPr/>
          <a:lstStyle/>
          <a:p>
            <a:endParaRPr lang="en-US"/>
          </a:p>
        </p:txBody>
      </p:sp>
      <p:sp>
        <p:nvSpPr>
          <p:cNvPr id="4" name="Text 2"/>
          <p:cNvSpPr/>
          <p:nvPr/>
        </p:nvSpPr>
        <p:spPr>
          <a:xfrm>
            <a:off x="381000" y="253901"/>
            <a:ext cx="8549640" cy="409575"/>
          </a:xfrm>
          <a:prstGeom prst="rect">
            <a:avLst/>
          </a:prstGeom>
          <a:noFill/>
          <a:ln/>
        </p:spPr>
        <p:txBody>
          <a:bodyPr wrap="square" lIns="0" tIns="0" rIns="0" bIns="0" rtlCol="0" anchor="t"/>
          <a:lstStyle/>
          <a:p>
            <a:pPr marL="0" indent="0" algn="l">
              <a:buNone/>
            </a:pPr>
            <a:r>
              <a:rPr lang="en-US" sz="2800" b="1" dirty="0">
                <a:solidFill>
                  <a:srgbClr val="DDB774"/>
                </a:solidFill>
                <a:latin typeface="Arial" pitchFamily="34" charset="0"/>
                <a:ea typeface="Arial" pitchFamily="34" charset="-122"/>
                <a:cs typeface="Arial" pitchFamily="34" charset="-120"/>
              </a:rPr>
              <a:t>THEME 5: BUILDING Secure &amp; Trustworthy AI</a:t>
            </a:r>
            <a:endParaRPr lang="en-US" sz="2800" dirty="0"/>
          </a:p>
        </p:txBody>
      </p:sp>
      <p:sp>
        <p:nvSpPr>
          <p:cNvPr id="5" name="Text 3"/>
          <p:cNvSpPr/>
          <p:nvPr/>
        </p:nvSpPr>
        <p:spPr>
          <a:xfrm>
            <a:off x="381000" y="1054948"/>
            <a:ext cx="8549640" cy="704850"/>
          </a:xfrm>
          <a:prstGeom prst="rect">
            <a:avLst/>
          </a:prstGeom>
          <a:noFill/>
          <a:ln/>
        </p:spPr>
        <p:txBody>
          <a:bodyPr wrap="square" lIns="0" tIns="0" rIns="0" bIns="0" rtlCol="0" anchor="t"/>
          <a:lstStyle/>
          <a:p>
            <a:pPr marL="0" indent="0" algn="l">
              <a:spcAft>
                <a:spcPts val="2000"/>
              </a:spcAft>
              <a:buNone/>
            </a:pPr>
            <a:r>
              <a:rPr lang="en-US" sz="2400" b="1" dirty="0">
                <a:solidFill>
                  <a:srgbClr val="043865"/>
                </a:solidFill>
                <a:latin typeface="Arial" pitchFamily="34" charset="0"/>
                <a:ea typeface="Arial" pitchFamily="34" charset="-122"/>
                <a:cs typeface="Arial" pitchFamily="34" charset="-120"/>
              </a:rPr>
              <a:t>Desire for knowledge and understanding to build secure &amp; trustworthy AI/ML systems</a:t>
            </a:r>
            <a:endParaRPr lang="en-US" sz="2400" dirty="0"/>
          </a:p>
        </p:txBody>
      </p:sp>
      <p:sp>
        <p:nvSpPr>
          <p:cNvPr id="6" name="Text 4"/>
          <p:cNvSpPr/>
          <p:nvPr/>
        </p:nvSpPr>
        <p:spPr>
          <a:xfrm>
            <a:off x="381000" y="1967629"/>
            <a:ext cx="8549640" cy="514350"/>
          </a:xfrm>
          <a:prstGeom prst="rect">
            <a:avLst/>
          </a:prstGeom>
          <a:noFill/>
          <a:ln/>
        </p:spPr>
        <p:txBody>
          <a:bodyPr wrap="square" lIns="0" tIns="0" rIns="0" bIns="0" rtlCol="0" anchor="t"/>
          <a:lstStyle/>
          <a:p>
            <a:pPr marL="0" indent="0" algn="l">
              <a:spcBef>
                <a:spcPts val="1200"/>
              </a:spcBef>
              <a:spcAft>
                <a:spcPts val="1200"/>
              </a:spcAft>
              <a:buNone/>
            </a:pPr>
            <a:r>
              <a:rPr lang="en-US" sz="1400" dirty="0">
                <a:solidFill>
                  <a:srgbClr val="000000"/>
                </a:solidFill>
                <a:latin typeface="Arial" pitchFamily="34" charset="0"/>
                <a:ea typeface="Arial" pitchFamily="34" charset="-122"/>
                <a:cs typeface="Arial" pitchFamily="34" charset="-120"/>
              </a:rPr>
              <a:t>"...I have spent some time AI modeling and trying to create my own agents using genAI, but my knowledge and understanding is lacking, so I am excited to take this class and do a lot of hands on projects and assignments to grow my understanding of AI."</a:t>
            </a:r>
            <a:endParaRPr lang="en-US" sz="1400" dirty="0"/>
          </a:p>
        </p:txBody>
      </p:sp>
      <p:sp>
        <p:nvSpPr>
          <p:cNvPr id="7" name="Text 4">
            <a:extLst>
              <a:ext uri="{FF2B5EF4-FFF2-40B4-BE49-F238E27FC236}">
                <a16:creationId xmlns:a16="http://schemas.microsoft.com/office/drawing/2014/main" id="{3BC8D957-45AC-1438-6386-00DFF68F93F3}"/>
              </a:ext>
            </a:extLst>
          </p:cNvPr>
          <p:cNvSpPr/>
          <p:nvPr/>
        </p:nvSpPr>
        <p:spPr>
          <a:xfrm>
            <a:off x="381000" y="2926843"/>
            <a:ext cx="8549640" cy="685800"/>
          </a:xfrm>
          <a:prstGeom prst="rect">
            <a:avLst/>
          </a:prstGeom>
          <a:noFill/>
          <a:ln/>
        </p:spPr>
        <p:txBody>
          <a:bodyPr wrap="square" lIns="0" tIns="0" rIns="0" bIns="0" rtlCol="0" anchor="t"/>
          <a:lstStyle/>
          <a:p>
            <a:pPr marL="0" indent="0" algn="l">
              <a:spcBef>
                <a:spcPts val="1200"/>
              </a:spcBef>
              <a:spcAft>
                <a:spcPts val="1200"/>
              </a:spcAft>
              <a:buNone/>
            </a:pPr>
            <a:r>
              <a:rPr lang="en-US" sz="1400" dirty="0">
                <a:solidFill>
                  <a:srgbClr val="000000"/>
                </a:solidFill>
                <a:latin typeface="Arial" pitchFamily="34" charset="0"/>
                <a:ea typeface="Arial" pitchFamily="34" charset="-122"/>
                <a:cs typeface="Arial" pitchFamily="34" charset="-120"/>
              </a:rPr>
              <a:t>"...I do not want to be only an AI user - I also want to be part of the group that designs and builds AI systems. My goal is to contribute to creating AI that people can trust: systems that are secure, privacy-aware, and resilient, with bias minimized as much as possible. Understanding how to build AI responsibly is essential to me, especially from a security and ethical perspective."</a:t>
            </a:r>
            <a:endParaRPr lang="en-US" sz="1400" dirty="0"/>
          </a:p>
        </p:txBody>
      </p:sp>
      <p:sp>
        <p:nvSpPr>
          <p:cNvPr id="9" name="Text 4">
            <a:extLst>
              <a:ext uri="{FF2B5EF4-FFF2-40B4-BE49-F238E27FC236}">
                <a16:creationId xmlns:a16="http://schemas.microsoft.com/office/drawing/2014/main" id="{9EB30EA4-4A22-B90E-09AF-D3B7BFF195D1}"/>
              </a:ext>
            </a:extLst>
          </p:cNvPr>
          <p:cNvSpPr/>
          <p:nvPr/>
        </p:nvSpPr>
        <p:spPr>
          <a:xfrm>
            <a:off x="381000" y="4057507"/>
            <a:ext cx="8549640" cy="286117"/>
          </a:xfrm>
          <a:prstGeom prst="rect">
            <a:avLst/>
          </a:prstGeom>
          <a:noFill/>
          <a:ln/>
        </p:spPr>
        <p:txBody>
          <a:bodyPr wrap="square" lIns="0" tIns="0" rIns="0" bIns="0" rtlCol="0" anchor="t"/>
          <a:lstStyle/>
          <a:p>
            <a:pPr marL="0" indent="0" algn="l">
              <a:spcBef>
                <a:spcPts val="1200"/>
              </a:spcBef>
              <a:spcAft>
                <a:spcPts val="1200"/>
              </a:spcAft>
              <a:buNone/>
            </a:pPr>
            <a:r>
              <a:rPr lang="en-US" sz="1400" dirty="0">
                <a:solidFill>
                  <a:srgbClr val="000000"/>
                </a:solidFill>
                <a:latin typeface="Arial" pitchFamily="34" charset="0"/>
                <a:ea typeface="Arial" pitchFamily="34" charset="-122"/>
                <a:cs typeface="Arial" pitchFamily="34" charset="-120"/>
              </a:rPr>
              <a:t>"...I'd like to learn more about how to apply AI in a manner that doesn't end up with deletion of my codebase."</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0" y="0"/>
            <a:ext cx="9144000" cy="965002"/>
          </a:xfrm>
          <a:prstGeom prst="rect">
            <a:avLst/>
          </a:prstGeom>
          <a:solidFill>
            <a:srgbClr val="043865"/>
          </a:solidFill>
          <a:ln/>
        </p:spPr>
        <p:txBody>
          <a:bodyPr wrap="square" rtlCol="0" anchor="ctr"/>
          <a:lstStyle/>
          <a:p>
            <a:pPr marL="0" indent="0">
              <a:buNone/>
            </a:pPr>
            <a:endParaRPr lang="en-US" dirty="0"/>
          </a:p>
        </p:txBody>
      </p:sp>
      <p:sp>
        <p:nvSpPr>
          <p:cNvPr id="3" name="Shape 1"/>
          <p:cNvSpPr/>
          <p:nvPr/>
        </p:nvSpPr>
        <p:spPr>
          <a:xfrm>
            <a:off x="0" y="941189"/>
            <a:ext cx="9144000" cy="0"/>
          </a:xfrm>
          <a:prstGeom prst="line">
            <a:avLst/>
          </a:prstGeom>
          <a:noFill/>
          <a:ln w="47625">
            <a:solidFill>
              <a:srgbClr val="DDB774"/>
            </a:solidFill>
            <a:prstDash val="solid"/>
          </a:ln>
        </p:spPr>
        <p:txBody>
          <a:bodyPr/>
          <a:lstStyle/>
          <a:p>
            <a:endParaRPr lang="en-US"/>
          </a:p>
        </p:txBody>
      </p:sp>
      <p:sp>
        <p:nvSpPr>
          <p:cNvPr id="4" name="Text 2"/>
          <p:cNvSpPr/>
          <p:nvPr/>
        </p:nvSpPr>
        <p:spPr>
          <a:xfrm>
            <a:off x="381000" y="253901"/>
            <a:ext cx="8549640" cy="409575"/>
          </a:xfrm>
          <a:prstGeom prst="rect">
            <a:avLst/>
          </a:prstGeom>
          <a:noFill/>
          <a:ln/>
        </p:spPr>
        <p:txBody>
          <a:bodyPr wrap="square" lIns="0" tIns="0" rIns="0" bIns="0" rtlCol="0" anchor="t"/>
          <a:lstStyle/>
          <a:p>
            <a:pPr marL="0" indent="0" algn="l">
              <a:buNone/>
            </a:pPr>
            <a:r>
              <a:rPr lang="en-US" sz="2800" b="1" dirty="0">
                <a:solidFill>
                  <a:srgbClr val="DDB774"/>
                </a:solidFill>
                <a:latin typeface="Arial" pitchFamily="34" charset="0"/>
                <a:ea typeface="Arial" pitchFamily="34" charset="-122"/>
                <a:cs typeface="Arial" pitchFamily="34" charset="-120"/>
              </a:rPr>
              <a:t>THEME 6: AI as Research Subject / Object</a:t>
            </a:r>
            <a:endParaRPr lang="en-US" sz="2800" dirty="0"/>
          </a:p>
        </p:txBody>
      </p:sp>
      <p:sp>
        <p:nvSpPr>
          <p:cNvPr id="5" name="Text 3"/>
          <p:cNvSpPr/>
          <p:nvPr/>
        </p:nvSpPr>
        <p:spPr>
          <a:xfrm>
            <a:off x="381000" y="1346002"/>
            <a:ext cx="8549640" cy="704850"/>
          </a:xfrm>
          <a:prstGeom prst="rect">
            <a:avLst/>
          </a:prstGeom>
          <a:noFill/>
          <a:ln/>
        </p:spPr>
        <p:txBody>
          <a:bodyPr wrap="square" lIns="0" tIns="0" rIns="0" bIns="0" rtlCol="0" anchor="t"/>
          <a:lstStyle/>
          <a:p>
            <a:pPr marL="0" indent="0" algn="l">
              <a:spcAft>
                <a:spcPts val="2000"/>
              </a:spcAft>
              <a:buNone/>
            </a:pPr>
            <a:r>
              <a:rPr lang="en-US" sz="2400" b="1" dirty="0">
                <a:solidFill>
                  <a:srgbClr val="043865"/>
                </a:solidFill>
                <a:latin typeface="Arial" pitchFamily="34" charset="0"/>
                <a:ea typeface="Arial" pitchFamily="34" charset="-122"/>
                <a:cs typeface="Arial" pitchFamily="34" charset="-120"/>
              </a:rPr>
              <a:t>Desire to conduct AI research, use AI for research and growth</a:t>
            </a:r>
            <a:endParaRPr lang="en-US" sz="2400" dirty="0"/>
          </a:p>
        </p:txBody>
      </p:sp>
      <p:sp>
        <p:nvSpPr>
          <p:cNvPr id="6" name="Text 4"/>
          <p:cNvSpPr/>
          <p:nvPr/>
        </p:nvSpPr>
        <p:spPr>
          <a:xfrm>
            <a:off x="381000" y="2161312"/>
            <a:ext cx="8549640" cy="342900"/>
          </a:xfrm>
          <a:prstGeom prst="rect">
            <a:avLst/>
          </a:prstGeom>
          <a:noFill/>
          <a:ln/>
        </p:spPr>
        <p:txBody>
          <a:bodyPr wrap="square" lIns="0" tIns="0" rIns="0" bIns="0" rtlCol="0" anchor="t"/>
          <a:lstStyle/>
          <a:p>
            <a:pPr marL="0" indent="0" algn="l">
              <a:spcBef>
                <a:spcPts val="1200"/>
              </a:spcBef>
              <a:spcAft>
                <a:spcPts val="1200"/>
              </a:spcAft>
              <a:buNone/>
            </a:pPr>
            <a:r>
              <a:rPr lang="en-US" sz="1400" dirty="0">
                <a:solidFill>
                  <a:srgbClr val="000000"/>
                </a:solidFill>
                <a:latin typeface="Arial" pitchFamily="34" charset="0"/>
                <a:ea typeface="Arial" pitchFamily="34" charset="-122"/>
                <a:cs typeface="Arial" pitchFamily="34" charset="-120"/>
              </a:rPr>
              <a:t>"...Over time, my interests have shifted toward cybersecurity and trustworthy systems, especially as my research has moved beyond model performance research to questions of reliability and risk..."</a:t>
            </a:r>
            <a:endParaRPr lang="en-US" sz="1400" dirty="0"/>
          </a:p>
        </p:txBody>
      </p:sp>
      <p:sp>
        <p:nvSpPr>
          <p:cNvPr id="7" name="Text 4">
            <a:extLst>
              <a:ext uri="{FF2B5EF4-FFF2-40B4-BE49-F238E27FC236}">
                <a16:creationId xmlns:a16="http://schemas.microsoft.com/office/drawing/2014/main" id="{F3A47D83-5B21-162B-048F-79C5A8127C4E}"/>
              </a:ext>
            </a:extLst>
          </p:cNvPr>
          <p:cNvSpPr/>
          <p:nvPr/>
        </p:nvSpPr>
        <p:spPr>
          <a:xfrm>
            <a:off x="381000" y="2840558"/>
            <a:ext cx="8549640" cy="933124"/>
          </a:xfrm>
          <a:prstGeom prst="rect">
            <a:avLst/>
          </a:prstGeom>
          <a:noFill/>
          <a:ln/>
        </p:spPr>
        <p:txBody>
          <a:bodyPr wrap="square" lIns="0" tIns="0" rIns="0" bIns="0" rtlCol="0" anchor="t"/>
          <a:lstStyle/>
          <a:p>
            <a:pPr marL="0" indent="0" algn="l">
              <a:spcBef>
                <a:spcPts val="1200"/>
              </a:spcBef>
              <a:spcAft>
                <a:spcPts val="1200"/>
              </a:spcAft>
              <a:buNone/>
            </a:pPr>
            <a:r>
              <a:rPr lang="en-US" sz="1400" dirty="0">
                <a:solidFill>
                  <a:srgbClr val="000000"/>
                </a:solidFill>
                <a:latin typeface="Arial" pitchFamily="34" charset="0"/>
                <a:ea typeface="Arial" pitchFamily="34" charset="-122"/>
                <a:cs typeface="Arial" pitchFamily="34" charset="-120"/>
              </a:rPr>
              <a:t>"...many people... focus only on the immediate answers AI provides, and accept them as correct without questioning privacy, security, or underlying risks... I'm interested in how these systems work internally, what risks they carry, how they influence decision-making... the role AI can play in my academic journey, and how it can meaningfully support my education and research."</a:t>
            </a:r>
            <a:endParaRPr lang="en-US" sz="1400" dirty="0"/>
          </a:p>
        </p:txBody>
      </p:sp>
      <p:sp>
        <p:nvSpPr>
          <p:cNvPr id="8" name="Text 4">
            <a:extLst>
              <a:ext uri="{FF2B5EF4-FFF2-40B4-BE49-F238E27FC236}">
                <a16:creationId xmlns:a16="http://schemas.microsoft.com/office/drawing/2014/main" id="{702D8AAA-EC89-25C3-74DB-DD4A8FB4DCC7}"/>
              </a:ext>
            </a:extLst>
          </p:cNvPr>
          <p:cNvSpPr/>
          <p:nvPr/>
        </p:nvSpPr>
        <p:spPr>
          <a:xfrm>
            <a:off x="381000" y="3945136"/>
            <a:ext cx="8549640" cy="724300"/>
          </a:xfrm>
          <a:prstGeom prst="rect">
            <a:avLst/>
          </a:prstGeom>
          <a:noFill/>
          <a:ln/>
        </p:spPr>
        <p:txBody>
          <a:bodyPr wrap="square" lIns="0" tIns="0" rIns="0" bIns="0" rtlCol="0" anchor="t"/>
          <a:lstStyle/>
          <a:p>
            <a:pPr marL="0" indent="0" algn="l">
              <a:spcBef>
                <a:spcPts val="1200"/>
              </a:spcBef>
              <a:spcAft>
                <a:spcPts val="1200"/>
              </a:spcAft>
              <a:buNone/>
            </a:pPr>
            <a:r>
              <a:rPr lang="en-US" sz="1400" dirty="0">
                <a:solidFill>
                  <a:srgbClr val="000000"/>
                </a:solidFill>
                <a:latin typeface="Arial" pitchFamily="34" charset="0"/>
                <a:ea typeface="Arial" pitchFamily="34" charset="-122"/>
                <a:cs typeface="Arial" pitchFamily="34" charset="-120"/>
              </a:rPr>
              <a:t>"...I use AI for my research and constantly try to improve its accuracy for the tasks that I test it with. So, I am very interested in how to move more towards secure and trustworthy AI, without having to completely start from zero and fumbling through all of it myself with trial and error."</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TotalTime>
  <Words>1020</Words>
  <Application>Microsoft Macintosh PowerPoint</Application>
  <PresentationFormat>On-screen Show (16:9)</PresentationFormat>
  <Paragraphs>51</Paragraphs>
  <Slides>8</Slides>
  <Notes>8</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8</vt:i4>
      </vt:variant>
    </vt:vector>
  </HeadingPairs>
  <TitlesOfParts>
    <vt:vector size="10" baseType="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itle>Presentation 2.5: Assignment 1 Insights - Q1 &amp; Q2</dc:title>
  <dc:subject>PptxGenJS Presentation</dc:subject>
  <dc:creator>Dallas Elleman</dc:creator>
  <cp:lastModifiedBy>Elleman, Dallas</cp:lastModifiedBy>
  <cp:revision>5</cp:revision>
  <dcterms:created xsi:type="dcterms:W3CDTF">2026-02-02T12:30:35Z</dcterms:created>
  <dcterms:modified xsi:type="dcterms:W3CDTF">2026-02-23T03:38:47Z</dcterms:modified>
</cp:coreProperties>
</file>