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95" r:id="rId3"/>
    <p:sldId id="268" r:id="rId4"/>
    <p:sldId id="296" r:id="rId5"/>
    <p:sldId id="304" r:id="rId6"/>
    <p:sldId id="303" r:id="rId7"/>
    <p:sldId id="299" r:id="rId8"/>
    <p:sldId id="300" r:id="rId9"/>
    <p:sldId id="302" r:id="rId10"/>
    <p:sldId id="297" r:id="rId11"/>
    <p:sldId id="305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1979"/>
    <a:srgbClr val="7B2F16"/>
    <a:srgbClr val="E1F6EE"/>
    <a:srgbClr val="E6F2FB"/>
    <a:srgbClr val="EEEEFE"/>
    <a:srgbClr val="FEE9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01"/>
    <p:restoredTop sz="94610"/>
  </p:normalViewPr>
  <p:slideViewPr>
    <p:cSldViewPr snapToGrid="0" snapToObjects="1">
      <p:cViewPr varScale="1">
        <p:scale>
          <a:sx n="168" d="100"/>
          <a:sy n="168" d="100"/>
        </p:scale>
        <p:origin x="216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64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BC3E7-B817-AE99-B802-1660F8C13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A8350-5576-E40E-6571-46505B8615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2989E2-AA1F-6606-B220-A00426AA49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E4CCE-47CB-05E1-DBAD-5755DC03E3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509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CA01C-7F1D-0023-3DA5-BC5D90DE9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72ECAA-48C3-EE45-360D-4085E5F8E6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FA14BB-F9D1-E926-4134-2EEB890338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36273-653F-F282-767D-70D190E755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06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53394-1A68-27F9-3F9B-B287151DE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53A6E9-41EB-8E80-3666-95B48835FD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A126D3-4ADD-E572-58F7-93C9E3E74F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AD07FD-7186-8B20-CE92-1FC5BB501B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42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0B808-5D17-4049-43CA-E07B2564A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6EE4B1-5384-2D7B-ED80-F364600746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15F50D-8731-7A2A-F69B-EDBA9B4DC8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40371A-3299-EB31-5323-6BC88CAA60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99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C1226-1D68-B66A-4CB6-2C00BCEB8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0D3470-4BCC-08BC-E29A-944B2A92B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11C887-9B9E-796C-8355-EB096BD5CD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2552F1-E7FF-D33F-6696-3A0F933531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49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142D7-9BBD-4D04-BA6A-BCA912AB0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94BEBF-F783-D9FE-B4AD-B687448EC1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030126-BB04-976F-E31C-A96333649C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4C36E2-1E88-37A2-0465-AB49CF5C5E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72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F4505-E744-F1F8-7748-238714019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5FC66A-1044-EC46-5B80-D62DDA3642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A8FC91-EE7D-3684-C77A-CBECC89E3F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1EE44C-35F6-C771-BCA7-97A3D395F3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75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89CC5-8E6A-FE53-BEBA-BCFD54B83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F4FACC-0ED4-15A0-D957-07DC89E2B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D46C66-E816-2D33-2EBF-E833A8B81B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3849E-8777-D3D7-CA19-08A843DFFD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64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7D8A2-924A-EA0C-373F-27C9C07AA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CCC94B-E68D-8405-30F1-BF28075FA4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5F8D22-F372-7790-4472-D2751182EA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B473D-17DB-B8B3-0BD3-34D19E12DB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29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dallaselleman.github.io/cyb-4203-6203-spring-2026/weeks/week-10/index.html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99721" y="1767632"/>
            <a:ext cx="3344409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000"/>
              </a:spcAft>
              <a:buNone/>
            </a:pPr>
            <a:r>
              <a:rPr lang="en-US" sz="36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CYB-4203/6203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3204545" y="2418457"/>
            <a:ext cx="273476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and Trustworthy AI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271588" y="2812107"/>
            <a:ext cx="6600824" cy="2513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2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Presentation 16: Transparency, Explainability, and Interpretability in AI/ML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789447" y="3131939"/>
            <a:ext cx="1565106" cy="16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2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Wednesday, April 1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386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94748-F9D2-EC31-0A1D-BD33963DC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B65620B-BBB7-904B-8AE6-80EC0948A91A}"/>
              </a:ext>
            </a:extLst>
          </p:cNvPr>
          <p:cNvSpPr/>
          <p:nvPr/>
        </p:nvSpPr>
        <p:spPr>
          <a:xfrm>
            <a:off x="1746429" y="1226271"/>
            <a:ext cx="5651142" cy="2531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000"/>
              </a:spcAft>
              <a:buNone/>
            </a:pPr>
            <a:r>
              <a:rPr lang="en-US" sz="36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7.3 &amp; 7.4: </a:t>
            </a:r>
          </a:p>
          <a:p>
            <a:pPr marL="0" indent="0" algn="ctr">
              <a:spcAft>
                <a:spcPts val="2000"/>
              </a:spcAft>
              <a:buNone/>
            </a:pPr>
            <a:r>
              <a:rPr lang="en-US" sz="36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Transparency, Explainability, Interpretability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76C166-F36B-D170-948C-03A5729580CC}"/>
              </a:ext>
            </a:extLst>
          </p:cNvPr>
          <p:cNvSpPr txBox="1"/>
          <p:nvPr/>
        </p:nvSpPr>
        <p:spPr>
          <a:xfrm>
            <a:off x="4462272" y="2999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03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D42F0C-FFE0-6738-B363-B26797989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C4721DD1-171F-36FA-AF3E-54E26D4A5C73}"/>
              </a:ext>
            </a:extLst>
          </p:cNvPr>
          <p:cNvSpPr/>
          <p:nvPr/>
        </p:nvSpPr>
        <p:spPr>
          <a:xfrm>
            <a:off x="0" y="0"/>
            <a:ext cx="9144000" cy="707827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5165349F-3714-512E-39D2-AFC76E0781FD}"/>
              </a:ext>
            </a:extLst>
          </p:cNvPr>
          <p:cNvSpPr/>
          <p:nvPr/>
        </p:nvSpPr>
        <p:spPr>
          <a:xfrm>
            <a:off x="0" y="684014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B769F5A-39E4-9271-A848-B2987CCF5924}"/>
              </a:ext>
            </a:extLst>
          </p:cNvPr>
          <p:cNvSpPr/>
          <p:nvPr/>
        </p:nvSpPr>
        <p:spPr>
          <a:xfrm>
            <a:off x="253901" y="177701"/>
            <a:ext cx="880892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1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Transparency, Explainability, &amp; Interpretability</a:t>
            </a:r>
            <a:endParaRPr lang="en-US" sz="21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2F742A-1C5E-9CDE-027C-824B53C5B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8606" y="820213"/>
            <a:ext cx="3846788" cy="423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39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EF2F67-E7DC-463F-E43C-14AE85A4E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ABD3C6F4-F592-ACDF-2FBA-DC009F7C4340}"/>
              </a:ext>
            </a:extLst>
          </p:cNvPr>
          <p:cNvSpPr/>
          <p:nvPr/>
        </p:nvSpPr>
        <p:spPr>
          <a:xfrm>
            <a:off x="0" y="0"/>
            <a:ext cx="9144000" cy="707827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434595B-6F65-49B2-7961-50D723AEA0EE}"/>
              </a:ext>
            </a:extLst>
          </p:cNvPr>
          <p:cNvSpPr/>
          <p:nvPr/>
        </p:nvSpPr>
        <p:spPr>
          <a:xfrm>
            <a:off x="0" y="684014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FC30FF95-CB10-3A1D-DA34-B3D2FE037261}"/>
              </a:ext>
            </a:extLst>
          </p:cNvPr>
          <p:cNvSpPr/>
          <p:nvPr/>
        </p:nvSpPr>
        <p:spPr>
          <a:xfrm>
            <a:off x="253901" y="177701"/>
            <a:ext cx="880892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Today’s Agenda</a:t>
            </a: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79893D20-B4A5-62B6-05A5-AA6224D57E12}"/>
              </a:ext>
            </a:extLst>
          </p:cNvPr>
          <p:cNvSpPr/>
          <p:nvPr/>
        </p:nvSpPr>
        <p:spPr>
          <a:xfrm>
            <a:off x="203150" y="1493719"/>
            <a:ext cx="8737699" cy="1541789"/>
          </a:xfrm>
          <a:prstGeom prst="rect">
            <a:avLst/>
          </a:prstGeom>
          <a:noFill/>
          <a:ln/>
        </p:spPr>
        <p:txBody>
          <a:bodyPr wrap="square" lIns="101600" tIns="0" rIns="0" bIns="0" rtlCol="0" anchor="t"/>
          <a:lstStyle/>
          <a:p>
            <a:pPr marL="101600" indent="-101600" algn="l">
              <a:spcAft>
                <a:spcPts val="300"/>
              </a:spcAft>
              <a:buSzPct val="100000"/>
              <a:buChar char="•"/>
            </a:pPr>
            <a:r>
              <a:rPr lang="en-US" sz="2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7.2: Brief recap of bias types and sources</a:t>
            </a:r>
          </a:p>
          <a:p>
            <a:pPr marL="101600" indent="-101600" algn="l">
              <a:spcAft>
                <a:spcPts val="300"/>
              </a:spcAft>
              <a:buSzPct val="100000"/>
              <a:buChar char="•"/>
            </a:pPr>
            <a:r>
              <a:rPr lang="en-US" sz="2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7.3: Algorithmic transparency and accountability in AI/ML</a:t>
            </a:r>
          </a:p>
          <a:p>
            <a:pPr marL="101600" indent="-101600" algn="l">
              <a:spcAft>
                <a:spcPts val="300"/>
              </a:spcAft>
              <a:buSzPct val="100000"/>
              <a:buChar char="•"/>
            </a:pPr>
            <a:r>
              <a:rPr lang="en-US" sz="2000" dirty="0">
                <a:solidFill>
                  <a:srgbClr val="333333"/>
                </a:solidFill>
                <a:latin typeface="Arial" pitchFamily="34" charset="0"/>
                <a:cs typeface="Arial" pitchFamily="34" charset="-120"/>
              </a:rPr>
              <a:t>7.4: Explainability and interpretability</a:t>
            </a:r>
          </a:p>
          <a:p>
            <a:pPr marL="558800" lvl="1" indent="-101600">
              <a:spcAft>
                <a:spcPts val="300"/>
              </a:spcAft>
              <a:buSzPct val="100000"/>
              <a:buChar char="•"/>
            </a:pPr>
            <a:r>
              <a:rPr lang="en-US" sz="2000" dirty="0">
                <a:solidFill>
                  <a:srgbClr val="333333"/>
                </a:solidFill>
                <a:latin typeface="Arial" pitchFamily="34" charset="0"/>
                <a:cs typeface="Arial" pitchFamily="34" charset="-120"/>
              </a:rPr>
              <a:t>Concepts, techniques, and tools (e.g., LIME, SHAP)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2361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38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746355" y="1997422"/>
            <a:ext cx="5651142" cy="523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2000"/>
              </a:spcAft>
              <a:buNone/>
            </a:pPr>
            <a:r>
              <a:rPr lang="en-US" sz="36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7.2: Bias in AI Systems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663909" y="2786466"/>
            <a:ext cx="5816182" cy="398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2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Brief recap of types and sources</a:t>
            </a: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AF07ED-9D52-5455-01EF-4D32F6C8D44E}"/>
              </a:ext>
            </a:extLst>
          </p:cNvPr>
          <p:cNvSpPr txBox="1"/>
          <p:nvPr/>
        </p:nvSpPr>
        <p:spPr>
          <a:xfrm>
            <a:off x="4462272" y="2999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E333F9-3646-1282-4C66-DA1ABFEFB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077A796B-ECFC-21ED-800B-26D1EA33C741}"/>
              </a:ext>
            </a:extLst>
          </p:cNvPr>
          <p:cNvSpPr/>
          <p:nvPr/>
        </p:nvSpPr>
        <p:spPr>
          <a:xfrm>
            <a:off x="0" y="0"/>
            <a:ext cx="9144000" cy="707827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1E53033-365C-C112-FAF1-515BA0544555}"/>
              </a:ext>
            </a:extLst>
          </p:cNvPr>
          <p:cNvSpPr/>
          <p:nvPr/>
        </p:nvSpPr>
        <p:spPr>
          <a:xfrm>
            <a:off x="0" y="684014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CC48A63-3C65-9FF9-9415-5C0BBA3AE3C7}"/>
              </a:ext>
            </a:extLst>
          </p:cNvPr>
          <p:cNvSpPr/>
          <p:nvPr/>
        </p:nvSpPr>
        <p:spPr>
          <a:xfrm>
            <a:off x="253901" y="177701"/>
            <a:ext cx="880892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Bias: Examples across the AI/ML Lifecycle</a:t>
            </a:r>
            <a:endParaRPr lang="en-US" sz="2100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A15C854-1DD9-3EBF-F366-BDFCD35F0BD6}"/>
              </a:ext>
            </a:extLst>
          </p:cNvPr>
          <p:cNvGrpSpPr/>
          <p:nvPr/>
        </p:nvGrpSpPr>
        <p:grpSpPr>
          <a:xfrm>
            <a:off x="75615" y="909340"/>
            <a:ext cx="8987208" cy="3832145"/>
            <a:chOff x="-12368" y="972590"/>
            <a:chExt cx="8987208" cy="3832145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342C69A7-3E67-52C5-0EC8-A4C3D2C699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2368" y="972590"/>
              <a:ext cx="8987208" cy="3832145"/>
            </a:xfrm>
            <a:prstGeom prst="rect">
              <a:avLst/>
            </a:prstGeom>
          </p:spPr>
        </p:pic>
        <p:pic>
          <p:nvPicPr>
            <p:cNvPr id="1026" name="Picture 2" descr="Rick roll qr code with no ads - stickers Canvas Print">
              <a:extLst>
                <a:ext uri="{FF2B5EF4-FFF2-40B4-BE49-F238E27FC236}">
                  <a16:creationId xmlns:a16="http://schemas.microsoft.com/office/drawing/2014/main" id="{5B4DB5AD-0908-073A-0283-98749503B99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09" t="14014" r="13222" b="16017"/>
            <a:stretch>
              <a:fillRect/>
            </a:stretch>
          </p:blipFill>
          <p:spPr bwMode="auto">
            <a:xfrm>
              <a:off x="5952506" y="1999256"/>
              <a:ext cx="2358521" cy="2358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38268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73F01B-DF02-0424-5629-037DBEF62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3A4144EE-3E07-3CA5-2772-658817E34F6F}"/>
              </a:ext>
            </a:extLst>
          </p:cNvPr>
          <p:cNvSpPr/>
          <p:nvPr/>
        </p:nvSpPr>
        <p:spPr>
          <a:xfrm>
            <a:off x="0" y="0"/>
            <a:ext cx="9144000" cy="707827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B53C155-DFE6-9D85-FBBE-60601967D6FB}"/>
              </a:ext>
            </a:extLst>
          </p:cNvPr>
          <p:cNvSpPr/>
          <p:nvPr/>
        </p:nvSpPr>
        <p:spPr>
          <a:xfrm>
            <a:off x="0" y="684014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12A8B02-0C8B-5B7C-EB0E-35A2AC33EE1C}"/>
              </a:ext>
            </a:extLst>
          </p:cNvPr>
          <p:cNvSpPr/>
          <p:nvPr/>
        </p:nvSpPr>
        <p:spPr>
          <a:xfrm>
            <a:off x="253901" y="177701"/>
            <a:ext cx="880892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Bias: Examples across the AI/ML Lifecycle</a:t>
            </a:r>
            <a:endParaRPr lang="en-US" sz="2100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84235173-C8E1-811B-BA33-385DCD23A2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58" y="909340"/>
            <a:ext cx="8987208" cy="3832145"/>
          </a:xfrm>
          <a:prstGeom prst="rect">
            <a:avLst/>
          </a:prstGeom>
        </p:spPr>
      </p:pic>
      <p:pic>
        <p:nvPicPr>
          <p:cNvPr id="6" name="Picture 5" descr="A qr code with blue lines and dots&#10;&#10;AI-generated content may be incorrect.">
            <a:extLst>
              <a:ext uri="{FF2B5EF4-FFF2-40B4-BE49-F238E27FC236}">
                <a16:creationId xmlns:a16="http://schemas.microsoft.com/office/drawing/2014/main" id="{C13BC804-17F4-BDC0-E898-D08F14E537B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5075" t="15415" r="15308" b="14930"/>
          <a:stretch>
            <a:fillRect/>
          </a:stretch>
        </p:blipFill>
        <p:spPr>
          <a:xfrm>
            <a:off x="6308775" y="1734585"/>
            <a:ext cx="2401225" cy="24024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5AAB301-0D99-D9DB-D68A-A8694CDA7C57}"/>
              </a:ext>
            </a:extLst>
          </p:cNvPr>
          <p:cNvSpPr txBox="1"/>
          <p:nvPr/>
        </p:nvSpPr>
        <p:spPr>
          <a:xfrm>
            <a:off x="3316345" y="4628201"/>
            <a:ext cx="56628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5"/>
              </a:rPr>
              <a:t>https://dallaselleman.github.io/cyb-4203-6203-spring-2026/weeks/week-10/index.html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4577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4A880C-7726-238B-5E02-AABA96F91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2BB879D-253C-E181-AC30-D3C36D400B08}"/>
              </a:ext>
            </a:extLst>
          </p:cNvPr>
          <p:cNvSpPr/>
          <p:nvPr/>
        </p:nvSpPr>
        <p:spPr>
          <a:xfrm>
            <a:off x="0" y="0"/>
            <a:ext cx="9144000" cy="707827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21190F3F-3FAA-2844-6B21-B2A934A51AF3}"/>
              </a:ext>
            </a:extLst>
          </p:cNvPr>
          <p:cNvSpPr/>
          <p:nvPr/>
        </p:nvSpPr>
        <p:spPr>
          <a:xfrm>
            <a:off x="0" y="684014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760A5F5-4CF9-B270-598F-A7BD8CFB565D}"/>
              </a:ext>
            </a:extLst>
          </p:cNvPr>
          <p:cNvSpPr/>
          <p:nvPr/>
        </p:nvSpPr>
        <p:spPr>
          <a:xfrm>
            <a:off x="253901" y="177701"/>
            <a:ext cx="880892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 of AI Bias</a:t>
            </a:r>
            <a:endParaRPr lang="en-US" sz="2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654431-D063-0EF2-2930-D8C952DA60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233"/>
          <a:stretch>
            <a:fillRect/>
          </a:stretch>
        </p:blipFill>
        <p:spPr>
          <a:xfrm>
            <a:off x="303273" y="857298"/>
            <a:ext cx="8537454" cy="428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280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5DD90F-6C65-0F8A-13EF-6D849109A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FE5E315C-628B-820E-AA94-053FD3C47425}"/>
              </a:ext>
            </a:extLst>
          </p:cNvPr>
          <p:cNvSpPr/>
          <p:nvPr/>
        </p:nvSpPr>
        <p:spPr>
          <a:xfrm>
            <a:off x="0" y="0"/>
            <a:ext cx="9144000" cy="707827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592FD36E-0C7C-A210-D0CB-774E36A92BFC}"/>
              </a:ext>
            </a:extLst>
          </p:cNvPr>
          <p:cNvSpPr/>
          <p:nvPr/>
        </p:nvSpPr>
        <p:spPr>
          <a:xfrm>
            <a:off x="0" y="684014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8CB5F873-4027-1794-1E1D-01BC3F701FB1}"/>
              </a:ext>
            </a:extLst>
          </p:cNvPr>
          <p:cNvSpPr/>
          <p:nvPr/>
        </p:nvSpPr>
        <p:spPr>
          <a:xfrm>
            <a:off x="253901" y="177701"/>
            <a:ext cx="880892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AI/ML Bias: Examples from The World and The Pipeline</a:t>
            </a:r>
            <a:endParaRPr lang="en-US" sz="2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E88348-9EA3-6A92-5E42-7346B6ED0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168" y="707827"/>
            <a:ext cx="5881663" cy="443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03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ADDEA4-2645-39E9-7200-9673140DD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9E76F0DA-5E07-09CE-8934-8D0868F4AC91}"/>
              </a:ext>
            </a:extLst>
          </p:cNvPr>
          <p:cNvSpPr/>
          <p:nvPr/>
        </p:nvSpPr>
        <p:spPr>
          <a:xfrm>
            <a:off x="0" y="0"/>
            <a:ext cx="9144000" cy="707827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516D573-6003-3B9C-D04C-B71E1C16F0C9}"/>
              </a:ext>
            </a:extLst>
          </p:cNvPr>
          <p:cNvSpPr/>
          <p:nvPr/>
        </p:nvSpPr>
        <p:spPr>
          <a:xfrm>
            <a:off x="0" y="684014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130310ED-54BE-8F18-CCB8-E12F3303F9D3}"/>
              </a:ext>
            </a:extLst>
          </p:cNvPr>
          <p:cNvSpPr/>
          <p:nvPr/>
        </p:nvSpPr>
        <p:spPr>
          <a:xfrm>
            <a:off x="253901" y="177701"/>
            <a:ext cx="880892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AI/ML Bias: Examples from The People</a:t>
            </a:r>
            <a:endParaRPr lang="en-US" sz="2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466E9D-E4E9-25CA-98D4-86756640F73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469" b="36447"/>
          <a:stretch>
            <a:fillRect/>
          </a:stretch>
        </p:blipFill>
        <p:spPr>
          <a:xfrm>
            <a:off x="462988" y="707829"/>
            <a:ext cx="8218024" cy="4435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228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47934E-D8E1-6595-65EF-CCD5D0821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9E47D39-5631-7C28-B586-3DCF14570CF6}"/>
              </a:ext>
            </a:extLst>
          </p:cNvPr>
          <p:cNvSpPr/>
          <p:nvPr/>
        </p:nvSpPr>
        <p:spPr>
          <a:xfrm>
            <a:off x="0" y="0"/>
            <a:ext cx="9144000" cy="707827"/>
          </a:xfrm>
          <a:prstGeom prst="rect">
            <a:avLst/>
          </a:prstGeom>
          <a:solidFill>
            <a:srgbClr val="04386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2B632853-AE76-778F-EF5A-5D800857B180}"/>
              </a:ext>
            </a:extLst>
          </p:cNvPr>
          <p:cNvSpPr/>
          <p:nvPr/>
        </p:nvSpPr>
        <p:spPr>
          <a:xfrm>
            <a:off x="0" y="684014"/>
            <a:ext cx="9144000" cy="0"/>
          </a:xfrm>
          <a:prstGeom prst="line">
            <a:avLst/>
          </a:prstGeom>
          <a:noFill/>
          <a:ln w="47625">
            <a:solidFill>
              <a:srgbClr val="DDB77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005265F-2D30-6D89-9F6F-E5D6A07F75F4}"/>
              </a:ext>
            </a:extLst>
          </p:cNvPr>
          <p:cNvSpPr/>
          <p:nvPr/>
        </p:nvSpPr>
        <p:spPr>
          <a:xfrm>
            <a:off x="253901" y="177701"/>
            <a:ext cx="880892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2100" b="1" dirty="0">
                <a:solidFill>
                  <a:srgbClr val="DDB77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AI/ML Bias: Examples from The People</a:t>
            </a:r>
            <a:endParaRPr lang="en-US" sz="21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4EF7296-EC86-93B5-F039-B44783FAF9FD}"/>
              </a:ext>
            </a:extLst>
          </p:cNvPr>
          <p:cNvGrpSpPr/>
          <p:nvPr/>
        </p:nvGrpSpPr>
        <p:grpSpPr>
          <a:xfrm>
            <a:off x="0" y="1009093"/>
            <a:ext cx="9144000" cy="3737475"/>
            <a:chOff x="682855" y="1391841"/>
            <a:chExt cx="7778290" cy="289193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2AD839B-6EBF-D421-5DAC-2CF3E59E94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4471" b="57664"/>
            <a:stretch>
              <a:fillRect/>
            </a:stretch>
          </p:blipFill>
          <p:spPr>
            <a:xfrm>
              <a:off x="682855" y="1391841"/>
              <a:ext cx="7778290" cy="269062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BD8AF09-5BA7-D941-573B-2DDD83DCF5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63981"/>
            <a:stretch>
              <a:fillRect/>
            </a:stretch>
          </p:blipFill>
          <p:spPr>
            <a:xfrm>
              <a:off x="682855" y="1724378"/>
              <a:ext cx="7778290" cy="25593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05550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171</Words>
  <Application>Microsoft Macintosh PowerPoint</Application>
  <PresentationFormat>On-screen Show (16:9)</PresentationFormat>
  <Paragraphs>32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Presentation 16: Transparency, Explainability, and Interpretability in AI/ML</dc:title>
  <dc:subject>PptxGenJS Presentation</dc:subject>
  <dc:creator>Dallas Elleman</dc:creator>
  <cp:lastModifiedBy>Elleman, Dallas</cp:lastModifiedBy>
  <cp:revision>8</cp:revision>
  <dcterms:created xsi:type="dcterms:W3CDTF">2026-03-30T15:55:50Z</dcterms:created>
  <dcterms:modified xsi:type="dcterms:W3CDTF">2026-04-20T19:30:18Z</dcterms:modified>
</cp:coreProperties>
</file>