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94" r:id="rId13"/>
    <p:sldId id="267" r:id="rId14"/>
    <p:sldId id="268" r:id="rId15"/>
    <p:sldId id="269" r:id="rId16"/>
    <p:sldId id="270" r:id="rId17"/>
    <p:sldId id="274" r:id="rId18"/>
    <p:sldId id="275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77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216" y="2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4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4787-532B-DB05-8A62-66265A024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8FEF2-7F43-365E-753B-52C3973A4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DC4F3-B4A5-1E30-2B1B-29A285BFD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6D64-E8F1-09B8-F055-083DB17D0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1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53394-1A68-27F9-3F9B-B287151DE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3A6E9-41EB-8E80-3666-95B48835F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126D3-4ADD-E572-58F7-93C9E3E74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D07FD-7186-8B20-CE92-1FC5BB501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4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dde824/Downloads/AI_and_machine_learning_in_resuscitation_Ongoing_r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machine-learning/crash-course/fairness/types-of-bia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data-science/algorithm-fairness-sources-of-bias-7082e5b78a2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WsW1w-BV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ews.csu.edu.au/latest-news/generative-ai-creates-gender-bias-new-study-reveal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XaV471m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53204642100306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5.0857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2810103.281367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clu.org/news/privacy-technology/machine-surveillance-is-being-super-charged-by-large-ai-mode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99721" y="1767632"/>
            <a:ext cx="3344409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CYB-4203/6203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3204545" y="2418457"/>
            <a:ext cx="273476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and Trustworthy AI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2858125" y="2824758"/>
            <a:ext cx="342775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50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15: Privacy Risks and Bias in AI Systems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3789447" y="3131939"/>
            <a:ext cx="1565106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500"/>
              </a:spcBef>
              <a:spcAft>
                <a:spcPts val="60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Monday, March 30, 2026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Predictive Harm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2135" y="1317273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predictions become self-fulfilling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666419"/>
            <a:ext cx="4608693" cy="990302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predictions can create the outcomes they predict (feedback loops)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Predictive policing concentrates resources in targeted areas, increasing arrests, "confirming" predictions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Credit scoring models deny loans to populations they predict will default, preventing economic mobility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Health insurance risk predictions that become discriminatory gatekeeping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privacy harm is not just data exposure -- it is the use of data to constrain futures</a:t>
            </a:r>
            <a:endParaRPr lang="en-US" sz="1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8B38F9C-7098-853F-DC8E-E266EE043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642" y="81947"/>
            <a:ext cx="3105406" cy="124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278B8C0C-9F4B-661B-48A8-170DEBB9B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643" y="1333890"/>
            <a:ext cx="3105405" cy="1495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827740B1-0FEF-8EEC-0120-40BBA411C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643" y="2840223"/>
            <a:ext cx="3105405" cy="19391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7D03FE-2499-E528-FAAC-E06FB0739309}"/>
              </a:ext>
            </a:extLst>
          </p:cNvPr>
          <p:cNvSpPr txBox="1"/>
          <p:nvPr/>
        </p:nvSpPr>
        <p:spPr>
          <a:xfrm>
            <a:off x="6199632" y="4790668"/>
            <a:ext cx="187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Okada, et al. 2023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Mitigating 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2135" y="899815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Differential Privacy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2135" y="1216638"/>
            <a:ext cx="8737699" cy="385933"/>
          </a:xfrm>
          <a:prstGeom prst="roundRect">
            <a:avLst>
              <a:gd name="adj" fmla="val 15943"/>
            </a:avLst>
          </a:prstGeom>
          <a:solidFill>
            <a:srgbClr val="DDB774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244248" y="1321823"/>
            <a:ext cx="8653474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110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calibrated noise to data or outputs so that no individual record significantly affects the result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202133" y="1678771"/>
            <a:ext cx="8737699" cy="1198683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Formal mathematical guarantee: epsilon-delta privacy budget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Used by Apple (emoji usage), Google (Chrome), U.S. Census Bureau (2020 Census)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Privacy-utility tradeoff: more privacy = more noise = less accurate results</a:t>
            </a:r>
            <a:endParaRPr lang="en-US" sz="16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8E6606BA-5543-C9A3-6422-C31FAE676315}"/>
              </a:ext>
            </a:extLst>
          </p:cNvPr>
          <p:cNvSpPr/>
          <p:nvPr/>
        </p:nvSpPr>
        <p:spPr>
          <a:xfrm>
            <a:off x="202133" y="2744104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Federated Learning</a:t>
            </a:r>
            <a:endParaRPr lang="en-US" sz="1800" dirty="0"/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EA49A58B-AD15-1DC5-6CF2-DCE011B3C2A8}"/>
              </a:ext>
            </a:extLst>
          </p:cNvPr>
          <p:cNvSpPr/>
          <p:nvPr/>
        </p:nvSpPr>
        <p:spPr>
          <a:xfrm>
            <a:off x="244246" y="3547719"/>
            <a:ext cx="8737699" cy="1198683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Raw data stays on the client or local node; only model updates are shared centrally</a:t>
            </a: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  <a:t>Reduces central data exposure risk, but updates can still leak information without safeguards</a:t>
            </a: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  <a:t>Common use cases: mobile keyboards, healthcare collaborations, cross-org model training</a:t>
            </a:r>
            <a:endParaRPr lang="en-US" sz="16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230BBC84-524E-8535-9FA2-4984C3186B03}"/>
              </a:ext>
            </a:extLst>
          </p:cNvPr>
          <p:cNvSpPr/>
          <p:nvPr/>
        </p:nvSpPr>
        <p:spPr>
          <a:xfrm>
            <a:off x="202133" y="3086295"/>
            <a:ext cx="8737699" cy="385933"/>
          </a:xfrm>
          <a:prstGeom prst="roundRect">
            <a:avLst>
              <a:gd name="adj" fmla="val 15943"/>
            </a:avLst>
          </a:prstGeom>
          <a:solidFill>
            <a:srgbClr val="DDB774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F371200-C658-6A30-2694-35E4EA602575}"/>
              </a:ext>
            </a:extLst>
          </p:cNvPr>
          <p:cNvSpPr/>
          <p:nvPr/>
        </p:nvSpPr>
        <p:spPr>
          <a:xfrm>
            <a:off x="244246" y="3191480"/>
            <a:ext cx="8653474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110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approach where models learn from decentralized data on local devices or servers without centralizing the raw data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DCFCE-C1D2-7243-DD7C-BB480C73D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BE6DD07-7ABB-46D7-A63C-E2E39A75ED60}"/>
              </a:ext>
            </a:extLst>
          </p:cNvPr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23ED4D4-2DAB-A639-A4EF-941A82500446}"/>
              </a:ext>
            </a:extLst>
          </p:cNvPr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45DC687-C90F-7564-091C-D8FB4A4A44E3}"/>
              </a:ext>
            </a:extLst>
          </p:cNvPr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Mitigating Privacy Risks in AI/ML</a:t>
            </a:r>
            <a:endParaRPr lang="en-US" sz="21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A61A396-A615-5E37-0349-3746F25046F9}"/>
              </a:ext>
            </a:extLst>
          </p:cNvPr>
          <p:cNvSpPr/>
          <p:nvPr/>
        </p:nvSpPr>
        <p:spPr>
          <a:xfrm>
            <a:off x="202135" y="899815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Homomorphic Encryption</a:t>
            </a:r>
            <a:endParaRPr lang="en-US" sz="18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65B8968-0A8D-A266-EB13-0F2729C22412}"/>
              </a:ext>
            </a:extLst>
          </p:cNvPr>
          <p:cNvSpPr/>
          <p:nvPr/>
        </p:nvSpPr>
        <p:spPr>
          <a:xfrm>
            <a:off x="202135" y="1216638"/>
            <a:ext cx="8737699" cy="385933"/>
          </a:xfrm>
          <a:prstGeom prst="roundRect">
            <a:avLst>
              <a:gd name="adj" fmla="val 15943"/>
            </a:avLst>
          </a:prstGeom>
          <a:solidFill>
            <a:srgbClr val="DDB774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5FD16BA9-F5D9-B73A-89E9-49E8CC6A44EF}"/>
              </a:ext>
            </a:extLst>
          </p:cNvPr>
          <p:cNvSpPr/>
          <p:nvPr/>
        </p:nvSpPr>
        <p:spPr>
          <a:xfrm>
            <a:off x="244248" y="1321823"/>
            <a:ext cx="8653474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110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Encryption technique that allows computation on encrypted data without exposing original data</a:t>
            </a:r>
            <a:endParaRPr lang="en-US" sz="11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36FB77D3-CFA9-965B-E77F-D5A6571E17BD}"/>
              </a:ext>
            </a:extLst>
          </p:cNvPr>
          <p:cNvSpPr/>
          <p:nvPr/>
        </p:nvSpPr>
        <p:spPr>
          <a:xfrm>
            <a:off x="202133" y="1678771"/>
            <a:ext cx="8737699" cy="1198683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Encrypt sensitive data → run computations on encrypted data → decrypt results</a:t>
            </a: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Servers run approved computations on ciphertext; only the keyholder can decrypt the result.</a:t>
            </a: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  <a:t>Main tradeoff is performance: usually much slower and more resource intensive</a:t>
            </a:r>
            <a:b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</a:br>
            <a:b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</a:br>
            <a:b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</a:br>
            <a:endParaRPr lang="en-US" sz="1600" dirty="0">
              <a:solidFill>
                <a:srgbClr val="333333"/>
              </a:solidFill>
              <a:latin typeface="Arial" pitchFamily="34" charset="0"/>
              <a:cs typeface="Arial" pitchFamily="34" charset="-120"/>
            </a:endParaRP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cs typeface="Arial" pitchFamily="34" charset="-120"/>
              </a:rPr>
              <a:t>We will cover Differential Privacy, Federated Learning, and Homomorphic Encryption in depth in Unit 8</a:t>
            </a:r>
            <a:endParaRPr lang="en-US" sz="1600" dirty="0"/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5F37C144-6D7D-101A-E936-9A97EAD7A197}"/>
              </a:ext>
            </a:extLst>
          </p:cNvPr>
          <p:cNvSpPr/>
          <p:nvPr/>
        </p:nvSpPr>
        <p:spPr>
          <a:xfrm>
            <a:off x="244246" y="3547719"/>
            <a:ext cx="8737699" cy="1198683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63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Regulating 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1101329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Privacy Regulation Challenge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788050"/>
            <a:ext cx="8737699" cy="1601749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GDPR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right to explanation, right to erasure, purpose limitation – all challenged by AI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HIPAA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health data used in AI training raises compliance questions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CCPA/CPRA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California privacy rights and AI-specific provisions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systems can infer protected information (health, religion, sexuality) from non-protected data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Regulatory frameworks designed for databases struggle with probabilistic models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46355" y="1997422"/>
            <a:ext cx="5651142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2000"/>
              </a:spcAft>
              <a:buNone/>
            </a:pPr>
            <a:r>
              <a:rPr lang="en-US" sz="36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7.2: Bias in AI Systems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1663909" y="2786466"/>
            <a:ext cx="5816182" cy="398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2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Types, sources, and fairness evaluation frameworks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F07ED-9D52-5455-01EF-4D32F6C8D44E}"/>
              </a:ext>
            </a:extLst>
          </p:cNvPr>
          <p:cNvSpPr txBox="1"/>
          <p:nvPr/>
        </p:nvSpPr>
        <p:spPr>
          <a:xfrm>
            <a:off x="4462272" y="2999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Types of Bias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253877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391841"/>
            <a:ext cx="3626837" cy="990302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Statistical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systematic error in estimation or prediction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reflecting or amplifying societal prejudices and stereotypes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Algorithmic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systematic and repeatable errors in outcomes that create unfair treatment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all bias is harmful (a spam filter is biased against spam -- that is the point)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concern: when bias creates unfair or discriminatory outcomes for protected groups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5380E-BF49-D3B9-5C35-BF4474C330DA}"/>
              </a:ext>
            </a:extLst>
          </p:cNvPr>
          <p:cNvSpPr txBox="1"/>
          <p:nvPr/>
        </p:nvSpPr>
        <p:spPr>
          <a:xfrm>
            <a:off x="4829332" y="3877987"/>
            <a:ext cx="328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Google Developer – Fairness: Types of bias</a:t>
            </a:r>
            <a:endParaRPr lang="en-US" sz="1400" dirty="0"/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8E77ED3A-D182-57C6-64A3-90A8BF43E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897" y="1391841"/>
            <a:ext cx="4725796" cy="24099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Sources of Bias in the AI/ML lifecycle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203151" y="1501527"/>
            <a:ext cx="4286404" cy="3464272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data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historical data reflects historical discrimination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Representation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underrepresentation of certain groups in training data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Measurement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features that proxy for protected attributes (zip code proxying for race)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Aggregation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assuming one model fits all populations equally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Evaluation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benchmarks that do not represent all affected populations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Deployment bias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using a model in contexts different from its training distribution</a:t>
            </a:r>
            <a:endParaRPr lang="en-US" sz="1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75947A1-AB60-3DE0-DD8D-4F7FB069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06" y="861716"/>
            <a:ext cx="4420117" cy="3597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741CB-B54B-63AE-FCA9-D6157815EB8F}"/>
              </a:ext>
            </a:extLst>
          </p:cNvPr>
          <p:cNvSpPr txBox="1"/>
          <p:nvPr/>
        </p:nvSpPr>
        <p:spPr>
          <a:xfrm>
            <a:off x="4802809" y="4508747"/>
            <a:ext cx="428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Conor O’Sullivan – Medium (2023) – Unfair Predictions: 5 Common Sources of Bias in Machine Learning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Case Study: Facial Recognition Bias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368029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Gender Shades (Buolamwini &amp; Gebru, 2018)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763854"/>
            <a:ext cx="4226443" cy="2763175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Audited commercial facial recognition from Microsoft, IBM, and Face++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Error rates for lighter-skinned males: 0.8%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Error rates for darker-skinned females: up to 34.7%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gap of over 40x based on skin tone and gender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Led to IBM exiting the facial recognition market; Microsoft limiting law enforcement sales</a:t>
            </a:r>
            <a:endParaRPr lang="en-US" sz="1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0819C753-E803-FA5B-E06C-0D8ECAC10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308" y="974138"/>
            <a:ext cx="3919542" cy="2736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9571F-67DB-717B-73F0-0612735051B8}"/>
              </a:ext>
            </a:extLst>
          </p:cNvPr>
          <p:cNvSpPr txBox="1"/>
          <p:nvPr/>
        </p:nvSpPr>
        <p:spPr>
          <a:xfrm>
            <a:off x="4865327" y="3863191"/>
            <a:ext cx="41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Gender Shades – MIT Media Lab - YouTube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 in Generative AI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391841"/>
            <a:ext cx="4848535" cy="3438044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generators producing stereotypical representations (executives as white men, criminals as dark-skinned)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Google Gemini image generation controversy (Feb 2024): overcorrection producing historically inaccurate images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LLM bias: different quality of responses based on names, dialects, or cultural context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Embedding bias: word embeddings encode societal stereotypes (man:programmer :: woman:homemaker)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Generative AI amplifies bias at scale -- millions of outputs per day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D908-AF78-E885-D2A5-1B886CB16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704" y="1276611"/>
            <a:ext cx="3611399" cy="2012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9B38E-6957-6FD3-1685-EB7F2FF6671A}"/>
              </a:ext>
            </a:extLst>
          </p:cNvPr>
          <p:cNvSpPr txBox="1"/>
          <p:nvPr/>
        </p:nvSpPr>
        <p:spPr>
          <a:xfrm>
            <a:off x="6055822" y="3289453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Charles Sturt University 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F2F67-E7DC-463F-E43C-14AE85A4E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BD3C6F4-F592-ACDF-2FBA-DC009F7C4340}"/>
              </a:ext>
            </a:extLst>
          </p:cNvPr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434595B-6F65-49B2-7961-50D723AEA0EE}"/>
              </a:ext>
            </a:extLst>
          </p:cNvPr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C30FF95-CB10-3A1D-DA34-B3D2FE037261}"/>
              </a:ext>
            </a:extLst>
          </p:cNvPr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Today’s Agenda</a:t>
            </a: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9893D20-B4A5-62B6-05A5-AA6224D57E12}"/>
              </a:ext>
            </a:extLst>
          </p:cNvPr>
          <p:cNvSpPr/>
          <p:nvPr/>
        </p:nvSpPr>
        <p:spPr>
          <a:xfrm>
            <a:off x="203150" y="1493719"/>
            <a:ext cx="8737699" cy="1541789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Midterm Project LLM-assisted Development Cycle video and workflow outline</a:t>
            </a: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endParaRPr lang="en-US" sz="1600" dirty="0">
              <a:solidFill>
                <a:srgbClr val="33333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7.1 Privacy risks in AI/ML: membership inference, surveillance, predictive harm</a:t>
            </a:r>
            <a:endParaRPr lang="en-US" sz="1600" dirty="0"/>
          </a:p>
          <a:p>
            <a:pPr marL="558800" lvl="1" indent="-101600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regulation and compliance challenges</a:t>
            </a:r>
            <a:b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7.2 Bias in AI systems: types, sources, and real-world impact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36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cs typeface="Arial" pitchFamily="34" charset="-120"/>
              </a:rPr>
              <a:t>Midterm Project LLM-assisted Development Cycle Video &amp; Outline</a:t>
            </a:r>
            <a:endParaRPr lang="en-US" sz="2100" dirty="0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630FCB7-8289-F674-F592-C834D0D5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59" r="4580"/>
          <a:stretch>
            <a:fillRect/>
          </a:stretch>
        </p:blipFill>
        <p:spPr>
          <a:xfrm>
            <a:off x="279107" y="1601703"/>
            <a:ext cx="4379255" cy="2206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E619A7-D317-D585-793A-ECD64376EA75}"/>
              </a:ext>
            </a:extLst>
          </p:cNvPr>
          <p:cNvSpPr txBox="1"/>
          <p:nvPr/>
        </p:nvSpPr>
        <p:spPr>
          <a:xfrm>
            <a:off x="503740" y="3807975"/>
            <a:ext cx="392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https://www.youtube.com/watch?v=9IXaV471mCs</a:t>
            </a:r>
            <a:r>
              <a:rPr lang="en-US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DE894-459F-43E9-8B0A-2D0805B8C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849" y="778129"/>
            <a:ext cx="3080479" cy="3853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219BE-41C9-E6D9-8DC6-2E23E815F16E}"/>
              </a:ext>
            </a:extLst>
          </p:cNvPr>
          <p:cNvSpPr txBox="1"/>
          <p:nvPr/>
        </p:nvSpPr>
        <p:spPr>
          <a:xfrm>
            <a:off x="4916773" y="4624378"/>
            <a:ext cx="404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In Harvey – Midterm Project Assignment Instructions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1621" y="1997422"/>
            <a:ext cx="646076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2000"/>
              </a:spcAft>
              <a:buNone/>
            </a:pPr>
            <a:r>
              <a:rPr lang="en-US" sz="36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7.1: Privacy Risks in AI/ML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1341621" y="2956367"/>
            <a:ext cx="6460758" cy="368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Membership inference, surveillance, and predictive harm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fundamental privacy challenges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203150" y="1484012"/>
            <a:ext cx="4271414" cy="3102978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systems consume, process, and memorize personal data at unprecedented scale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Models can reveal information about individuals that was never explicitly provided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privacy frameworks (notice and consent) struggle with AI's complexity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is both a security concern (attacks) and an ethical/legal concern (rights)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Connection to Unit 6: privacy attacks are a subset of the broader attack landscape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Membership Inference Attacks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2135" y="1380827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Was your data used to train this model?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801331"/>
            <a:ext cx="3729634" cy="2830630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Determining whether a specific data record was in the model's training set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Exploits the difference in model confidence between training data and unseen data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implications: confirms participation in sensitive datasets (health, finance, location)</a:t>
            </a:r>
          </a:p>
          <a:p>
            <a:pPr marL="101600" indent="-101600">
              <a:spcAft>
                <a:spcPts val="300"/>
              </a:spcAft>
              <a:buSzPct val="100000"/>
              <a:buFontTx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Zhang et al. (2022): Even partially synthetic HRE data susceptible to privacy intrusions such as membership inference</a:t>
            </a:r>
            <a:endParaRPr lang="en-US" sz="1600" dirty="0"/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FF84D074-8C74-1C6D-F8E1-ABC87520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22" y="1388631"/>
            <a:ext cx="4834328" cy="25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CF0C9-51A9-6E82-BA17-31818814BDDD}"/>
              </a:ext>
            </a:extLst>
          </p:cNvPr>
          <p:cNvSpPr txBox="1"/>
          <p:nvPr/>
        </p:nvSpPr>
        <p:spPr>
          <a:xfrm>
            <a:off x="5750557" y="4078634"/>
            <a:ext cx="1546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Zhang et al. (2022)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Membership Inference Matters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391841"/>
            <a:ext cx="4084037" cy="3498005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Confirms presence in a sensitive dataset. Ex: genomic study, mental health program, criminal database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GDPR Article 17 (right to erasure): if membership can be inferred, was data truly deleted?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Machine unlearning</a:t>
            </a: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the challenge of actually removing a data point's influence from a trained model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Verification problem: how do you prove a model has "forgotten" a data point?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Active research area with no complete solution</a:t>
            </a:r>
            <a:endParaRPr lang="en-US" sz="1600" dirty="0"/>
          </a:p>
        </p:txBody>
      </p:sp>
      <p:pic>
        <p:nvPicPr>
          <p:cNvPr id="2050" name="Picture 2" descr="Literature Review] MUBox: A Critical Evaluation Framework of Deep Machine  Unlearning">
            <a:hlinkClick r:id="rId3"/>
            <a:extLst>
              <a:ext uri="{FF2B5EF4-FFF2-40B4-BE49-F238E27FC236}">
                <a16:creationId xmlns:a16="http://schemas.microsoft.com/office/drawing/2014/main" id="{36CEE83C-6EDA-8AB8-1FBD-919F12FB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06" y="1391841"/>
            <a:ext cx="4094811" cy="2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7EE58-9BC2-CDF0-B3D1-E3135A67DE8D}"/>
              </a:ext>
            </a:extLst>
          </p:cNvPr>
          <p:cNvSpPr txBox="1"/>
          <p:nvPr/>
        </p:nvSpPr>
        <p:spPr>
          <a:xfrm>
            <a:off x="5017811" y="3807131"/>
            <a:ext cx="3394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Li et al. (2025) Figure 2: System overview of </a:t>
            </a:r>
            <a:r>
              <a:rPr lang="en-US" sz="1200" dirty="0" err="1">
                <a:hlinkClick r:id="rId3"/>
              </a:rPr>
              <a:t>MUBox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Inversion Attacks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2135" y="1306030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Reconstructing private datasets from model outputs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643934"/>
            <a:ext cx="3806719" cy="990302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Fredrikson et al. (2015): reconstructed recognizable faces from a facial recognition model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model's outputs encode enough information to reverse-engineer inputs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Particularly dangerous for models trained on sensitive data (medical, biometric, financial)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Gradient-based inversion: using model gradients to reconstruct training images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Defenses: differential privacy, output perturbation, limiting confidence score precision</a:t>
            </a:r>
            <a:endParaRPr lang="en-US" sz="1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69B7A35-4043-A832-745B-C48D09C84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79" y="1166515"/>
            <a:ext cx="4221436" cy="2379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DD7EC-D7F5-0463-A7EC-1ADCF9FB7CFA}"/>
              </a:ext>
            </a:extLst>
          </p:cNvPr>
          <p:cNvSpPr txBox="1"/>
          <p:nvPr/>
        </p:nvSpPr>
        <p:spPr>
          <a:xfrm>
            <a:off x="4689279" y="3451812"/>
            <a:ext cx="4283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Frederikson et al. (2015) </a:t>
            </a:r>
            <a:r>
              <a:rPr lang="en-US" sz="1400" dirty="0"/>
              <a:t>Figure 1: An image recovered using a new model inversion attack (left) and a training set image of the victim (right). The attacker is given only the person’s name and access to a facial recognition system that returns a class confidence score.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707827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684014"/>
            <a:ext cx="9144000" cy="0"/>
          </a:xfrm>
          <a:prstGeom prst="line">
            <a:avLst/>
          </a:prstGeom>
          <a:noFill/>
          <a:ln w="47625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53901" y="177701"/>
            <a:ext cx="880892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1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Risks in AI/ML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03150" y="910977"/>
            <a:ext cx="891245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Surveillance and Predictive Harm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203150" y="1362243"/>
            <a:ext cx="8912453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14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AI-enabled surveillance at scale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03150" y="1756359"/>
            <a:ext cx="4698634" cy="2988027"/>
          </a:xfrm>
          <a:prstGeom prst="rect">
            <a:avLst/>
          </a:prstGeom>
          <a:noFill/>
          <a:ln/>
        </p:spPr>
        <p:txBody>
          <a:bodyPr wrap="square" lIns="101600" tIns="0" rIns="0" bIns="0" rtlCol="0" anchor="t"/>
          <a:lstStyle/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Facial recognition: LLMs / AI making analytics much cheaper and more broadly available.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Predictive policing: targeting individuals based on predicted behavior, not actual actions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scoring systems: aggregating data to rank individuals on trustworthiness or risk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Location tracking and movement prediction from mobile data</a:t>
            </a:r>
            <a:endParaRPr lang="en-US" sz="1600" dirty="0"/>
          </a:p>
          <a:p>
            <a:pPr marL="101600" indent="-101600" algn="l">
              <a:spcAft>
                <a:spcPts val="300"/>
              </a:spcAft>
              <a:buSzPct val="10000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chilling effect: people change behavior when they know they are being watched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37927-1AE8-1DB8-9A2B-8178B58A5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02" y="1220154"/>
            <a:ext cx="3801948" cy="2433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B21021-5A6E-0E3E-D5D0-AD007D4E756F}"/>
              </a:ext>
            </a:extLst>
          </p:cNvPr>
          <p:cNvSpPr txBox="1"/>
          <p:nvPr/>
        </p:nvSpPr>
        <p:spPr>
          <a:xfrm>
            <a:off x="5748528" y="3695761"/>
            <a:ext cx="2582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Jay Stanley – ACLU – March 2025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1342</Words>
  <Application>Microsoft Macintosh PowerPoint</Application>
  <PresentationFormat>On-screen Show (16:9)</PresentationFormat>
  <Paragraphs>144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15: Privacy Risks and Bias in AI Systems</dc:title>
  <dc:subject>PptxGenJS Presentation</dc:subject>
  <dc:creator>Dallas Elleman</dc:creator>
  <cp:lastModifiedBy>Elleman, Dallas</cp:lastModifiedBy>
  <cp:revision>6</cp:revision>
  <dcterms:created xsi:type="dcterms:W3CDTF">2026-03-30T15:55:50Z</dcterms:created>
  <dcterms:modified xsi:type="dcterms:W3CDTF">2026-04-01T14:45:15Z</dcterms:modified>
</cp:coreProperties>
</file>