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92" r:id="rId4"/>
    <p:sldId id="270" r:id="rId5"/>
    <p:sldId id="269" r:id="rId6"/>
    <p:sldId id="289" r:id="rId7"/>
    <p:sldId id="268" r:id="rId8"/>
    <p:sldId id="274" r:id="rId9"/>
    <p:sldId id="291" r:id="rId10"/>
    <p:sldId id="290" r:id="rId11"/>
    <p:sldId id="258" r:id="rId12"/>
    <p:sldId id="261" r:id="rId13"/>
    <p:sldId id="282" r:id="rId14"/>
    <p:sldId id="284" r:id="rId15"/>
    <p:sldId id="283" r:id="rId16"/>
    <p:sldId id="285" r:id="rId17"/>
    <p:sldId id="286" r:id="rId18"/>
    <p:sldId id="287" r:id="rId19"/>
    <p:sldId id="288" r:id="rId20"/>
    <p:sldId id="293" r:id="rId21"/>
    <p:sldId id="281" r:id="rId22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10"/>
  </p:normalViewPr>
  <p:slideViewPr>
    <p:cSldViewPr snapToGrid="0" snapToObjects="1">
      <p:cViewPr>
        <p:scale>
          <a:sx n="149" d="100"/>
          <a:sy n="149" d="100"/>
        </p:scale>
        <p:origin x="1104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349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548FA-912B-D5A9-F844-8DFE82E81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2A5E36-D667-BCCB-D9FE-0A9467176A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452D21-7191-A71D-3C54-CA2555832F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6559C-E3DC-BF4D-E669-D00F1311B6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10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3EC3F-0696-AF6F-EFB9-F2FC33DE9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36CDFD-AB39-92A8-7BD8-0E666567E3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CD24F6-8C90-0E01-768A-79B7E1EBA2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5DA4FA-FEE4-8B1F-4BE7-DDBA0D0D41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76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E6BE8-AF43-4505-EFA9-680E7A049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3B5D96-0325-FFCA-F15C-2B8C0AED34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918C0C-DBE0-61E3-E52C-F2034CC4E4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A4FB1-E131-7898-70B1-B16F58FC97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227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D87F6-ADCE-977D-FB56-22AAEAC89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7FAA33-0ACB-3A39-6A6A-98679F6D2E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2786A4-551E-5677-27ED-7CCA085526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02485-70B0-AE81-A2D2-1F31478FF0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25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1A241-3A20-3865-0A71-DF494A6D8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484AB2-FED6-6012-6A2C-AF86FEBE24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695536-866E-E7B1-A386-A8966B37B7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382D6-E0FE-4471-38C0-D97392E295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85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4A655-3010-35D7-8D20-B3B2F9665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44DDAF-6B6B-CF61-9E80-DEFB395422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80650C-C2EE-DE77-AE7C-DC95CAD364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81D61B-0BBF-FEC7-A04E-BC426EEDBF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233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6CD94-CE04-2CCF-1FE8-EF103D55D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0ED05E-B700-C3E6-CC5E-0F9E14E894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864168-27AA-132E-52B7-D2D6B169F7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126BF-BB96-3C3E-2FB0-9233C474C2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950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61A74-D5FB-613D-D7E5-7CD587F6F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065E80-E18A-9BF9-C242-50094CD6C2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099869-0269-50D9-72C9-527C6A5524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55A264-C983-2AA2-FEE8-03393B173C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60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F55CC6-34BB-B42E-6D39-80E8DC3C5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CFE4E4-B8DB-A126-2303-6A1A393AE5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4D5175-979E-1055-E727-C38A5C3BEB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AFD9FA-1105-0A5F-D8F6-4E6FACDA06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956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4F84B-F109-2B1C-1936-C2A95D846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064BAF-634F-2340-8BAE-18E14BA3CE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E13B1A-1E65-000C-5057-997C0CD739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1D7FD9-7291-9371-4272-3F62B86826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70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40A8B-49E3-B8EC-29A2-D0CAB3AEB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B050E3-4A8A-1316-A8C0-E932DC8689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E9B8B3-B5C3-20EF-3025-079C40FBA4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91206-94C5-EB91-41FE-0E15289B07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52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AD9129-BA62-3048-1C84-CFCF1A889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059E17-9A20-320D-96EC-BF9C1EA12E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58C3C6-4EE7-8B48-820E-7438D6789C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6232B-1D23-0BA4-C681-B3A7012203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alcon.events/portal/signu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38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4BBBA38-C484-7639-6943-DD760EE4B9A8}"/>
              </a:ext>
            </a:extLst>
          </p:cNvPr>
          <p:cNvGrpSpPr/>
          <p:nvPr/>
        </p:nvGrpSpPr>
        <p:grpSpPr>
          <a:xfrm>
            <a:off x="956859" y="1304477"/>
            <a:ext cx="7230277" cy="2534545"/>
            <a:chOff x="2386924" y="1767632"/>
            <a:chExt cx="4370002" cy="1531887"/>
          </a:xfrm>
        </p:grpSpPr>
        <p:sp>
          <p:nvSpPr>
            <p:cNvPr id="2" name="Text 0"/>
            <p:cNvSpPr/>
            <p:nvPr/>
          </p:nvSpPr>
          <p:spPr>
            <a:xfrm>
              <a:off x="2899721" y="1767632"/>
              <a:ext cx="3344409" cy="52387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ctr">
                <a:spcAft>
                  <a:spcPts val="1000"/>
                </a:spcAft>
                <a:buNone/>
              </a:pPr>
              <a:r>
                <a:rPr lang="en-US" sz="5400" b="1" dirty="0">
                  <a:solidFill>
                    <a:srgbClr val="DDB774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CYB-4203/6203</a:t>
              </a:r>
              <a:endParaRPr lang="en-US" sz="5400" dirty="0"/>
            </a:p>
          </p:txBody>
        </p:sp>
        <p:sp>
          <p:nvSpPr>
            <p:cNvPr id="3" name="Text 1"/>
            <p:cNvSpPr/>
            <p:nvPr/>
          </p:nvSpPr>
          <p:spPr>
            <a:xfrm>
              <a:off x="3004528" y="2418457"/>
              <a:ext cx="3134796" cy="2667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ctr">
                <a:spcAft>
                  <a:spcPts val="600"/>
                </a:spcAft>
                <a:buNone/>
              </a:pPr>
              <a:r>
                <a:rPr lang="en-US" sz="3200" dirty="0">
                  <a:solidFill>
                    <a:srgbClr val="FFFFFF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Secure and Trustworthy AI</a:t>
              </a:r>
              <a:endParaRPr lang="en-US" sz="3200" dirty="0"/>
            </a:p>
          </p:txBody>
        </p:sp>
        <p:sp>
          <p:nvSpPr>
            <p:cNvPr id="4" name="Text 2"/>
            <p:cNvSpPr/>
            <p:nvPr/>
          </p:nvSpPr>
          <p:spPr>
            <a:xfrm>
              <a:off x="2386924" y="2860999"/>
              <a:ext cx="4370002" cy="1675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ctr">
                <a:lnSpc>
                  <a:spcPts val="1320"/>
                </a:lnSpc>
                <a:spcBef>
                  <a:spcPts val="500"/>
                </a:spcBef>
                <a:spcAft>
                  <a:spcPts val="600"/>
                </a:spcAft>
                <a:buNone/>
              </a:pPr>
              <a:r>
                <a:rPr lang="en-US" dirty="0">
                  <a:solidFill>
                    <a:srgbClr val="FFFFFF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Presentation 14: LLM-Assisted Development and the Midterm Project</a:t>
              </a:r>
              <a:endParaRPr lang="en-US" dirty="0"/>
            </a:p>
          </p:txBody>
        </p:sp>
        <p:sp>
          <p:nvSpPr>
            <p:cNvPr id="5" name="Text 3"/>
            <p:cNvSpPr/>
            <p:nvPr/>
          </p:nvSpPr>
          <p:spPr>
            <a:xfrm>
              <a:off x="3668005" y="3131939"/>
              <a:ext cx="1807842" cy="1675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ctr">
                <a:lnSpc>
                  <a:spcPts val="1320"/>
                </a:lnSpc>
                <a:spcBef>
                  <a:spcPts val="500"/>
                </a:spcBef>
                <a:spcAft>
                  <a:spcPts val="600"/>
                </a:spcAft>
                <a:buNone/>
              </a:pPr>
              <a:r>
                <a:rPr lang="en-US" dirty="0">
                  <a:solidFill>
                    <a:srgbClr val="FFFFFF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Wednesday, March 25, 2026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5FE417-8D0F-9EFD-D638-D094CBAA6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92145ED6-8376-A7AF-7EFF-9019CF74D49A}"/>
              </a:ext>
            </a:extLst>
          </p:cNvPr>
          <p:cNvSpPr/>
          <p:nvPr/>
        </p:nvSpPr>
        <p:spPr>
          <a:xfrm>
            <a:off x="0" y="0"/>
            <a:ext cx="9144000" cy="707827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F83C46DB-A856-CC78-FA61-357CDEBD2499}"/>
              </a:ext>
            </a:extLst>
          </p:cNvPr>
          <p:cNvSpPr/>
          <p:nvPr/>
        </p:nvSpPr>
        <p:spPr>
          <a:xfrm>
            <a:off x="0" y="684014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89A6C6FD-51E8-F6C4-7275-0BF1F23A2FD6}"/>
              </a:ext>
            </a:extLst>
          </p:cNvPr>
          <p:cNvSpPr/>
          <p:nvPr/>
        </p:nvSpPr>
        <p:spPr>
          <a:xfrm>
            <a:off x="253901" y="177701"/>
            <a:ext cx="8808922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21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Midterm Project Pitfalls to Avoid</a:t>
            </a:r>
            <a:endParaRPr lang="en-US" sz="21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C13920F3-3C4D-9642-01E0-B3FE84071607}"/>
              </a:ext>
            </a:extLst>
          </p:cNvPr>
          <p:cNvSpPr/>
          <p:nvPr/>
        </p:nvSpPr>
        <p:spPr>
          <a:xfrm>
            <a:off x="202135" y="1258491"/>
            <a:ext cx="8912453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Common Failure Modes</a:t>
            </a:r>
            <a:endParaRPr lang="en-US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F05C56AA-217A-D102-34D6-71A51DBFE653}"/>
              </a:ext>
            </a:extLst>
          </p:cNvPr>
          <p:cNvSpPr/>
          <p:nvPr/>
        </p:nvSpPr>
        <p:spPr>
          <a:xfrm>
            <a:off x="219717" y="1911903"/>
            <a:ext cx="8737699" cy="1916613"/>
          </a:xfrm>
          <a:prstGeom prst="rect">
            <a:avLst/>
          </a:prstGeom>
          <a:noFill/>
          <a:ln/>
        </p:spPr>
        <p:txBody>
          <a:bodyPr wrap="square" lIns="101600" tIns="0" rIns="0" bIns="0" rtlCol="0" anchor="t"/>
          <a:lstStyle/>
          <a:p>
            <a:pPr marL="101600" indent="-101600">
              <a:lnSpc>
                <a:spcPct val="150000"/>
              </a:lnSpc>
              <a:spcAft>
                <a:spcPts val="3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Project scope so large that nothing actually works</a:t>
            </a:r>
            <a:endParaRPr lang="en-US" sz="2000" dirty="0"/>
          </a:p>
          <a:p>
            <a:pPr marL="101600" indent="-101600">
              <a:lnSpc>
                <a:spcPct val="150000"/>
              </a:lnSpc>
              <a:spcAft>
                <a:spcPts val="3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Attacks described in prose but not demonstrated</a:t>
            </a:r>
            <a:endParaRPr lang="en-US" sz="2000" dirty="0"/>
          </a:p>
          <a:p>
            <a:pPr marL="101600" indent="-101600">
              <a:lnSpc>
                <a:spcPct val="150000"/>
              </a:lnSpc>
              <a:spcAft>
                <a:spcPts val="3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Heavy dependence on AI-generated code with no understanding</a:t>
            </a:r>
            <a:endParaRPr lang="en-US" sz="2000" dirty="0"/>
          </a:p>
          <a:p>
            <a:pPr marL="101600" indent="-101600">
              <a:lnSpc>
                <a:spcPct val="150000"/>
              </a:lnSpc>
              <a:spcAft>
                <a:spcPts val="3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Missing instructions, missing screenshots, or missing declaration of AI use</a:t>
            </a:r>
            <a:endParaRPr lang="en-US" sz="2000" dirty="0"/>
          </a:p>
          <a:p>
            <a:pPr marL="101600" indent="-101600">
              <a:lnSpc>
                <a:spcPct val="150000"/>
              </a:lnSpc>
              <a:spcAft>
                <a:spcPts val="3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nice-looking demo that is security-thin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44066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707827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/>
          <p:cNvSpPr/>
          <p:nvPr/>
        </p:nvSpPr>
        <p:spPr>
          <a:xfrm>
            <a:off x="0" y="684014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253901" y="177701"/>
            <a:ext cx="8808922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LLM-Assisted Development</a:t>
            </a:r>
            <a:endParaRPr lang="en-US" sz="2100" dirty="0"/>
          </a:p>
        </p:txBody>
      </p:sp>
      <p:sp>
        <p:nvSpPr>
          <p:cNvPr id="5" name="Text 3"/>
          <p:cNvSpPr/>
          <p:nvPr/>
        </p:nvSpPr>
        <p:spPr>
          <a:xfrm>
            <a:off x="320858" y="909340"/>
            <a:ext cx="3379499" cy="7078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600"/>
              </a:spcAft>
              <a:buNone/>
            </a:pPr>
            <a:r>
              <a:rPr lang="en-US" sz="18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"Vibe Engineering" Is Real, </a:t>
            </a:r>
          </a:p>
          <a:p>
            <a:pPr marL="0" indent="0" algn="l">
              <a:spcAft>
                <a:spcPts val="600"/>
              </a:spcAft>
              <a:buNone/>
            </a:pPr>
            <a:r>
              <a:rPr lang="en-US" sz="18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but Vibes Are Not Enough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203150" y="1783830"/>
            <a:ext cx="4591041" cy="2941994"/>
          </a:xfrm>
          <a:prstGeom prst="rect">
            <a:avLst/>
          </a:prstGeom>
          <a:noFill/>
          <a:ln/>
        </p:spPr>
        <p:txBody>
          <a:bodyPr wrap="square" lIns="101600" tIns="0" rIns="0" bIns="0" rtlCol="0" anchor="t"/>
          <a:lstStyle/>
          <a:p>
            <a:pPr marL="101600" indent="-101600" algn="l">
              <a:spcAft>
                <a:spcPts val="300"/>
              </a:spcAft>
              <a:buSzPct val="100000"/>
              <a:buChar char="•"/>
            </a:pPr>
            <a:r>
              <a:rPr lang="en-US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Seismic industry shift: Developers can now build production-grade software by iterating with LLMs</a:t>
            </a:r>
            <a:endParaRPr lang="en-US" dirty="0"/>
          </a:p>
          <a:p>
            <a:pPr marL="101600" indent="-101600" algn="l">
              <a:spcAft>
                <a:spcPts val="300"/>
              </a:spcAft>
              <a:buSzPct val="100000"/>
              <a:buChar char="•"/>
            </a:pPr>
            <a:r>
              <a:rPr lang="en-US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Shipping useful software still requires judgment, testing, constraints, and verification</a:t>
            </a:r>
            <a:endParaRPr lang="en-US" dirty="0"/>
          </a:p>
          <a:p>
            <a:pPr marL="101600" indent="-101600" algn="l">
              <a:spcAft>
                <a:spcPts val="300"/>
              </a:spcAft>
              <a:buSzPct val="100000"/>
              <a:buChar char="•"/>
            </a:pPr>
            <a:r>
              <a:rPr lang="en-US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LLMs can accelerate implementation, but do not remove responsibility</a:t>
            </a:r>
            <a:endParaRPr lang="en-US" dirty="0"/>
          </a:p>
          <a:p>
            <a:pPr marL="101600" indent="-101600" algn="l">
              <a:spcAft>
                <a:spcPts val="300"/>
              </a:spcAft>
              <a:buSzPct val="100000"/>
              <a:buChar char="•"/>
            </a:pPr>
            <a:r>
              <a:rPr lang="en-US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 security contexts, unverified code and unverified claims are liabilities</a:t>
            </a:r>
            <a:endParaRPr lang="en-US" dirty="0"/>
          </a:p>
        </p:txBody>
      </p:sp>
      <p:pic>
        <p:nvPicPr>
          <p:cNvPr id="1026" name="Picture 2" descr="The Rise of Vibe Engineering: Free Courses, Guides, and Resources">
            <a:extLst>
              <a:ext uri="{FF2B5EF4-FFF2-40B4-BE49-F238E27FC236}">
                <a16:creationId xmlns:a16="http://schemas.microsoft.com/office/drawing/2014/main" id="{AC2848E4-A38B-A99D-696E-EDC587E42E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4"/>
          <a:stretch>
            <a:fillRect/>
          </a:stretch>
        </p:blipFill>
        <p:spPr bwMode="auto">
          <a:xfrm>
            <a:off x="4921116" y="34184"/>
            <a:ext cx="4197246" cy="509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707827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/>
          <p:cNvSpPr/>
          <p:nvPr/>
        </p:nvSpPr>
        <p:spPr>
          <a:xfrm>
            <a:off x="0" y="684014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253901" y="177701"/>
            <a:ext cx="8808922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LLM-Assisted Development Cycle (a suggestion)</a:t>
            </a:r>
            <a:endParaRPr lang="en-US" sz="2100" dirty="0"/>
          </a:p>
        </p:txBody>
      </p:sp>
      <p:sp>
        <p:nvSpPr>
          <p:cNvPr id="5" name="Text 3"/>
          <p:cNvSpPr/>
          <p:nvPr/>
        </p:nvSpPr>
        <p:spPr>
          <a:xfrm>
            <a:off x="203150" y="910977"/>
            <a:ext cx="8912453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600"/>
              </a:spcAft>
              <a:buNone/>
            </a:pPr>
            <a:r>
              <a:rPr lang="en-US" sz="18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Practical Iterative Workflow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253901" y="1975304"/>
            <a:ext cx="2594015" cy="2562513"/>
          </a:xfrm>
          <a:prstGeom prst="rect">
            <a:avLst/>
          </a:prstGeom>
          <a:noFill/>
          <a:ln/>
        </p:spPr>
        <p:txBody>
          <a:bodyPr wrap="square" lIns="101600" tIns="0" rIns="0" bIns="0" rtlCol="0" anchor="t"/>
          <a:lstStyle/>
          <a:p>
            <a:pPr marL="342900" indent="-342900" algn="l">
              <a:spcAft>
                <a:spcPts val="300"/>
              </a:spcAft>
              <a:buSzPct val="100000"/>
              <a:buFont typeface="+mj-lt"/>
              <a:buAutoNum type="arabicPeriod"/>
            </a:pPr>
            <a:r>
              <a:rPr lang="en-US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Review</a:t>
            </a:r>
            <a:endParaRPr lang="en-US" dirty="0"/>
          </a:p>
          <a:p>
            <a:pPr marL="342900" indent="-342900" algn="l">
              <a:spcAft>
                <a:spcPts val="300"/>
              </a:spcAft>
              <a:buSzPct val="100000"/>
              <a:buFont typeface="+mj-lt"/>
              <a:buAutoNum type="arabicPeriod"/>
            </a:pPr>
            <a:r>
              <a:rPr lang="en-US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Brainstorm</a:t>
            </a:r>
            <a:endParaRPr lang="en-US" dirty="0"/>
          </a:p>
          <a:p>
            <a:pPr marL="342900" indent="-342900" algn="l">
              <a:spcAft>
                <a:spcPts val="300"/>
              </a:spcAft>
              <a:buSzPct val="100000"/>
              <a:buFont typeface="+mj-lt"/>
              <a:buAutoNum type="arabicPeriod"/>
            </a:pPr>
            <a:r>
              <a:rPr lang="en-US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Research</a:t>
            </a:r>
            <a:endParaRPr lang="en-US" dirty="0"/>
          </a:p>
          <a:p>
            <a:pPr marL="342900" indent="-342900" algn="l">
              <a:spcAft>
                <a:spcPts val="300"/>
              </a:spcAft>
              <a:buSzPct val="100000"/>
              <a:buFont typeface="+mj-lt"/>
              <a:buAutoNum type="arabicPeriod"/>
            </a:pPr>
            <a:r>
              <a:rPr lang="en-US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Plan</a:t>
            </a:r>
            <a:endParaRPr lang="en-US" dirty="0"/>
          </a:p>
          <a:p>
            <a:pPr marL="342900" indent="-342900" algn="l">
              <a:spcAft>
                <a:spcPts val="300"/>
              </a:spcAft>
              <a:buSzPct val="100000"/>
              <a:buFont typeface="+mj-lt"/>
              <a:buAutoNum type="arabicPeriod"/>
            </a:pPr>
            <a:r>
              <a:rPr lang="en-US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Execute</a:t>
            </a:r>
          </a:p>
          <a:p>
            <a:pPr algn="l">
              <a:spcAft>
                <a:spcPts val="300"/>
              </a:spcAft>
              <a:buSzPct val="100000"/>
            </a:pPr>
            <a:endParaRPr lang="en-US" dirty="0">
              <a:solidFill>
                <a:srgbClr val="333333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algn="l">
              <a:spcAft>
                <a:spcPts val="300"/>
              </a:spcAft>
              <a:buSzPct val="100000"/>
            </a:pPr>
            <a:r>
              <a:rPr lang="en-US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Repeat…</a:t>
            </a:r>
          </a:p>
        </p:txBody>
      </p:sp>
      <p:pic>
        <p:nvPicPr>
          <p:cNvPr id="13" name="Picture 12" descr="A circular diagram with arrows&#10;&#10;AI-generated content may be incorrect.">
            <a:extLst>
              <a:ext uri="{FF2B5EF4-FFF2-40B4-BE49-F238E27FC236}">
                <a16:creationId xmlns:a16="http://schemas.microsoft.com/office/drawing/2014/main" id="{7BAE882C-BDEC-DCA8-6A97-1EF0CD814C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935" t="10476" r="9816" b="9239"/>
          <a:stretch>
            <a:fillRect/>
          </a:stretch>
        </p:blipFill>
        <p:spPr>
          <a:xfrm>
            <a:off x="4272897" y="723397"/>
            <a:ext cx="4418176" cy="442010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42ADA7B-7B9D-AF65-8D4F-75229B66BDAB}"/>
              </a:ext>
            </a:extLst>
          </p:cNvPr>
          <p:cNvSpPr txBox="1"/>
          <p:nvPr/>
        </p:nvSpPr>
        <p:spPr>
          <a:xfrm>
            <a:off x="5240708" y="1365257"/>
            <a:ext cx="10489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1123D5-F991-ED1E-C4B3-43168324466E}"/>
              </a:ext>
            </a:extLst>
          </p:cNvPr>
          <p:cNvSpPr txBox="1"/>
          <p:nvPr/>
        </p:nvSpPr>
        <p:spPr>
          <a:xfrm>
            <a:off x="6917663" y="1616195"/>
            <a:ext cx="1358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Brainstorm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E9D25E-69EE-4E5A-8F26-72DAF644D069}"/>
              </a:ext>
            </a:extLst>
          </p:cNvPr>
          <p:cNvSpPr txBox="1"/>
          <p:nvPr/>
        </p:nvSpPr>
        <p:spPr>
          <a:xfrm>
            <a:off x="7375732" y="3374736"/>
            <a:ext cx="11700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Research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361910-7D12-6A9A-FD08-535DFFAFD9FA}"/>
              </a:ext>
            </a:extLst>
          </p:cNvPr>
          <p:cNvSpPr txBox="1"/>
          <p:nvPr/>
        </p:nvSpPr>
        <p:spPr>
          <a:xfrm>
            <a:off x="5958733" y="4353151"/>
            <a:ext cx="6619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19E8E7-F37F-7959-07A2-B79F94D672CB}"/>
              </a:ext>
            </a:extLst>
          </p:cNvPr>
          <p:cNvSpPr txBox="1"/>
          <p:nvPr/>
        </p:nvSpPr>
        <p:spPr>
          <a:xfrm>
            <a:off x="4450494" y="3069712"/>
            <a:ext cx="10489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Execute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62208B-227C-56C1-504D-978011957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93870B40-0511-722E-0636-326E5901D71F}"/>
              </a:ext>
            </a:extLst>
          </p:cNvPr>
          <p:cNvSpPr/>
          <p:nvPr/>
        </p:nvSpPr>
        <p:spPr>
          <a:xfrm>
            <a:off x="0" y="0"/>
            <a:ext cx="9144000" cy="707827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2867620E-08CC-D7E7-5C62-6C066565261F}"/>
              </a:ext>
            </a:extLst>
          </p:cNvPr>
          <p:cNvSpPr/>
          <p:nvPr/>
        </p:nvSpPr>
        <p:spPr>
          <a:xfrm>
            <a:off x="0" y="684014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50867878-5E95-F77A-6211-70FED07D0BC3}"/>
              </a:ext>
            </a:extLst>
          </p:cNvPr>
          <p:cNvSpPr/>
          <p:nvPr/>
        </p:nvSpPr>
        <p:spPr>
          <a:xfrm>
            <a:off x="253901" y="177701"/>
            <a:ext cx="8808922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LLM-Assisted Development Cycle (a suggestion)</a:t>
            </a:r>
            <a:endParaRPr lang="en-US" sz="21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DD10D8A4-2D27-29F2-02A8-EBFA25C885F9}"/>
              </a:ext>
            </a:extLst>
          </p:cNvPr>
          <p:cNvSpPr/>
          <p:nvPr/>
        </p:nvSpPr>
        <p:spPr>
          <a:xfrm>
            <a:off x="203150" y="910977"/>
            <a:ext cx="8912453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600"/>
              </a:spcAft>
              <a:buNone/>
            </a:pPr>
            <a:r>
              <a:rPr lang="en-US" sz="18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Review</a:t>
            </a:r>
            <a:endParaRPr lang="en-US" sz="18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DCA3343E-4B4B-B830-04BF-341ABEF520D2}"/>
              </a:ext>
            </a:extLst>
          </p:cNvPr>
          <p:cNvSpPr/>
          <p:nvPr/>
        </p:nvSpPr>
        <p:spPr>
          <a:xfrm>
            <a:off x="253901" y="1423954"/>
            <a:ext cx="3391038" cy="3357226"/>
          </a:xfrm>
          <a:prstGeom prst="rect">
            <a:avLst/>
          </a:prstGeom>
          <a:noFill/>
          <a:ln/>
        </p:spPr>
        <p:txBody>
          <a:bodyPr wrap="square" lIns="101600" tIns="0" rIns="0" bIns="0" rtlCol="0" anchor="t"/>
          <a:lstStyle/>
          <a:p>
            <a:pPr marL="342900" indent="-34290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Use LLM assistance to review Assignments 5 and 6 and the Midterm Project requirements</a:t>
            </a:r>
          </a:p>
          <a:p>
            <a:pPr marL="342900" indent="-34290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Identify the two attack vectors with the strongest potential for interactive demonstration. </a:t>
            </a:r>
          </a:p>
          <a:p>
            <a:pPr marL="342900" indent="-34290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Save notes, comparisons, and candidate selections in `</a:t>
            </a:r>
            <a:r>
              <a:rPr lang="en-US" dirty="0" err="1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review.md</a:t>
            </a:r>
            <a:r>
              <a:rPr lang="en-US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`.</a:t>
            </a:r>
          </a:p>
        </p:txBody>
      </p:sp>
      <p:pic>
        <p:nvPicPr>
          <p:cNvPr id="13" name="Picture 12" descr="A circular diagram with arrows&#10;&#10;AI-generated content may be incorrect.">
            <a:extLst>
              <a:ext uri="{FF2B5EF4-FFF2-40B4-BE49-F238E27FC236}">
                <a16:creationId xmlns:a16="http://schemas.microsoft.com/office/drawing/2014/main" id="{D7F04E21-1BFA-E0C4-2479-7F135A9801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935" t="10476" r="9816" b="9239"/>
          <a:stretch>
            <a:fillRect/>
          </a:stretch>
        </p:blipFill>
        <p:spPr>
          <a:xfrm>
            <a:off x="4272897" y="723397"/>
            <a:ext cx="4418176" cy="442010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3D7620C-355F-928A-0305-17A5DB499F33}"/>
              </a:ext>
            </a:extLst>
          </p:cNvPr>
          <p:cNvSpPr txBox="1"/>
          <p:nvPr/>
        </p:nvSpPr>
        <p:spPr>
          <a:xfrm>
            <a:off x="5096498" y="1277850"/>
            <a:ext cx="12759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Review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86CFB4-CCF8-F22F-49A4-23078AEE79F3}"/>
              </a:ext>
            </a:extLst>
          </p:cNvPr>
          <p:cNvSpPr txBox="1"/>
          <p:nvPr/>
        </p:nvSpPr>
        <p:spPr>
          <a:xfrm>
            <a:off x="7145706" y="1634324"/>
            <a:ext cx="1358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Brainstorm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4A58D5-08C6-F924-EBEB-808245AC2213}"/>
              </a:ext>
            </a:extLst>
          </p:cNvPr>
          <p:cNvSpPr txBox="1"/>
          <p:nvPr/>
        </p:nvSpPr>
        <p:spPr>
          <a:xfrm>
            <a:off x="7521011" y="3520014"/>
            <a:ext cx="11700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Research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1A8806-F82D-0EF5-AEFC-53BD8262555C}"/>
              </a:ext>
            </a:extLst>
          </p:cNvPr>
          <p:cNvSpPr txBox="1"/>
          <p:nvPr/>
        </p:nvSpPr>
        <p:spPr>
          <a:xfrm>
            <a:off x="5958733" y="4353151"/>
            <a:ext cx="6619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8B1563-A459-8D3F-AE9E-AC4CF4D811EA}"/>
              </a:ext>
            </a:extLst>
          </p:cNvPr>
          <p:cNvSpPr txBox="1"/>
          <p:nvPr/>
        </p:nvSpPr>
        <p:spPr>
          <a:xfrm>
            <a:off x="4572000" y="3096419"/>
            <a:ext cx="10489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Execute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229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1EE9B1-BA8C-8A63-6D19-2E90EA38B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F4C5ECB4-E345-5961-1B8F-57BB316F13E8}"/>
              </a:ext>
            </a:extLst>
          </p:cNvPr>
          <p:cNvSpPr/>
          <p:nvPr/>
        </p:nvSpPr>
        <p:spPr>
          <a:xfrm>
            <a:off x="0" y="0"/>
            <a:ext cx="9144000" cy="707827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2E6ABA0E-97A8-0124-2837-82CFC1940EB9}"/>
              </a:ext>
            </a:extLst>
          </p:cNvPr>
          <p:cNvSpPr/>
          <p:nvPr/>
        </p:nvSpPr>
        <p:spPr>
          <a:xfrm>
            <a:off x="0" y="684014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0EF51A08-BF47-4E10-E9F5-BF7BC179E695}"/>
              </a:ext>
            </a:extLst>
          </p:cNvPr>
          <p:cNvSpPr/>
          <p:nvPr/>
        </p:nvSpPr>
        <p:spPr>
          <a:xfrm>
            <a:off x="253901" y="177701"/>
            <a:ext cx="8808922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LLM-Assisted Development Cycle (a suggestion)</a:t>
            </a:r>
            <a:endParaRPr lang="en-US" sz="21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3EED6A89-8413-FC76-468D-E96E09FBF1D7}"/>
              </a:ext>
            </a:extLst>
          </p:cNvPr>
          <p:cNvSpPr/>
          <p:nvPr/>
        </p:nvSpPr>
        <p:spPr>
          <a:xfrm>
            <a:off x="203150" y="910977"/>
            <a:ext cx="8912453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600"/>
              </a:spcAft>
              <a:buNone/>
            </a:pPr>
            <a:r>
              <a:rPr lang="en-US" sz="18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Brainstorm</a:t>
            </a:r>
            <a:endParaRPr lang="en-US" sz="18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A43DD027-B2EA-F051-0435-54C39D7AB5D3}"/>
              </a:ext>
            </a:extLst>
          </p:cNvPr>
          <p:cNvSpPr/>
          <p:nvPr/>
        </p:nvSpPr>
        <p:spPr>
          <a:xfrm>
            <a:off x="253901" y="1272924"/>
            <a:ext cx="3391038" cy="3357226"/>
          </a:xfrm>
          <a:prstGeom prst="rect">
            <a:avLst/>
          </a:prstGeom>
          <a:noFill/>
          <a:ln/>
        </p:spPr>
        <p:txBody>
          <a:bodyPr wrap="square" lIns="101600" tIns="0" rIns="0" bIns="0" rtlCol="0" anchor="t"/>
          <a:lstStyle/>
          <a:p>
            <a:pPr marL="342900" indent="-34290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Use LLM assistance to explore multiple possible artifact concepts for those attack vectors. </a:t>
            </a:r>
          </a:p>
          <a:p>
            <a:pPr marL="342900" indent="-34290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Focus on scope (small) and format; choose an artifact medium that fits the attacks.</a:t>
            </a:r>
          </a:p>
          <a:p>
            <a:pPr marL="342900" indent="-34290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Produce a plain-language description of the artifact user interaction, attack demonstration. </a:t>
            </a:r>
          </a:p>
          <a:p>
            <a:pPr marL="342900" indent="-34290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Save this work in `</a:t>
            </a:r>
            <a:r>
              <a:rPr lang="en-US" dirty="0" err="1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brainstorm.md</a:t>
            </a:r>
            <a:r>
              <a:rPr lang="en-US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`.</a:t>
            </a:r>
          </a:p>
        </p:txBody>
      </p:sp>
      <p:pic>
        <p:nvPicPr>
          <p:cNvPr id="13" name="Picture 12" descr="A circular diagram with arrows&#10;&#10;AI-generated content may be incorrect.">
            <a:extLst>
              <a:ext uri="{FF2B5EF4-FFF2-40B4-BE49-F238E27FC236}">
                <a16:creationId xmlns:a16="http://schemas.microsoft.com/office/drawing/2014/main" id="{056B560F-070C-A90E-3F36-DBDB2C0662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935" t="10476" r="9816" b="9239"/>
          <a:stretch>
            <a:fillRect/>
          </a:stretch>
        </p:blipFill>
        <p:spPr>
          <a:xfrm>
            <a:off x="4272897" y="723397"/>
            <a:ext cx="4418176" cy="442010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B9B8E78-EF88-78B0-E049-D599516B1687}"/>
              </a:ext>
            </a:extLst>
          </p:cNvPr>
          <p:cNvSpPr txBox="1"/>
          <p:nvPr/>
        </p:nvSpPr>
        <p:spPr>
          <a:xfrm>
            <a:off x="5291438" y="1365257"/>
            <a:ext cx="7461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Review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6715F0-7FB0-724C-CAAC-1DB9CFFF7CFD}"/>
              </a:ext>
            </a:extLst>
          </p:cNvPr>
          <p:cNvSpPr txBox="1"/>
          <p:nvPr/>
        </p:nvSpPr>
        <p:spPr>
          <a:xfrm>
            <a:off x="6665541" y="1523229"/>
            <a:ext cx="17109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Brainstorm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F22D08-43FD-5655-0E7C-4CE0FD1C930B}"/>
              </a:ext>
            </a:extLst>
          </p:cNvPr>
          <p:cNvSpPr txBox="1"/>
          <p:nvPr/>
        </p:nvSpPr>
        <p:spPr>
          <a:xfrm>
            <a:off x="7521011" y="3520014"/>
            <a:ext cx="11700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Research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673223-3B3E-78E0-D246-F8D0DCD4E56D}"/>
              </a:ext>
            </a:extLst>
          </p:cNvPr>
          <p:cNvSpPr txBox="1"/>
          <p:nvPr/>
        </p:nvSpPr>
        <p:spPr>
          <a:xfrm>
            <a:off x="5958733" y="4353151"/>
            <a:ext cx="6619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DA6D92-A2E2-4CD4-A94C-6788978F5F3B}"/>
              </a:ext>
            </a:extLst>
          </p:cNvPr>
          <p:cNvSpPr txBox="1"/>
          <p:nvPr/>
        </p:nvSpPr>
        <p:spPr>
          <a:xfrm>
            <a:off x="4572000" y="3096419"/>
            <a:ext cx="10489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Execute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067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22653C-44BC-45D9-E642-419707B97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6837BF63-EE6A-8B2B-A71E-404895D8A4A5}"/>
              </a:ext>
            </a:extLst>
          </p:cNvPr>
          <p:cNvSpPr/>
          <p:nvPr/>
        </p:nvSpPr>
        <p:spPr>
          <a:xfrm>
            <a:off x="0" y="0"/>
            <a:ext cx="9144000" cy="707827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E6C276E7-98DF-37E7-7AFC-F1055C2CBF28}"/>
              </a:ext>
            </a:extLst>
          </p:cNvPr>
          <p:cNvSpPr/>
          <p:nvPr/>
        </p:nvSpPr>
        <p:spPr>
          <a:xfrm>
            <a:off x="0" y="684014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1BD96683-C0AC-0197-D37C-4EB9447F21E4}"/>
              </a:ext>
            </a:extLst>
          </p:cNvPr>
          <p:cNvSpPr/>
          <p:nvPr/>
        </p:nvSpPr>
        <p:spPr>
          <a:xfrm>
            <a:off x="253901" y="177701"/>
            <a:ext cx="8808922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LLM-Assisted Development Cycle (a suggestion)</a:t>
            </a:r>
            <a:endParaRPr lang="en-US" sz="21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2174167F-54F4-1053-A211-4C6D795B2C88}"/>
              </a:ext>
            </a:extLst>
          </p:cNvPr>
          <p:cNvSpPr/>
          <p:nvPr/>
        </p:nvSpPr>
        <p:spPr>
          <a:xfrm>
            <a:off x="203150" y="910977"/>
            <a:ext cx="8912453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600"/>
              </a:spcAft>
              <a:buNone/>
            </a:pPr>
            <a:r>
              <a:rPr lang="en-US" sz="18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Research</a:t>
            </a:r>
            <a:endParaRPr lang="en-US" sz="18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A21D8734-3627-8D59-04AE-2831654A2CA6}"/>
              </a:ext>
            </a:extLst>
          </p:cNvPr>
          <p:cNvSpPr/>
          <p:nvPr/>
        </p:nvSpPr>
        <p:spPr>
          <a:xfrm>
            <a:off x="253901" y="1272924"/>
            <a:ext cx="3391038" cy="3357226"/>
          </a:xfrm>
          <a:prstGeom prst="rect">
            <a:avLst/>
          </a:prstGeom>
          <a:noFill/>
          <a:ln/>
        </p:spPr>
        <p:txBody>
          <a:bodyPr wrap="square" lIns="101600" tIns="0" rIns="0" bIns="0" rtlCol="0" anchor="t"/>
          <a:lstStyle/>
          <a:p>
            <a:pPr marL="342900" indent="-34290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Use LLM assistance to conduct technical research on the most promising ideas from the brainstorming step</a:t>
            </a:r>
          </a:p>
          <a:p>
            <a:pPr marL="342900" indent="-34290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Identify a compatible tech stack, including language, libraries, frameworks, and any local tooling requirements. </a:t>
            </a:r>
          </a:p>
          <a:p>
            <a:pPr marL="342900" indent="-34290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Save findings in `</a:t>
            </a:r>
            <a:r>
              <a:rPr lang="en-US" dirty="0" err="1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research.md</a:t>
            </a:r>
            <a:r>
              <a:rPr lang="en-US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`.</a:t>
            </a:r>
          </a:p>
        </p:txBody>
      </p:sp>
      <p:pic>
        <p:nvPicPr>
          <p:cNvPr id="13" name="Picture 12" descr="A circular diagram with arrows&#10;&#10;AI-generated content may be incorrect.">
            <a:extLst>
              <a:ext uri="{FF2B5EF4-FFF2-40B4-BE49-F238E27FC236}">
                <a16:creationId xmlns:a16="http://schemas.microsoft.com/office/drawing/2014/main" id="{1BB65A10-0316-927D-FA66-BE0E2DF8D2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935" t="10476" r="9816" b="9239"/>
          <a:stretch>
            <a:fillRect/>
          </a:stretch>
        </p:blipFill>
        <p:spPr>
          <a:xfrm>
            <a:off x="4272897" y="723397"/>
            <a:ext cx="4418176" cy="442010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0E75638-DF22-FA84-B751-7553CFFED7DE}"/>
              </a:ext>
            </a:extLst>
          </p:cNvPr>
          <p:cNvSpPr txBox="1"/>
          <p:nvPr/>
        </p:nvSpPr>
        <p:spPr>
          <a:xfrm>
            <a:off x="5291438" y="1365257"/>
            <a:ext cx="7461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Review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593A07-E95B-8FB8-5189-69C8B76FA776}"/>
              </a:ext>
            </a:extLst>
          </p:cNvPr>
          <p:cNvSpPr txBox="1"/>
          <p:nvPr/>
        </p:nvSpPr>
        <p:spPr>
          <a:xfrm>
            <a:off x="7271373" y="3455543"/>
            <a:ext cx="13427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Research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E46BA3-7CFD-3BAD-66BC-D8D31E6F463F}"/>
              </a:ext>
            </a:extLst>
          </p:cNvPr>
          <p:cNvSpPr txBox="1"/>
          <p:nvPr/>
        </p:nvSpPr>
        <p:spPr>
          <a:xfrm>
            <a:off x="5958733" y="4353151"/>
            <a:ext cx="6619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D26DC6-0AA3-C086-7117-5891E5EFA3F9}"/>
              </a:ext>
            </a:extLst>
          </p:cNvPr>
          <p:cNvSpPr txBox="1"/>
          <p:nvPr/>
        </p:nvSpPr>
        <p:spPr>
          <a:xfrm>
            <a:off x="4572000" y="3096419"/>
            <a:ext cx="10489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Execute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AE7400-C524-0C02-242D-C5449BBFB38B}"/>
              </a:ext>
            </a:extLst>
          </p:cNvPr>
          <p:cNvSpPr txBox="1"/>
          <p:nvPr/>
        </p:nvSpPr>
        <p:spPr>
          <a:xfrm>
            <a:off x="7145706" y="1634324"/>
            <a:ext cx="1358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Brainstorm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827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0F73AF-90DA-5B21-5CFA-C7C9760AC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B4001A2F-E526-B190-0C6F-2ECC7C04C715}"/>
              </a:ext>
            </a:extLst>
          </p:cNvPr>
          <p:cNvSpPr/>
          <p:nvPr/>
        </p:nvSpPr>
        <p:spPr>
          <a:xfrm>
            <a:off x="0" y="0"/>
            <a:ext cx="9144000" cy="707827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84EF2E32-1D93-F4EA-CC72-52D4A5D18683}"/>
              </a:ext>
            </a:extLst>
          </p:cNvPr>
          <p:cNvSpPr/>
          <p:nvPr/>
        </p:nvSpPr>
        <p:spPr>
          <a:xfrm>
            <a:off x="0" y="684014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5D6282C3-EDD4-323C-412D-EBDA4F9EE223}"/>
              </a:ext>
            </a:extLst>
          </p:cNvPr>
          <p:cNvSpPr/>
          <p:nvPr/>
        </p:nvSpPr>
        <p:spPr>
          <a:xfrm>
            <a:off x="253901" y="177701"/>
            <a:ext cx="8808922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LLM-Assisted Development Cycle (a suggestion)</a:t>
            </a:r>
            <a:endParaRPr lang="en-US" sz="21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4A05773A-A038-3B90-8B3A-A49777CAEE76}"/>
              </a:ext>
            </a:extLst>
          </p:cNvPr>
          <p:cNvSpPr/>
          <p:nvPr/>
        </p:nvSpPr>
        <p:spPr>
          <a:xfrm>
            <a:off x="203150" y="910977"/>
            <a:ext cx="8912453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600"/>
              </a:spcAft>
              <a:buNone/>
            </a:pPr>
            <a:r>
              <a:rPr lang="en-US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r>
              <a:rPr lang="en-US" sz="18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Plan</a:t>
            </a:r>
            <a:endParaRPr lang="en-US" sz="18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A0C60B4E-544E-4278-B6E9-CC78D6A9154C}"/>
              </a:ext>
            </a:extLst>
          </p:cNvPr>
          <p:cNvSpPr/>
          <p:nvPr/>
        </p:nvSpPr>
        <p:spPr>
          <a:xfrm>
            <a:off x="253901" y="1503756"/>
            <a:ext cx="3391038" cy="3357226"/>
          </a:xfrm>
          <a:prstGeom prst="rect">
            <a:avLst/>
          </a:prstGeom>
          <a:noFill/>
          <a:ln/>
        </p:spPr>
        <p:txBody>
          <a:bodyPr wrap="square" lIns="101600" tIns="0" rIns="0" bIns="0" rtlCol="0" anchor="t"/>
          <a:lstStyle/>
          <a:p>
            <a:pPr marL="342900" indent="-34290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Important step to keep LLM aligned for good results.</a:t>
            </a:r>
          </a:p>
          <a:p>
            <a:pPr marL="342900" indent="-34290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Use LLM assistance to turn the research into a concrete implementation plan for one or more interactive artifacts.</a:t>
            </a:r>
          </a:p>
          <a:p>
            <a:pPr marL="342900" indent="-34290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output of this step should be an actionable build plan saved in `</a:t>
            </a:r>
            <a:r>
              <a:rPr lang="en-US" dirty="0" err="1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plan.md</a:t>
            </a:r>
            <a:r>
              <a:rPr lang="en-US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` or a similar file</a:t>
            </a:r>
          </a:p>
        </p:txBody>
      </p:sp>
      <p:pic>
        <p:nvPicPr>
          <p:cNvPr id="13" name="Picture 12" descr="A circular diagram with arrows&#10;&#10;AI-generated content may be incorrect.">
            <a:extLst>
              <a:ext uri="{FF2B5EF4-FFF2-40B4-BE49-F238E27FC236}">
                <a16:creationId xmlns:a16="http://schemas.microsoft.com/office/drawing/2014/main" id="{526EE39B-F522-E6ED-6400-157BC5D45B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935" t="10476" r="9816" b="9239"/>
          <a:stretch>
            <a:fillRect/>
          </a:stretch>
        </p:blipFill>
        <p:spPr>
          <a:xfrm>
            <a:off x="4272897" y="723397"/>
            <a:ext cx="4418176" cy="442010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0A7C50C-FA44-CEC0-49E2-3BE2CA7BD1F5}"/>
              </a:ext>
            </a:extLst>
          </p:cNvPr>
          <p:cNvSpPr txBox="1"/>
          <p:nvPr/>
        </p:nvSpPr>
        <p:spPr>
          <a:xfrm>
            <a:off x="5291438" y="1365257"/>
            <a:ext cx="7461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Review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7010FA-46EC-0946-6D98-29E5F08A58E6}"/>
              </a:ext>
            </a:extLst>
          </p:cNvPr>
          <p:cNvSpPr txBox="1"/>
          <p:nvPr/>
        </p:nvSpPr>
        <p:spPr>
          <a:xfrm>
            <a:off x="5813455" y="4232523"/>
            <a:ext cx="10060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6DB8F6-D54F-7DB9-DC2A-ED788DB459A1}"/>
              </a:ext>
            </a:extLst>
          </p:cNvPr>
          <p:cNvSpPr txBox="1"/>
          <p:nvPr/>
        </p:nvSpPr>
        <p:spPr>
          <a:xfrm>
            <a:off x="4572000" y="3096419"/>
            <a:ext cx="10489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Execute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050E11-71C8-46C5-DC19-43B8C891566F}"/>
              </a:ext>
            </a:extLst>
          </p:cNvPr>
          <p:cNvSpPr txBox="1"/>
          <p:nvPr/>
        </p:nvSpPr>
        <p:spPr>
          <a:xfrm>
            <a:off x="7145706" y="1634324"/>
            <a:ext cx="1358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Brainstorm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294098-0BC2-ED20-9DAA-60B208C86EF2}"/>
              </a:ext>
            </a:extLst>
          </p:cNvPr>
          <p:cNvSpPr txBox="1"/>
          <p:nvPr/>
        </p:nvSpPr>
        <p:spPr>
          <a:xfrm>
            <a:off x="7521011" y="3520014"/>
            <a:ext cx="11700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Research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563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F5E693-C07F-F3CC-3CDD-E2014D0EE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022B8082-B999-D833-F462-557E8D353053}"/>
              </a:ext>
            </a:extLst>
          </p:cNvPr>
          <p:cNvSpPr/>
          <p:nvPr/>
        </p:nvSpPr>
        <p:spPr>
          <a:xfrm>
            <a:off x="0" y="0"/>
            <a:ext cx="9144000" cy="707827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17D71034-8B8C-C023-ADE5-5F4F7D58C66F}"/>
              </a:ext>
            </a:extLst>
          </p:cNvPr>
          <p:cNvSpPr/>
          <p:nvPr/>
        </p:nvSpPr>
        <p:spPr>
          <a:xfrm>
            <a:off x="0" y="684014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82A4A3D6-40E1-0F9D-6225-D292A71BD6DC}"/>
              </a:ext>
            </a:extLst>
          </p:cNvPr>
          <p:cNvSpPr/>
          <p:nvPr/>
        </p:nvSpPr>
        <p:spPr>
          <a:xfrm>
            <a:off x="253901" y="177701"/>
            <a:ext cx="8808922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LLM-Assisted Development Cycle (a suggestion)</a:t>
            </a:r>
            <a:endParaRPr lang="en-US" sz="21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20AD055A-7237-57C9-9DD0-F0C4E1B5E620}"/>
              </a:ext>
            </a:extLst>
          </p:cNvPr>
          <p:cNvSpPr/>
          <p:nvPr/>
        </p:nvSpPr>
        <p:spPr>
          <a:xfrm>
            <a:off x="203150" y="910977"/>
            <a:ext cx="8912453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600"/>
              </a:spcAft>
              <a:buNone/>
            </a:pPr>
            <a:r>
              <a:rPr lang="en-US" sz="18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5. Execute</a:t>
            </a:r>
            <a:endParaRPr lang="en-US" sz="18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23D601EA-5A6E-14D9-0A85-37391824E308}"/>
              </a:ext>
            </a:extLst>
          </p:cNvPr>
          <p:cNvSpPr/>
          <p:nvPr/>
        </p:nvSpPr>
        <p:spPr>
          <a:xfrm>
            <a:off x="253901" y="1503756"/>
            <a:ext cx="3391038" cy="3357226"/>
          </a:xfrm>
          <a:prstGeom prst="rect">
            <a:avLst/>
          </a:prstGeom>
          <a:noFill/>
          <a:ln/>
        </p:spPr>
        <p:txBody>
          <a:bodyPr wrap="square" lIns="101600" tIns="0" rIns="0" bIns="0" rtlCol="0" anchor="t"/>
          <a:lstStyle/>
          <a:p>
            <a:pPr marL="342900" indent="-34290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Build the artifact or artifacts with LLM assistance according to the plan</a:t>
            </a:r>
          </a:p>
          <a:p>
            <a:pPr marL="342900" indent="-34290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Test and refine along the way to verify code functions as expected.</a:t>
            </a:r>
          </a:p>
        </p:txBody>
      </p:sp>
      <p:pic>
        <p:nvPicPr>
          <p:cNvPr id="13" name="Picture 12" descr="A circular diagram with arrows&#10;&#10;AI-generated content may be incorrect.">
            <a:extLst>
              <a:ext uri="{FF2B5EF4-FFF2-40B4-BE49-F238E27FC236}">
                <a16:creationId xmlns:a16="http://schemas.microsoft.com/office/drawing/2014/main" id="{842B5AD5-F5F1-9961-4D55-45EFE804AB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935" t="10476" r="9816" b="9239"/>
          <a:stretch>
            <a:fillRect/>
          </a:stretch>
        </p:blipFill>
        <p:spPr>
          <a:xfrm>
            <a:off x="4272897" y="723397"/>
            <a:ext cx="4418176" cy="442010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E2EC9C8-B874-786D-45F2-1D3289381B48}"/>
              </a:ext>
            </a:extLst>
          </p:cNvPr>
          <p:cNvSpPr txBox="1"/>
          <p:nvPr/>
        </p:nvSpPr>
        <p:spPr>
          <a:xfrm>
            <a:off x="5291438" y="1365257"/>
            <a:ext cx="7461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Review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58DE4A-6AA6-66EC-DD20-014A2B3A7D2B}"/>
              </a:ext>
            </a:extLst>
          </p:cNvPr>
          <p:cNvSpPr txBox="1"/>
          <p:nvPr/>
        </p:nvSpPr>
        <p:spPr>
          <a:xfrm>
            <a:off x="4272897" y="3039580"/>
            <a:ext cx="13929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Execute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C5B6B6-4934-BD27-B224-2FF5CF84A9E9}"/>
              </a:ext>
            </a:extLst>
          </p:cNvPr>
          <p:cNvSpPr txBox="1"/>
          <p:nvPr/>
        </p:nvSpPr>
        <p:spPr>
          <a:xfrm>
            <a:off x="7145706" y="1634324"/>
            <a:ext cx="1358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Brainstorm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8A24B1-5D88-D485-D563-794E84EE14BA}"/>
              </a:ext>
            </a:extLst>
          </p:cNvPr>
          <p:cNvSpPr txBox="1"/>
          <p:nvPr/>
        </p:nvSpPr>
        <p:spPr>
          <a:xfrm>
            <a:off x="7521011" y="3520014"/>
            <a:ext cx="11700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Research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C9BF8F-7FBA-5817-A675-79F15435D6E5}"/>
              </a:ext>
            </a:extLst>
          </p:cNvPr>
          <p:cNvSpPr txBox="1"/>
          <p:nvPr/>
        </p:nvSpPr>
        <p:spPr>
          <a:xfrm>
            <a:off x="5958733" y="4353151"/>
            <a:ext cx="6619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Plan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582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1A1519-FB74-A2A8-B902-BAB4725E2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1D572218-2EF6-E9EB-0AE7-18DCD1F60E6E}"/>
              </a:ext>
            </a:extLst>
          </p:cNvPr>
          <p:cNvSpPr/>
          <p:nvPr/>
        </p:nvSpPr>
        <p:spPr>
          <a:xfrm>
            <a:off x="0" y="0"/>
            <a:ext cx="9144000" cy="707827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19F424F8-F7F4-1D68-2607-8D746CEA4CF5}"/>
              </a:ext>
            </a:extLst>
          </p:cNvPr>
          <p:cNvSpPr/>
          <p:nvPr/>
        </p:nvSpPr>
        <p:spPr>
          <a:xfrm>
            <a:off x="0" y="684014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AB8FA807-5CA7-53FC-C956-E78636B477E3}"/>
              </a:ext>
            </a:extLst>
          </p:cNvPr>
          <p:cNvSpPr/>
          <p:nvPr/>
        </p:nvSpPr>
        <p:spPr>
          <a:xfrm>
            <a:off x="253901" y="177701"/>
            <a:ext cx="8808922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LLM-Assisted Development</a:t>
            </a:r>
            <a:endParaRPr lang="en-US" sz="21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CB265188-EA8D-2179-16E3-F231A65F1790}"/>
              </a:ext>
            </a:extLst>
          </p:cNvPr>
          <p:cNvSpPr/>
          <p:nvPr/>
        </p:nvSpPr>
        <p:spPr>
          <a:xfrm>
            <a:off x="203150" y="910977"/>
            <a:ext cx="8912453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600"/>
              </a:spcAft>
              <a:buNone/>
            </a:pPr>
            <a:r>
              <a:rPr lang="en-US" sz="18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Repeat as needed</a:t>
            </a:r>
            <a:endParaRPr lang="en-US" sz="18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B0546F0E-BB91-95CE-D979-A30DAFD8BA72}"/>
              </a:ext>
            </a:extLst>
          </p:cNvPr>
          <p:cNvSpPr/>
          <p:nvPr/>
        </p:nvSpPr>
        <p:spPr>
          <a:xfrm>
            <a:off x="245325" y="1290493"/>
            <a:ext cx="3612232" cy="2562513"/>
          </a:xfrm>
          <a:prstGeom prst="rect">
            <a:avLst/>
          </a:prstGeom>
          <a:noFill/>
          <a:ln/>
        </p:spPr>
        <p:txBody>
          <a:bodyPr wrap="square" lIns="101600" tIns="0" rIns="0" bIns="0" rtlCol="0" anchor="t"/>
          <a:lstStyle/>
          <a:p>
            <a:pPr marL="342900" indent="-34290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Review the latest results</a:t>
            </a:r>
          </a:p>
          <a:p>
            <a:pPr marL="800100" lvl="1" indent="-34290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Does the code run?</a:t>
            </a:r>
          </a:p>
          <a:p>
            <a:pPr marL="800100" lvl="1" indent="-34290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Does the artifact demonstrate the attack? </a:t>
            </a:r>
          </a:p>
          <a:p>
            <a:pPr marL="342900" indent="-34290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Brainstorm improvements</a:t>
            </a:r>
          </a:p>
          <a:p>
            <a:pPr marL="800100" lvl="1" indent="-34290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can we make it better?</a:t>
            </a:r>
          </a:p>
          <a:p>
            <a:pPr marL="800100" lvl="1" indent="-34290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What’s missing?</a:t>
            </a:r>
          </a:p>
          <a:p>
            <a:pPr marL="342900" indent="-34290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Research options</a:t>
            </a:r>
          </a:p>
          <a:p>
            <a:pPr marL="342900" indent="-34290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Plan changes</a:t>
            </a:r>
          </a:p>
          <a:p>
            <a:pPr marL="342900" indent="-34290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Execute the next iteration</a:t>
            </a:r>
          </a:p>
        </p:txBody>
      </p:sp>
      <p:pic>
        <p:nvPicPr>
          <p:cNvPr id="13" name="Picture 12" descr="A circular diagram with arrows&#10;&#10;AI-generated content may be incorrect.">
            <a:extLst>
              <a:ext uri="{FF2B5EF4-FFF2-40B4-BE49-F238E27FC236}">
                <a16:creationId xmlns:a16="http://schemas.microsoft.com/office/drawing/2014/main" id="{74AD5484-8DBF-18F5-EB84-3BCB32BE37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935" t="10476" r="9816" b="9239"/>
          <a:stretch>
            <a:fillRect/>
          </a:stretch>
        </p:blipFill>
        <p:spPr>
          <a:xfrm>
            <a:off x="4272897" y="723397"/>
            <a:ext cx="4418176" cy="442010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BB84695-7E30-3B77-A86C-B97830FB6402}"/>
              </a:ext>
            </a:extLst>
          </p:cNvPr>
          <p:cNvSpPr txBox="1"/>
          <p:nvPr/>
        </p:nvSpPr>
        <p:spPr>
          <a:xfrm>
            <a:off x="5240708" y="1365257"/>
            <a:ext cx="10489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DA938B-A39B-7257-48FC-DAFF5725F36A}"/>
              </a:ext>
            </a:extLst>
          </p:cNvPr>
          <p:cNvSpPr txBox="1"/>
          <p:nvPr/>
        </p:nvSpPr>
        <p:spPr>
          <a:xfrm>
            <a:off x="6917663" y="1616195"/>
            <a:ext cx="1358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Brainstorm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3519B0-2C36-ABAC-D157-9DD8FDD3E00D}"/>
              </a:ext>
            </a:extLst>
          </p:cNvPr>
          <p:cNvSpPr txBox="1"/>
          <p:nvPr/>
        </p:nvSpPr>
        <p:spPr>
          <a:xfrm>
            <a:off x="7375732" y="3374736"/>
            <a:ext cx="11700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Research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DC706F-57CF-F6F6-12CA-4AD2421AF42F}"/>
              </a:ext>
            </a:extLst>
          </p:cNvPr>
          <p:cNvSpPr txBox="1"/>
          <p:nvPr/>
        </p:nvSpPr>
        <p:spPr>
          <a:xfrm>
            <a:off x="5958733" y="4353151"/>
            <a:ext cx="6619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FF064D-E14B-9342-502D-0AF65B200F2F}"/>
              </a:ext>
            </a:extLst>
          </p:cNvPr>
          <p:cNvSpPr txBox="1"/>
          <p:nvPr/>
        </p:nvSpPr>
        <p:spPr>
          <a:xfrm>
            <a:off x="4450494" y="3069712"/>
            <a:ext cx="10489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Execute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877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B704A3-F6E5-ABEC-054C-3762648FE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A5D99EDD-EBE3-A3E5-A1AE-586F095F050D}"/>
              </a:ext>
            </a:extLst>
          </p:cNvPr>
          <p:cNvSpPr/>
          <p:nvPr/>
        </p:nvSpPr>
        <p:spPr>
          <a:xfrm>
            <a:off x="0" y="0"/>
            <a:ext cx="9144000" cy="707827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9266A318-66C1-FD0E-F4A0-21B6BE3AA78E}"/>
              </a:ext>
            </a:extLst>
          </p:cNvPr>
          <p:cNvSpPr/>
          <p:nvPr/>
        </p:nvSpPr>
        <p:spPr>
          <a:xfrm>
            <a:off x="0" y="684014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6D5016F9-68F9-EC0C-FD99-BFC4182B89BA}"/>
              </a:ext>
            </a:extLst>
          </p:cNvPr>
          <p:cNvSpPr/>
          <p:nvPr/>
        </p:nvSpPr>
        <p:spPr>
          <a:xfrm>
            <a:off x="253901" y="177701"/>
            <a:ext cx="8808922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LLM-Assisted Development</a:t>
            </a:r>
            <a:endParaRPr lang="en-US" sz="21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42AABB7A-0FC5-73B6-0178-A843CFB09721}"/>
              </a:ext>
            </a:extLst>
          </p:cNvPr>
          <p:cNvSpPr/>
          <p:nvPr/>
        </p:nvSpPr>
        <p:spPr>
          <a:xfrm>
            <a:off x="203150" y="910977"/>
            <a:ext cx="8912453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600"/>
              </a:spcAft>
              <a:buNone/>
            </a:pPr>
            <a:r>
              <a:rPr lang="en-US" sz="18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Repeat as needed</a:t>
            </a:r>
            <a:endParaRPr lang="en-US" sz="18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9B011DFF-7161-32DF-9A1A-87463CB14943}"/>
              </a:ext>
            </a:extLst>
          </p:cNvPr>
          <p:cNvSpPr/>
          <p:nvPr/>
        </p:nvSpPr>
        <p:spPr>
          <a:xfrm>
            <a:off x="245325" y="1290493"/>
            <a:ext cx="3612232" cy="2562513"/>
          </a:xfrm>
          <a:prstGeom prst="rect">
            <a:avLst/>
          </a:prstGeom>
          <a:noFill/>
          <a:ln/>
        </p:spPr>
        <p:txBody>
          <a:bodyPr wrap="square" lIns="101600" tIns="0" rIns="0" bIns="0" rtlCol="0" anchor="t"/>
          <a:lstStyle/>
          <a:p>
            <a:pPr marL="342900" indent="-34290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Suggestion: save a short summary of each iteration’s results in `iteration-1.md`, `iteration-2.md`, etc.</a:t>
            </a:r>
          </a:p>
          <a:p>
            <a:pPr marL="342900" indent="-34290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Helps with tracking progress, troubleshooting, and generating final report.</a:t>
            </a:r>
          </a:p>
        </p:txBody>
      </p:sp>
      <p:pic>
        <p:nvPicPr>
          <p:cNvPr id="13" name="Picture 12" descr="A circular diagram with arrows&#10;&#10;AI-generated content may be incorrect.">
            <a:extLst>
              <a:ext uri="{FF2B5EF4-FFF2-40B4-BE49-F238E27FC236}">
                <a16:creationId xmlns:a16="http://schemas.microsoft.com/office/drawing/2014/main" id="{B5356E62-501D-2A11-E118-F0074386A4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935" t="10476" r="9816" b="9239"/>
          <a:stretch>
            <a:fillRect/>
          </a:stretch>
        </p:blipFill>
        <p:spPr>
          <a:xfrm>
            <a:off x="4272897" y="723397"/>
            <a:ext cx="4418176" cy="442010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C139BAF-E8AA-25D6-46A6-E4B08DF78E03}"/>
              </a:ext>
            </a:extLst>
          </p:cNvPr>
          <p:cNvSpPr txBox="1"/>
          <p:nvPr/>
        </p:nvSpPr>
        <p:spPr>
          <a:xfrm>
            <a:off x="5240708" y="1365257"/>
            <a:ext cx="10489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E1FADE-E8DD-424E-ED88-8C5CED0E7537}"/>
              </a:ext>
            </a:extLst>
          </p:cNvPr>
          <p:cNvSpPr txBox="1"/>
          <p:nvPr/>
        </p:nvSpPr>
        <p:spPr>
          <a:xfrm>
            <a:off x="6917663" y="1616195"/>
            <a:ext cx="1358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Brainstorm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B1A7C5-5ADB-5264-45FB-5B15E757953B}"/>
              </a:ext>
            </a:extLst>
          </p:cNvPr>
          <p:cNvSpPr txBox="1"/>
          <p:nvPr/>
        </p:nvSpPr>
        <p:spPr>
          <a:xfrm>
            <a:off x="7375732" y="3374736"/>
            <a:ext cx="11700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Research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19BCE1-0E83-9696-31FD-FE932DF06AF8}"/>
              </a:ext>
            </a:extLst>
          </p:cNvPr>
          <p:cNvSpPr txBox="1"/>
          <p:nvPr/>
        </p:nvSpPr>
        <p:spPr>
          <a:xfrm>
            <a:off x="5958733" y="4353151"/>
            <a:ext cx="6619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3FB2EB-FA76-86A8-09DA-5972E43CED83}"/>
              </a:ext>
            </a:extLst>
          </p:cNvPr>
          <p:cNvSpPr txBox="1"/>
          <p:nvPr/>
        </p:nvSpPr>
        <p:spPr>
          <a:xfrm>
            <a:off x="4450494" y="3069712"/>
            <a:ext cx="10489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Execute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763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707827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/>
          <p:cNvSpPr/>
          <p:nvPr/>
        </p:nvSpPr>
        <p:spPr>
          <a:xfrm>
            <a:off x="0" y="684014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253901" y="177701"/>
            <a:ext cx="8808922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Agenda</a:t>
            </a:r>
            <a:endParaRPr lang="en-US" sz="2100" dirty="0"/>
          </a:p>
        </p:txBody>
      </p:sp>
      <p:sp>
        <p:nvSpPr>
          <p:cNvPr id="6" name="Text 4"/>
          <p:cNvSpPr/>
          <p:nvPr/>
        </p:nvSpPr>
        <p:spPr>
          <a:xfrm>
            <a:off x="203150" y="1391841"/>
            <a:ext cx="8737699" cy="2516150"/>
          </a:xfrm>
          <a:prstGeom prst="rect">
            <a:avLst/>
          </a:prstGeom>
          <a:noFill/>
          <a:ln/>
        </p:spPr>
        <p:txBody>
          <a:bodyPr wrap="square" lIns="101600" tIns="0" rIns="0" bIns="0" rtlCol="0" anchor="t"/>
          <a:lstStyle/>
          <a:p>
            <a:pPr marL="342900" indent="-342900">
              <a:spcAft>
                <a:spcPts val="300"/>
              </a:spcAft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Midterm Project requirements, examples, and grading expectations</a:t>
            </a:r>
            <a:br>
              <a:rPr lang="en-US" sz="2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</a:br>
            <a:endParaRPr lang="en-US" sz="2000" dirty="0"/>
          </a:p>
          <a:p>
            <a:pPr marL="342900" indent="-342900" algn="l">
              <a:spcAft>
                <a:spcPts val="300"/>
              </a:spcAft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LLM-assisted development overview</a:t>
            </a:r>
            <a:br>
              <a:rPr lang="en-US" sz="2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</a:br>
            <a:endParaRPr lang="en-US" sz="2000" dirty="0"/>
          </a:p>
          <a:p>
            <a:pPr marL="342900" indent="-342900" algn="l">
              <a:spcAft>
                <a:spcPts val="300"/>
              </a:spcAft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Practical workflow and demo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95EA18-9297-9958-CD44-506055B5A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5B8D5CB0-FCCC-FC5A-AF3C-2AAE71AA8160}"/>
              </a:ext>
            </a:extLst>
          </p:cNvPr>
          <p:cNvSpPr/>
          <p:nvPr/>
        </p:nvSpPr>
        <p:spPr>
          <a:xfrm>
            <a:off x="0" y="0"/>
            <a:ext cx="9144000" cy="707827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E3611435-8610-71B6-11E5-0379D73975A0}"/>
              </a:ext>
            </a:extLst>
          </p:cNvPr>
          <p:cNvSpPr/>
          <p:nvPr/>
        </p:nvSpPr>
        <p:spPr>
          <a:xfrm>
            <a:off x="0" y="684014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7940C24E-1B53-398F-1E89-9F351C1C9040}"/>
              </a:ext>
            </a:extLst>
          </p:cNvPr>
          <p:cNvSpPr/>
          <p:nvPr/>
        </p:nvSpPr>
        <p:spPr>
          <a:xfrm>
            <a:off x="253901" y="177701"/>
            <a:ext cx="8808922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LLM-Assisted Development Demo Time!</a:t>
            </a:r>
            <a:endParaRPr lang="en-US" sz="2100" dirty="0"/>
          </a:p>
        </p:txBody>
      </p:sp>
      <p:pic>
        <p:nvPicPr>
          <p:cNvPr id="13" name="Picture 12" descr="A circular diagram with arrows&#10;&#10;AI-generated content may be incorrect.">
            <a:extLst>
              <a:ext uri="{FF2B5EF4-FFF2-40B4-BE49-F238E27FC236}">
                <a16:creationId xmlns:a16="http://schemas.microsoft.com/office/drawing/2014/main" id="{D2AA9F12-3346-92C9-1607-4088D394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935" t="10476" r="9816" b="9239"/>
          <a:stretch>
            <a:fillRect/>
          </a:stretch>
        </p:blipFill>
        <p:spPr>
          <a:xfrm>
            <a:off x="2362912" y="707827"/>
            <a:ext cx="4418176" cy="442010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A97FA2B-B7AB-BDD5-379B-2906E537C06C}"/>
              </a:ext>
            </a:extLst>
          </p:cNvPr>
          <p:cNvSpPr txBox="1"/>
          <p:nvPr/>
        </p:nvSpPr>
        <p:spPr>
          <a:xfrm>
            <a:off x="3330723" y="1349687"/>
            <a:ext cx="10489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13D29C-2326-BEAC-6FA7-831DC35FB65A}"/>
              </a:ext>
            </a:extLst>
          </p:cNvPr>
          <p:cNvSpPr txBox="1"/>
          <p:nvPr/>
        </p:nvSpPr>
        <p:spPr>
          <a:xfrm>
            <a:off x="5007678" y="1600625"/>
            <a:ext cx="1358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Brainstorm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C61779-E05C-B70C-8F13-6D6D7EFD09FD}"/>
              </a:ext>
            </a:extLst>
          </p:cNvPr>
          <p:cNvSpPr txBox="1"/>
          <p:nvPr/>
        </p:nvSpPr>
        <p:spPr>
          <a:xfrm>
            <a:off x="5465747" y="3359166"/>
            <a:ext cx="11700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Research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0DF478-0BE2-F68D-E9AF-AEFF5404427C}"/>
              </a:ext>
            </a:extLst>
          </p:cNvPr>
          <p:cNvSpPr txBox="1"/>
          <p:nvPr/>
        </p:nvSpPr>
        <p:spPr>
          <a:xfrm>
            <a:off x="4048748" y="4337581"/>
            <a:ext cx="6619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9C2305-EA17-B8E9-984D-74F0EADA9655}"/>
              </a:ext>
            </a:extLst>
          </p:cNvPr>
          <p:cNvSpPr txBox="1"/>
          <p:nvPr/>
        </p:nvSpPr>
        <p:spPr>
          <a:xfrm>
            <a:off x="2540509" y="3054142"/>
            <a:ext cx="10489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300"/>
              </a:spcAft>
              <a:buSzPct val="100000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Execute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449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0438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289402" y="1997422"/>
            <a:ext cx="2565196" cy="523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spcAft>
                <a:spcPts val="2000"/>
              </a:spcAft>
              <a:buNone/>
            </a:pPr>
            <a:r>
              <a:rPr lang="en-US" sz="36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Questions?</a:t>
            </a:r>
            <a:endParaRPr lang="en-US" sz="3600" dirty="0"/>
          </a:p>
        </p:txBody>
      </p:sp>
      <p:sp>
        <p:nvSpPr>
          <p:cNvPr id="3" name="Text 1"/>
          <p:cNvSpPr/>
          <p:nvPr/>
        </p:nvSpPr>
        <p:spPr>
          <a:xfrm>
            <a:off x="1008404" y="3243980"/>
            <a:ext cx="7127192" cy="6870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spcBef>
                <a:spcPts val="100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Bring me your project idea early if you are uncertain about scope, safety, or feasibility.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7E74E5-C59B-973B-3C7F-17E82D3A0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E4F8E9E4-946B-0483-A4A4-674C7A77DA33}"/>
              </a:ext>
            </a:extLst>
          </p:cNvPr>
          <p:cNvSpPr/>
          <p:nvPr/>
        </p:nvSpPr>
        <p:spPr>
          <a:xfrm>
            <a:off x="0" y="0"/>
            <a:ext cx="9144000" cy="707827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D8284C8C-3182-A469-990A-CDB9591C748E}"/>
              </a:ext>
            </a:extLst>
          </p:cNvPr>
          <p:cNvSpPr/>
          <p:nvPr/>
        </p:nvSpPr>
        <p:spPr>
          <a:xfrm>
            <a:off x="0" y="684014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62D69E78-A6BF-05D7-5D70-A51099EAE5C0}"/>
              </a:ext>
            </a:extLst>
          </p:cNvPr>
          <p:cNvSpPr/>
          <p:nvPr/>
        </p:nvSpPr>
        <p:spPr>
          <a:xfrm>
            <a:off x="253901" y="177701"/>
            <a:ext cx="8808922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Midterm Project Overview</a:t>
            </a:r>
            <a:endParaRPr lang="en-US" sz="21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EFFF7019-525E-1D69-606F-1F8ECD5D116E}"/>
              </a:ext>
            </a:extLst>
          </p:cNvPr>
          <p:cNvSpPr/>
          <p:nvPr/>
        </p:nvSpPr>
        <p:spPr>
          <a:xfrm>
            <a:off x="203150" y="1166515"/>
            <a:ext cx="8737699" cy="2558429"/>
          </a:xfrm>
          <a:prstGeom prst="rect">
            <a:avLst/>
          </a:prstGeom>
          <a:noFill/>
          <a:ln/>
        </p:spPr>
        <p:txBody>
          <a:bodyPr wrap="square" lIns="101600" tIns="0" rIns="0" bIns="0" rtlCol="0" anchor="t"/>
          <a:lstStyle/>
          <a:p>
            <a:pPr marL="101600" indent="-101600">
              <a:lnSpc>
                <a:spcPct val="150000"/>
              </a:lnSpc>
              <a:spcAft>
                <a:spcPts val="300"/>
              </a:spcAft>
              <a:buSzPct val="100000"/>
              <a:buChar char="•"/>
            </a:pPr>
            <a:r>
              <a:rPr lang="en-US" sz="20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Assigned</a:t>
            </a:r>
            <a:r>
              <a:rPr lang="en-US" sz="2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Wednesday, March 25, 2026</a:t>
            </a:r>
            <a:endParaRPr lang="en-US" sz="2000" dirty="0"/>
          </a:p>
          <a:p>
            <a:pPr marL="101600" indent="-101600">
              <a:lnSpc>
                <a:spcPct val="150000"/>
              </a:lnSpc>
              <a:spcAft>
                <a:spcPts val="300"/>
              </a:spcAft>
              <a:buSzPct val="100000"/>
              <a:buChar char="•"/>
            </a:pPr>
            <a:r>
              <a:rPr lang="en-US" sz="20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Due</a:t>
            </a:r>
            <a:r>
              <a:rPr lang="en-US" sz="2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Wednesday, April 8, 2026 at 12:29 PM</a:t>
            </a:r>
            <a:endParaRPr lang="en-US" sz="2000" dirty="0"/>
          </a:p>
          <a:p>
            <a:pPr marL="101600" indent="-101600">
              <a:lnSpc>
                <a:spcPct val="150000"/>
              </a:lnSpc>
              <a:spcAft>
                <a:spcPts val="300"/>
              </a:spcAft>
              <a:buSzPct val="100000"/>
              <a:buChar char="•"/>
            </a:pPr>
            <a:r>
              <a:rPr lang="en-US" sz="20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Points</a:t>
            </a:r>
            <a:r>
              <a:rPr lang="en-US" sz="2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50 (30% of final grade combined with Final Project)</a:t>
            </a:r>
            <a:endParaRPr lang="en-US" sz="2000" dirty="0"/>
          </a:p>
          <a:p>
            <a:pPr marL="101600" indent="-101600">
              <a:lnSpc>
                <a:spcPct val="150000"/>
              </a:lnSpc>
              <a:spcAft>
                <a:spcPts val="300"/>
              </a:spcAft>
              <a:buSzPct val="100000"/>
              <a:buChar char="•"/>
            </a:pPr>
            <a:r>
              <a:rPr lang="en-US" sz="20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Format</a:t>
            </a:r>
            <a:r>
              <a:rPr lang="en-US" sz="2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Artifact + Report + Evidence</a:t>
            </a:r>
            <a:endParaRPr lang="en-US" sz="2000" dirty="0"/>
          </a:p>
          <a:p>
            <a:pPr marL="101600" indent="-101600">
              <a:lnSpc>
                <a:spcPct val="150000"/>
              </a:lnSpc>
              <a:spcAft>
                <a:spcPts val="300"/>
              </a:spcAft>
              <a:buSzPct val="100000"/>
              <a:buChar char="•"/>
            </a:pPr>
            <a:r>
              <a:rPr lang="en-US" sz="20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</a:t>
            </a:r>
            <a:r>
              <a:rPr lang="en-US" sz="2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Individual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11100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707827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/>
          <p:cNvSpPr/>
          <p:nvPr/>
        </p:nvSpPr>
        <p:spPr>
          <a:xfrm>
            <a:off x="0" y="684014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253901" y="177701"/>
            <a:ext cx="8808922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Midterm Project Overview</a:t>
            </a:r>
            <a:endParaRPr lang="en-US" sz="2100" dirty="0"/>
          </a:p>
        </p:txBody>
      </p:sp>
      <p:sp>
        <p:nvSpPr>
          <p:cNvPr id="6" name="Text 4"/>
          <p:cNvSpPr/>
          <p:nvPr/>
        </p:nvSpPr>
        <p:spPr>
          <a:xfrm>
            <a:off x="203150" y="1368029"/>
            <a:ext cx="8737699" cy="3091457"/>
          </a:xfrm>
          <a:prstGeom prst="rect">
            <a:avLst/>
          </a:prstGeom>
          <a:noFill/>
          <a:ln/>
        </p:spPr>
        <p:txBody>
          <a:bodyPr wrap="square" lIns="101600" tIns="0" rIns="0" bIns="0" rtlCol="0" anchor="t"/>
          <a:lstStyle/>
          <a:p>
            <a:pPr marL="101600" indent="-101600">
              <a:spcAft>
                <a:spcPts val="3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Translate abstract threat-modeling concepts from your Assignments 5 &amp; 6 into concrete user-facing examples.</a:t>
            </a:r>
            <a:br>
              <a:rPr lang="en-US" sz="2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</a:br>
            <a:endParaRPr lang="en-US" sz="2000" dirty="0">
              <a:solidFill>
                <a:srgbClr val="333333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101600" indent="-101600">
              <a:spcAft>
                <a:spcPts val="3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Build an interactive Artifact(s) demonstrating two AI/ML attack vectors.</a:t>
            </a:r>
            <a:br>
              <a:rPr lang="en-US" sz="2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</a:br>
            <a:endParaRPr lang="en-US" sz="2000" dirty="0">
              <a:solidFill>
                <a:srgbClr val="333333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101600" indent="-101600">
              <a:spcAft>
                <a:spcPts val="3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Write a Project Report that includes Evidence that your demo works (as a backup in case I can’t get it running easily).</a:t>
            </a:r>
            <a:br>
              <a:rPr lang="en-US" sz="2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</a:br>
            <a:endParaRPr lang="en-US" sz="2000" dirty="0">
              <a:solidFill>
                <a:srgbClr val="333333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101600" indent="-101600">
              <a:spcAft>
                <a:spcPts val="300"/>
              </a:spcAft>
              <a:buSzPct val="100000"/>
              <a:buFontTx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Use LLM-assisted development while maintaining technical judgment.</a:t>
            </a:r>
            <a:br>
              <a:rPr lang="en-US" sz="2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</a:br>
            <a:endParaRPr lang="en-US" sz="2000" dirty="0">
              <a:solidFill>
                <a:srgbClr val="333333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101600" indent="-101600">
              <a:spcAft>
                <a:spcPts val="300"/>
              </a:spcAft>
              <a:buSzPct val="100000"/>
              <a:buChar char="•"/>
            </a:pPr>
            <a:endParaRPr lang="en-US" sz="2000" dirty="0">
              <a:solidFill>
                <a:srgbClr val="333333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707827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/>
          <p:cNvSpPr/>
          <p:nvPr/>
        </p:nvSpPr>
        <p:spPr>
          <a:xfrm>
            <a:off x="0" y="684014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253901" y="177701"/>
            <a:ext cx="8808922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Midterm Project “Interactivity” Definition</a:t>
            </a:r>
            <a:endParaRPr lang="en-US" sz="2100" dirty="0"/>
          </a:p>
        </p:txBody>
      </p:sp>
      <p:sp>
        <p:nvSpPr>
          <p:cNvPr id="5" name="Text 3"/>
          <p:cNvSpPr/>
          <p:nvPr/>
        </p:nvSpPr>
        <p:spPr>
          <a:xfrm>
            <a:off x="203150" y="910977"/>
            <a:ext cx="8912453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600"/>
              </a:spcAft>
              <a:buNone/>
            </a:pPr>
            <a:r>
              <a:rPr lang="en-US" sz="18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"Interactive" Has a Low but Real Bar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203150" y="1380827"/>
            <a:ext cx="8737699" cy="3711923"/>
          </a:xfrm>
          <a:prstGeom prst="rect">
            <a:avLst/>
          </a:prstGeom>
          <a:noFill/>
          <a:ln/>
        </p:spPr>
        <p:txBody>
          <a:bodyPr wrap="square" lIns="101600" tIns="0" rIns="0" bIns="0" rtlCol="0" anchor="t"/>
          <a:lstStyle/>
          <a:p>
            <a:pPr marL="101600" indent="-101600" algn="l">
              <a:spcAft>
                <a:spcPts val="300"/>
              </a:spcAft>
              <a:buSzPct val="100000"/>
              <a:buChar char="•"/>
            </a:pPr>
            <a:r>
              <a:rPr lang="en-US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Something another person can actively use, manipulate, or step through</a:t>
            </a:r>
          </a:p>
          <a:p>
            <a:pPr marL="101600" indent="-101600" algn="l">
              <a:spcAft>
                <a:spcPts val="300"/>
              </a:spcAft>
              <a:buSzPct val="100000"/>
              <a:buChar char="•"/>
            </a:pPr>
            <a:r>
              <a:rPr lang="en-US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Examples: user is able to click, type, toggle, choose, or run something</a:t>
            </a:r>
            <a:endParaRPr lang="en-US" dirty="0"/>
          </a:p>
          <a:p>
            <a:pPr marL="101600" indent="-101600" algn="l">
              <a:spcAft>
                <a:spcPts val="300"/>
              </a:spcAft>
              <a:buSzPct val="100000"/>
              <a:buChar char="•"/>
            </a:pPr>
            <a:r>
              <a:rPr lang="en-US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interaction should change the observed behavior of the artifact</a:t>
            </a:r>
            <a:endParaRPr lang="en-US" dirty="0"/>
          </a:p>
          <a:p>
            <a:pPr marL="101600" indent="-101600">
              <a:spcAft>
                <a:spcPts val="300"/>
              </a:spcAft>
              <a:buSzPct val="100000"/>
              <a:buChar char="•"/>
            </a:pPr>
            <a:r>
              <a:rPr lang="en-US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Examples:</a:t>
            </a:r>
          </a:p>
          <a:p>
            <a:pPr marL="558800" lvl="1" indent="-101600">
              <a:spcAft>
                <a:spcPts val="300"/>
              </a:spcAft>
              <a:buSzPct val="100000"/>
              <a:buChar char="•"/>
            </a:pPr>
            <a:r>
              <a:rPr lang="en-US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small web application</a:t>
            </a:r>
          </a:p>
          <a:p>
            <a:pPr marL="558800" lvl="1" indent="-101600">
              <a:spcAft>
                <a:spcPts val="300"/>
              </a:spcAft>
              <a:buSzPct val="100000"/>
              <a:buChar char="•"/>
            </a:pPr>
            <a:r>
              <a:rPr lang="en-US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command-line simulation or terminal-based demo</a:t>
            </a:r>
          </a:p>
          <a:p>
            <a:pPr marL="558800" lvl="1" indent="-101600">
              <a:spcAft>
                <a:spcPts val="300"/>
              </a:spcAft>
              <a:buSzPct val="100000"/>
              <a:buChar char="•"/>
            </a:pPr>
            <a:r>
              <a:rPr lang="en-US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notebook with interactive controls or reproducible attack steps</a:t>
            </a:r>
          </a:p>
          <a:p>
            <a:pPr marL="558800" lvl="1" indent="-101600">
              <a:spcAft>
                <a:spcPts val="300"/>
              </a:spcAft>
              <a:buSzPct val="100000"/>
              <a:buChar char="•"/>
            </a:pPr>
            <a:r>
              <a:rPr lang="en-US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simple game or scenario simulator</a:t>
            </a:r>
          </a:p>
          <a:p>
            <a:pPr marL="558800" lvl="1" indent="-101600">
              <a:spcAft>
                <a:spcPts val="300"/>
              </a:spcAft>
              <a:buSzPct val="100000"/>
              <a:buChar char="•"/>
            </a:pPr>
            <a:r>
              <a:rPr lang="en-US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branching "choose the attack path" walkthrough</a:t>
            </a:r>
          </a:p>
          <a:p>
            <a:pPr marL="558800" lvl="1" indent="-101600">
              <a:spcAft>
                <a:spcPts val="300"/>
              </a:spcAft>
              <a:buSzPct val="100000"/>
              <a:buChar char="•"/>
            </a:pPr>
            <a:r>
              <a:rPr lang="en-US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chatbot, agent, or toy pipeline with deliberately constructed vulnerabilities</a:t>
            </a:r>
          </a:p>
          <a:p>
            <a:pPr marL="558800" lvl="1" indent="-101600">
              <a:spcAft>
                <a:spcPts val="300"/>
              </a:spcAft>
              <a:buSzPct val="100000"/>
              <a:buChar char="•"/>
            </a:pPr>
            <a:r>
              <a:rPr lang="en-US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visual explainer with toggles, sliders, prompts, or input/output experimentation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CDB5F7-DA5F-FF06-131C-98DB09F1E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DBDAE62C-E256-7E5F-F998-9AAEFD5298E0}"/>
              </a:ext>
            </a:extLst>
          </p:cNvPr>
          <p:cNvSpPr/>
          <p:nvPr/>
        </p:nvSpPr>
        <p:spPr>
          <a:xfrm>
            <a:off x="0" y="0"/>
            <a:ext cx="9144000" cy="707827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5282966E-9440-1260-CF16-E81E650D8850}"/>
              </a:ext>
            </a:extLst>
          </p:cNvPr>
          <p:cNvSpPr/>
          <p:nvPr/>
        </p:nvSpPr>
        <p:spPr>
          <a:xfrm>
            <a:off x="0" y="684014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CDC6315E-F86D-8DC5-186B-37723D1A8561}"/>
              </a:ext>
            </a:extLst>
          </p:cNvPr>
          <p:cNvSpPr/>
          <p:nvPr/>
        </p:nvSpPr>
        <p:spPr>
          <a:xfrm>
            <a:off x="253901" y="177701"/>
            <a:ext cx="8808922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Midterm Project Interactivity Demo Example</a:t>
            </a:r>
            <a:endParaRPr lang="en-US" sz="21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AD6CE11F-8338-03A5-C8F9-C5B52D646756}"/>
              </a:ext>
            </a:extLst>
          </p:cNvPr>
          <p:cNvSpPr/>
          <p:nvPr/>
        </p:nvSpPr>
        <p:spPr>
          <a:xfrm>
            <a:off x="681715" y="3935841"/>
            <a:ext cx="3813374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  <a:hlinkClick r:id="rId3"/>
              </a:rPr>
              <a:t>https://falcon.events/portal/signup</a:t>
            </a:r>
            <a:r>
              <a:rPr lang="en-US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EF7259-D331-9CA2-3A0D-7B167D25D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5091" y="873432"/>
            <a:ext cx="3627732" cy="4092367"/>
          </a:xfrm>
          <a:prstGeom prst="rect">
            <a:avLst/>
          </a:prstGeom>
        </p:spPr>
      </p:pic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C36566BB-9853-6D18-ED81-92CBACA106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901" y="1166515"/>
            <a:ext cx="4778595" cy="270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85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707827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/>
          <p:cNvSpPr/>
          <p:nvPr/>
        </p:nvSpPr>
        <p:spPr>
          <a:xfrm>
            <a:off x="0" y="684014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253901" y="177701"/>
            <a:ext cx="8808922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Midterm Project Security Context Disclaimer</a:t>
            </a:r>
            <a:endParaRPr lang="en-US" sz="2100" dirty="0"/>
          </a:p>
        </p:txBody>
      </p:sp>
      <p:sp>
        <p:nvSpPr>
          <p:cNvPr id="5" name="Text 3"/>
          <p:cNvSpPr/>
          <p:nvPr/>
        </p:nvSpPr>
        <p:spPr>
          <a:xfrm>
            <a:off x="2208111" y="1053817"/>
            <a:ext cx="4727774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600"/>
              </a:spcAft>
              <a:buNone/>
            </a:pPr>
            <a:r>
              <a:rPr lang="en-US" b="1" dirty="0">
                <a:solidFill>
                  <a:srgbClr val="043865"/>
                </a:solidFill>
                <a:latin typeface="Arial" pitchFamily="34" charset="0"/>
                <a:cs typeface="Arial" pitchFamily="34" charset="-120"/>
              </a:rPr>
              <a:t>It should be obvious, but I’ll say it anyway: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203149" y="1648809"/>
            <a:ext cx="8737699" cy="1184787"/>
          </a:xfrm>
          <a:prstGeom prst="roundRect">
            <a:avLst>
              <a:gd name="adj" fmla="val 15943"/>
            </a:avLst>
          </a:prstGeom>
          <a:solidFill>
            <a:srgbClr val="DDB774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245261" y="1770178"/>
            <a:ext cx="8653474" cy="9420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spcBef>
                <a:spcPts val="11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 are building a controlled educational demonstration, </a:t>
            </a:r>
          </a:p>
          <a:p>
            <a:pPr marL="0" indent="0" algn="ctr">
              <a:spcBef>
                <a:spcPts val="1100"/>
              </a:spcBef>
              <a:spcAft>
                <a:spcPts val="600"/>
              </a:spcAft>
              <a:buNone/>
            </a:pPr>
            <a:r>
              <a:rPr lang="en-US" sz="2400" b="1" i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not</a:t>
            </a:r>
            <a:r>
              <a:rPr lang="en-US" sz="24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attacking real systems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161036" y="3406572"/>
            <a:ext cx="8737699" cy="1032215"/>
          </a:xfrm>
          <a:prstGeom prst="rect">
            <a:avLst/>
          </a:prstGeom>
          <a:noFill/>
          <a:ln/>
        </p:spPr>
        <p:txBody>
          <a:bodyPr wrap="square" lIns="101600" tIns="0" rIns="0" bIns="0" rtlCol="0" anchor="t"/>
          <a:lstStyle/>
          <a:p>
            <a:pPr marL="101600" indent="-101600" algn="l">
              <a:spcAft>
                <a:spcPts val="300"/>
              </a:spcAft>
              <a:buSzPct val="100000"/>
              <a:buChar char="•"/>
            </a:pPr>
            <a:r>
              <a:rPr lang="en-US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Use toy systems, mock prompts, simulated APIs, synthetic environments, etc.</a:t>
            </a:r>
            <a:endParaRPr lang="en-US" dirty="0"/>
          </a:p>
          <a:p>
            <a:pPr marL="101600" indent="-101600" algn="l">
              <a:spcAft>
                <a:spcPts val="300"/>
              </a:spcAft>
              <a:buSzPct val="100000"/>
              <a:buChar char="•"/>
            </a:pPr>
            <a:r>
              <a:rPr lang="en-US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 not </a:t>
            </a:r>
            <a:r>
              <a:rPr lang="en-US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target real organizations, real users, or live services</a:t>
            </a:r>
            <a:endParaRPr lang="en-US" dirty="0"/>
          </a:p>
          <a:p>
            <a:pPr marL="101600" indent="-101600" algn="l">
              <a:spcAft>
                <a:spcPts val="300"/>
              </a:spcAft>
              <a:buSzPct val="100000"/>
              <a:buChar char="•"/>
            </a:pPr>
            <a:r>
              <a:rPr lang="en-US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Show the attack logic, impact, and mitigation without creating unnecessary risk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707827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/>
          <p:cNvSpPr/>
          <p:nvPr/>
        </p:nvSpPr>
        <p:spPr>
          <a:xfrm>
            <a:off x="0" y="684014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253901" y="177701"/>
            <a:ext cx="8808922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Midterm Project Grading</a:t>
            </a:r>
            <a:endParaRPr lang="en-US" sz="2100" dirty="0"/>
          </a:p>
        </p:txBody>
      </p:sp>
      <p:sp>
        <p:nvSpPr>
          <p:cNvPr id="5" name="Text 3"/>
          <p:cNvSpPr/>
          <p:nvPr/>
        </p:nvSpPr>
        <p:spPr>
          <a:xfrm>
            <a:off x="202135" y="1258491"/>
            <a:ext cx="8912453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600"/>
              </a:spcAft>
              <a:buNone/>
            </a:pPr>
            <a:r>
              <a:rPr lang="en-US" sz="18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I Care About Most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202135" y="1766622"/>
            <a:ext cx="8737699" cy="1916613"/>
          </a:xfrm>
          <a:prstGeom prst="rect">
            <a:avLst/>
          </a:prstGeom>
          <a:noFill/>
          <a:ln/>
        </p:spPr>
        <p:txBody>
          <a:bodyPr wrap="square" lIns="101600" tIns="0" rIns="0" bIns="0" rtlCol="0" anchor="t"/>
          <a:lstStyle/>
          <a:p>
            <a:pPr marL="101600" indent="-101600" algn="l">
              <a:lnSpc>
                <a:spcPct val="150000"/>
              </a:lnSpc>
              <a:spcAft>
                <a:spcPts val="3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Does the artifact clearly demonstrate two attacks?</a:t>
            </a:r>
            <a:endParaRPr lang="en-US" sz="2000" dirty="0"/>
          </a:p>
          <a:p>
            <a:pPr marL="101600" indent="-101600" algn="l">
              <a:lnSpc>
                <a:spcPct val="150000"/>
              </a:lnSpc>
              <a:spcAft>
                <a:spcPts val="3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Are the attacks meaningfully connected to your Assignment 5 / 6 topic?</a:t>
            </a:r>
            <a:endParaRPr lang="en-US" sz="2000" dirty="0"/>
          </a:p>
          <a:p>
            <a:pPr marL="101600" indent="-101600" algn="l">
              <a:lnSpc>
                <a:spcPct val="150000"/>
              </a:lnSpc>
              <a:spcAft>
                <a:spcPts val="3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 you demonstrate understanding of the security significance?</a:t>
            </a:r>
            <a:endParaRPr lang="en-US" sz="2000" dirty="0"/>
          </a:p>
          <a:p>
            <a:pPr marL="101600" indent="-101600" algn="l">
              <a:lnSpc>
                <a:spcPct val="150000"/>
              </a:lnSpc>
              <a:spcAft>
                <a:spcPts val="3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 your submission documented clearly enough to evaluate?</a:t>
            </a:r>
            <a:endParaRPr lang="en-US" sz="2000" dirty="0"/>
          </a:p>
          <a:p>
            <a:pPr marL="101600" indent="-101600" algn="l">
              <a:lnSpc>
                <a:spcPct val="150000"/>
              </a:lnSpc>
              <a:spcAft>
                <a:spcPts val="3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Did you use LLM tools responsibly rather than blindly?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5CA077-376B-363F-09CB-F2FB5A80D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23AC9148-1C78-4B98-6EC4-B35D272D4749}"/>
              </a:ext>
            </a:extLst>
          </p:cNvPr>
          <p:cNvSpPr/>
          <p:nvPr/>
        </p:nvSpPr>
        <p:spPr>
          <a:xfrm>
            <a:off x="0" y="0"/>
            <a:ext cx="9144000" cy="707827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A3A98785-8170-0FFC-1D88-7F02CF56BA40}"/>
              </a:ext>
            </a:extLst>
          </p:cNvPr>
          <p:cNvSpPr/>
          <p:nvPr/>
        </p:nvSpPr>
        <p:spPr>
          <a:xfrm>
            <a:off x="0" y="684014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13B460DE-F241-C6A5-8F67-2B379DDC4D8D}"/>
              </a:ext>
            </a:extLst>
          </p:cNvPr>
          <p:cNvSpPr/>
          <p:nvPr/>
        </p:nvSpPr>
        <p:spPr>
          <a:xfrm>
            <a:off x="253901" y="177701"/>
            <a:ext cx="8808922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Midterm Project Grading</a:t>
            </a:r>
            <a:endParaRPr lang="en-US" sz="21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3C40BF60-AF55-A592-5F3D-B915F2E41108}"/>
              </a:ext>
            </a:extLst>
          </p:cNvPr>
          <p:cNvSpPr/>
          <p:nvPr/>
        </p:nvSpPr>
        <p:spPr>
          <a:xfrm>
            <a:off x="202135" y="1258491"/>
            <a:ext cx="8912453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600"/>
              </a:spcAft>
              <a:buNone/>
            </a:pPr>
            <a:r>
              <a:rPr lang="en-US" sz="18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Make my job easy!</a:t>
            </a:r>
            <a:endParaRPr lang="en-US" sz="18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CA056A94-C223-CB2F-B8D8-81B562FB78C1}"/>
              </a:ext>
            </a:extLst>
          </p:cNvPr>
          <p:cNvSpPr/>
          <p:nvPr/>
        </p:nvSpPr>
        <p:spPr>
          <a:xfrm>
            <a:off x="203150" y="1903355"/>
            <a:ext cx="8737699" cy="1916613"/>
          </a:xfrm>
          <a:prstGeom prst="rect">
            <a:avLst/>
          </a:prstGeom>
          <a:noFill/>
          <a:ln/>
        </p:spPr>
        <p:txBody>
          <a:bodyPr wrap="square" lIns="101600" tIns="0" rIns="0" bIns="0" rtlCol="0" anchor="t"/>
          <a:lstStyle/>
          <a:p>
            <a:pPr marL="101600" indent="-101600">
              <a:lnSpc>
                <a:spcPct val="150000"/>
              </a:lnSpc>
              <a:spcAft>
                <a:spcPts val="3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Include a README</a:t>
            </a:r>
            <a:endParaRPr lang="en-US" sz="2000" dirty="0"/>
          </a:p>
          <a:p>
            <a:pPr marL="101600" indent="-101600">
              <a:lnSpc>
                <a:spcPct val="150000"/>
              </a:lnSpc>
              <a:spcAft>
                <a:spcPts val="3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Include startup steps</a:t>
            </a:r>
            <a:endParaRPr lang="en-US" sz="2000" dirty="0"/>
          </a:p>
          <a:p>
            <a:pPr marL="101600" indent="-101600">
              <a:lnSpc>
                <a:spcPct val="150000"/>
              </a:lnSpc>
              <a:spcAft>
                <a:spcPts val="3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Include screenshots or a short video</a:t>
            </a:r>
            <a:endParaRPr lang="en-US" sz="2000" dirty="0"/>
          </a:p>
          <a:p>
            <a:pPr marL="101600" indent="-101600">
              <a:lnSpc>
                <a:spcPct val="150000"/>
              </a:lnSpc>
              <a:spcAft>
                <a:spcPts val="3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Label where Attack 1 and Attack 2 appear</a:t>
            </a:r>
            <a:endParaRPr lang="en-US" sz="2000" dirty="0"/>
          </a:p>
          <a:p>
            <a:pPr marL="101600" indent="-101600">
              <a:lnSpc>
                <a:spcPct val="150000"/>
              </a:lnSpc>
              <a:spcAft>
                <a:spcPts val="3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State clearly what is simulated vs. realistic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42214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1004</Words>
  <Application>Microsoft Macintosh PowerPoint</Application>
  <PresentationFormat>On-screen Show (16:9)</PresentationFormat>
  <Paragraphs>187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Presentation 14: LLM-Assisted Development and the Midterm Project</dc:title>
  <dc:subject>PptxGenJS Presentation</dc:subject>
  <dc:creator>Dallas Elleman</dc:creator>
  <cp:lastModifiedBy>Elleman, Dallas</cp:lastModifiedBy>
  <cp:revision>2</cp:revision>
  <dcterms:created xsi:type="dcterms:W3CDTF">2026-03-25T15:20:27Z</dcterms:created>
  <dcterms:modified xsi:type="dcterms:W3CDTF">2026-03-25T16:57:05Z</dcterms:modified>
</cp:coreProperties>
</file>