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399" r:id="rId4"/>
    <p:sldId id="401" r:id="rId5"/>
    <p:sldId id="403" r:id="rId6"/>
    <p:sldId id="402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865"/>
    <a:srgbClr val="A5B4FC"/>
    <a:srgbClr val="6466F2"/>
    <a:srgbClr val="F472B7"/>
    <a:srgbClr val="2BD6C0"/>
    <a:srgbClr val="DDB774"/>
    <a:srgbClr val="0E1217"/>
    <a:srgbClr val="21C55E"/>
    <a:srgbClr val="16131C"/>
    <a:srgbClr val="0F1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7"/>
    <p:restoredTop sz="94610"/>
  </p:normalViewPr>
  <p:slideViewPr>
    <p:cSldViewPr snapToGrid="0" snapToObjects="1">
      <p:cViewPr>
        <p:scale>
          <a:sx n="114" d="100"/>
          <a:sy n="114" d="100"/>
        </p:scale>
        <p:origin x="1520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50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3F992-54BE-4DEC-58B4-2598A7980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C386F-1401-3591-5EB8-E7B2F3E08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80E1E6-61BB-8739-83AE-4EC51D4104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B3ED4-049C-128E-FEAF-A8928283A5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50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D3604-321E-585C-F7B6-37362E87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A8072A-6A35-E1F8-6D89-7C5F48F45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CA87F2-AC3B-2BA6-F312-6D9CE9FD39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0451E-1518-ED0F-1122-253579F5FE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25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A8DCD-2710-7F2B-25FA-B8596F88A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499898-E737-A27F-D993-02C7B0253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F75A0C-0272-4244-E7B1-D4426D8D2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BBD7B-A47D-59AB-FCAE-3E7559C415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60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4C888-57C9-3B88-11CA-324964225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1B833B-2D69-AB40-2DED-3DD0AE633A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D66BC8-F314-2EC8-B7EF-7FE5C3EFE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4D66B-5109-B23F-635B-308EDBBC05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6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17199" y="1361881"/>
            <a:ext cx="5509599" cy="638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800"/>
              </a:spcAft>
              <a:buNone/>
            </a:pPr>
            <a:r>
              <a:rPr lang="en-US" sz="54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CYB-4203/6203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817200" y="2246412"/>
            <a:ext cx="5509599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400"/>
              </a:spcAft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and Trustworthy AI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14311" y="2893465"/>
            <a:ext cx="871537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13: Midterm Review</a:t>
            </a: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817198" y="3330968"/>
            <a:ext cx="5509599" cy="511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Monday, March 9, 2026</a:t>
            </a:r>
          </a:p>
          <a:p>
            <a:pPr marL="0" indent="0"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Topics: 1.1 - 6.4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15851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596801"/>
            <a:ext cx="9144000" cy="0"/>
          </a:xfrm>
          <a:prstGeom prst="line">
            <a:avLst/>
          </a:prstGeom>
          <a:noFill/>
          <a:ln w="38100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55550" y="126950"/>
            <a:ext cx="8601557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Today’s Agenda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201641" y="1047601"/>
            <a:ext cx="8056930" cy="3569047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From Presentation 11</a:t>
            </a:r>
          </a:p>
          <a:p>
            <a:pPr marL="584200" lvl="1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Briefly review all topics</a:t>
            </a:r>
          </a:p>
          <a:p>
            <a:pPr marL="584200" lvl="1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Highlight GRU attack example</a:t>
            </a:r>
          </a:p>
          <a:p>
            <a:pPr marL="584200" lvl="1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Cover AI/ML Threat Modeling Frameworks</a:t>
            </a:r>
          </a:p>
          <a:p>
            <a:pPr marL="127000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Midterm review</a:t>
            </a:r>
          </a:p>
          <a:p>
            <a:pPr marL="127000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Assignment 6</a:t>
            </a:r>
          </a:p>
          <a:p>
            <a:pPr marL="127000" indent="-127000">
              <a:spcAft>
                <a:spcPts val="600"/>
              </a:spcAft>
              <a:buSzPct val="100000"/>
              <a:buFontTx/>
              <a:buChar char="•"/>
            </a:pPr>
            <a:r>
              <a:rPr lang="en-US" dirty="0"/>
              <a:t>Midterm project look-ahead</a:t>
            </a:r>
          </a:p>
          <a:p>
            <a:pPr marL="127000" indent="-127000">
              <a:spcAft>
                <a:spcPts val="600"/>
              </a:spcAft>
              <a:buSzPct val="100000"/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91EA28-C453-B0F2-A446-0DA397E65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F9112264-5A29-5C29-881A-445498D83EC0}"/>
              </a:ext>
            </a:extLst>
          </p:cNvPr>
          <p:cNvSpPr/>
          <p:nvPr/>
        </p:nvSpPr>
        <p:spPr>
          <a:xfrm>
            <a:off x="0" y="0"/>
            <a:ext cx="9144000" cy="615851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BD97F95-CD30-0EFE-8C0C-C0A2D762561C}"/>
              </a:ext>
            </a:extLst>
          </p:cNvPr>
          <p:cNvSpPr/>
          <p:nvPr/>
        </p:nvSpPr>
        <p:spPr>
          <a:xfrm>
            <a:off x="0" y="596801"/>
            <a:ext cx="9144000" cy="0"/>
          </a:xfrm>
          <a:prstGeom prst="line">
            <a:avLst/>
          </a:prstGeom>
          <a:noFill/>
          <a:ln w="38100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1D219EA-4206-3F94-E01F-D5130E39C1D5}"/>
              </a:ext>
            </a:extLst>
          </p:cNvPr>
          <p:cNvSpPr/>
          <p:nvPr/>
        </p:nvSpPr>
        <p:spPr>
          <a:xfrm>
            <a:off x="355550" y="126950"/>
            <a:ext cx="8601557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DDB774"/>
                </a:solidFill>
                <a:latin typeface="Arial" pitchFamily="34" charset="0"/>
                <a:cs typeface="Arial" pitchFamily="34" charset="-120"/>
              </a:rPr>
              <a:t>Midterm Review</a:t>
            </a:r>
            <a:endParaRPr lang="en-US" sz="2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53281E-5363-49EB-52B7-651EB1B72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354" y="1356324"/>
            <a:ext cx="8649291" cy="309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6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1E5D26-ECC4-99BA-FF46-7C4EF31B5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7192775-D674-6CE8-CD8F-B563D142A362}"/>
              </a:ext>
            </a:extLst>
          </p:cNvPr>
          <p:cNvSpPr/>
          <p:nvPr/>
        </p:nvSpPr>
        <p:spPr>
          <a:xfrm>
            <a:off x="0" y="0"/>
            <a:ext cx="9144000" cy="615851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9897C0D-8860-9B84-1E9B-2BFA012D0A53}"/>
              </a:ext>
            </a:extLst>
          </p:cNvPr>
          <p:cNvSpPr/>
          <p:nvPr/>
        </p:nvSpPr>
        <p:spPr>
          <a:xfrm>
            <a:off x="0" y="596801"/>
            <a:ext cx="9144000" cy="0"/>
          </a:xfrm>
          <a:prstGeom prst="line">
            <a:avLst/>
          </a:prstGeom>
          <a:noFill/>
          <a:ln w="38100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70A2353-14E9-9A53-50E2-51AA1690C8E5}"/>
              </a:ext>
            </a:extLst>
          </p:cNvPr>
          <p:cNvSpPr/>
          <p:nvPr/>
        </p:nvSpPr>
        <p:spPr>
          <a:xfrm>
            <a:off x="355550" y="126950"/>
            <a:ext cx="8601557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DDB774"/>
                </a:solidFill>
                <a:latin typeface="Arial" pitchFamily="34" charset="0"/>
                <a:cs typeface="Arial" pitchFamily="34" charset="-120"/>
              </a:rPr>
              <a:t>Midterm Review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7007BC-550D-2629-C8D2-F95F19BAF380}"/>
              </a:ext>
            </a:extLst>
          </p:cNvPr>
          <p:cNvSpPr txBox="1"/>
          <p:nvPr/>
        </p:nvSpPr>
        <p:spPr>
          <a:xfrm>
            <a:off x="2388998" y="2387084"/>
            <a:ext cx="4366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SEE MIDTERM REVIEW GUIDE ON HARVEY : )</a:t>
            </a:r>
          </a:p>
        </p:txBody>
      </p:sp>
    </p:spTree>
    <p:extLst>
      <p:ext uri="{BB962C8B-B14F-4D97-AF65-F5344CB8AC3E}">
        <p14:creationId xmlns:p14="http://schemas.microsoft.com/office/powerpoint/2010/main" val="64670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DBE392-6A24-3E99-469E-7E520988C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888EF3E-85CD-F540-E805-A4BE7B700E2B}"/>
              </a:ext>
            </a:extLst>
          </p:cNvPr>
          <p:cNvSpPr/>
          <p:nvPr/>
        </p:nvSpPr>
        <p:spPr>
          <a:xfrm>
            <a:off x="0" y="0"/>
            <a:ext cx="9144000" cy="615851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983869B-9CEA-9705-8672-98F7AA01C2A3}"/>
              </a:ext>
            </a:extLst>
          </p:cNvPr>
          <p:cNvSpPr/>
          <p:nvPr/>
        </p:nvSpPr>
        <p:spPr>
          <a:xfrm>
            <a:off x="0" y="596801"/>
            <a:ext cx="9144000" cy="0"/>
          </a:xfrm>
          <a:prstGeom prst="line">
            <a:avLst/>
          </a:prstGeom>
          <a:noFill/>
          <a:ln w="38100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FA8FAA2-6DE9-2A11-92C9-CB759F69047F}"/>
              </a:ext>
            </a:extLst>
          </p:cNvPr>
          <p:cNvSpPr/>
          <p:nvPr/>
        </p:nvSpPr>
        <p:spPr>
          <a:xfrm>
            <a:off x="355550" y="126950"/>
            <a:ext cx="8601557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DDB774"/>
                </a:solidFill>
                <a:latin typeface="Arial" pitchFamily="34" charset="0"/>
                <a:cs typeface="Arial" pitchFamily="34" charset="-120"/>
              </a:rPr>
              <a:t>Assignment 6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9D6636-2499-3841-AD19-317B59CD1306}"/>
              </a:ext>
            </a:extLst>
          </p:cNvPr>
          <p:cNvSpPr txBox="1"/>
          <p:nvPr/>
        </p:nvSpPr>
        <p:spPr>
          <a:xfrm>
            <a:off x="167268" y="761852"/>
            <a:ext cx="856413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4-6 pages total – Due Wednesday March 23 (after Spring Break)</a:t>
            </a:r>
          </a:p>
          <a:p>
            <a:endParaRPr lang="en-US" dirty="0"/>
          </a:p>
          <a:p>
            <a:r>
              <a:rPr lang="en-US" dirty="0"/>
              <a:t>Step 1: Recall your Assignment 5 topic</a:t>
            </a:r>
          </a:p>
          <a:p>
            <a:endParaRPr lang="en-US" dirty="0"/>
          </a:p>
          <a:p>
            <a:r>
              <a:rPr lang="en-US" dirty="0"/>
              <a:t>Step 2: Attack Vector Analysis (2-3 pages) – Select 4-5 specific attack vectors that are most relevant to your topic and provide the following for each: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Attack Description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Bio/neuro/psych analogue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AI/ML Pipeline stage mapping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Feasibility and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Defenses and open problems</a:t>
            </a:r>
          </a:p>
          <a:p>
            <a:endParaRPr lang="en-US" dirty="0"/>
          </a:p>
          <a:p>
            <a:r>
              <a:rPr lang="en-US" dirty="0"/>
              <a:t>Step 3: Threat Model (2-3 pages) – Choose 1 of the threat modeling frameworks from Presentation 11 and apply it systematically to your topic.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90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25A4F7-7905-91CA-395F-AF1638243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31B351F-1A32-6280-B682-E73807BE484E}"/>
              </a:ext>
            </a:extLst>
          </p:cNvPr>
          <p:cNvSpPr/>
          <p:nvPr/>
        </p:nvSpPr>
        <p:spPr>
          <a:xfrm>
            <a:off x="0" y="0"/>
            <a:ext cx="9144000" cy="615851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D212815-8489-8C87-4889-874203AF2B50}"/>
              </a:ext>
            </a:extLst>
          </p:cNvPr>
          <p:cNvSpPr/>
          <p:nvPr/>
        </p:nvSpPr>
        <p:spPr>
          <a:xfrm>
            <a:off x="0" y="596801"/>
            <a:ext cx="9144000" cy="0"/>
          </a:xfrm>
          <a:prstGeom prst="line">
            <a:avLst/>
          </a:prstGeom>
          <a:noFill/>
          <a:ln w="38100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7BC53ED-A161-DD2D-E093-63A2E937F5B2}"/>
              </a:ext>
            </a:extLst>
          </p:cNvPr>
          <p:cNvSpPr/>
          <p:nvPr/>
        </p:nvSpPr>
        <p:spPr>
          <a:xfrm>
            <a:off x="355550" y="126950"/>
            <a:ext cx="8601557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DDB774"/>
                </a:solidFill>
                <a:latin typeface="Arial" pitchFamily="34" charset="0"/>
                <a:cs typeface="Arial" pitchFamily="34" charset="-120"/>
              </a:rPr>
              <a:t>Midterm Project Look-Ahead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3262AC-77E8-0C90-B16F-5C924398C653}"/>
              </a:ext>
            </a:extLst>
          </p:cNvPr>
          <p:cNvSpPr txBox="1"/>
          <p:nvPr/>
        </p:nvSpPr>
        <p:spPr>
          <a:xfrm>
            <a:off x="224075" y="1327418"/>
            <a:ext cx="86958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Assigned Wednesday, March 25</a:t>
            </a:r>
          </a:p>
          <a:p>
            <a:r>
              <a:rPr lang="en-US" dirty="0"/>
              <a:t>Due Wednesday, April 8. </a:t>
            </a:r>
          </a:p>
          <a:p>
            <a:endParaRPr lang="en-US" dirty="0"/>
          </a:p>
          <a:p>
            <a:r>
              <a:rPr lang="en-US" dirty="0"/>
              <a:t>Synthesize your topic analysis from Assignments 5 and 6</a:t>
            </a:r>
          </a:p>
          <a:p>
            <a:endParaRPr lang="en-US" dirty="0"/>
          </a:p>
          <a:p>
            <a:r>
              <a:rPr lang="en-US" dirty="0"/>
              <a:t>Use Gemini CLI to help you create an </a:t>
            </a:r>
            <a:r>
              <a:rPr lang="en-US" i="1" dirty="0"/>
              <a:t>interactive artifact</a:t>
            </a:r>
            <a:r>
              <a:rPr lang="en-US" dirty="0"/>
              <a:t> (get creative!)</a:t>
            </a:r>
            <a:r>
              <a:rPr lang="en-US" i="1" dirty="0"/>
              <a:t> </a:t>
            </a:r>
            <a:r>
              <a:rPr lang="en-US" dirty="0"/>
              <a:t>that demonstrates 2 of the attack vectors you've analyzed. </a:t>
            </a:r>
          </a:p>
          <a:p>
            <a:endParaRPr lang="en-US" dirty="0"/>
          </a:p>
          <a:p>
            <a:r>
              <a:rPr lang="en-US" dirty="0"/>
              <a:t>As you complete Assignment 6, think about which of your attacks would be most compelling as interactive demonstrations.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09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5581</TotalTime>
  <Words>235</Words>
  <Application>Microsoft Macintosh PowerPoint</Application>
  <PresentationFormat>On-screen Show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Presentation 13: Midterm Review</dc:title>
  <dc:subject>PptxGenJS Presentation</dc:subject>
  <dc:creator>Dallas Elleman</dc:creator>
  <cp:lastModifiedBy>Elleman, Dallas</cp:lastModifiedBy>
  <cp:revision>39</cp:revision>
  <dcterms:created xsi:type="dcterms:W3CDTF">2026-02-11T15:14:20Z</dcterms:created>
  <dcterms:modified xsi:type="dcterms:W3CDTF">2026-03-11T16:54:10Z</dcterms:modified>
</cp:coreProperties>
</file>