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99" r:id="rId4"/>
    <p:sldId id="366" r:id="rId5"/>
    <p:sldId id="362" r:id="rId6"/>
    <p:sldId id="365" r:id="rId7"/>
    <p:sldId id="374" r:id="rId8"/>
    <p:sldId id="400" r:id="rId9"/>
    <p:sldId id="383" r:id="rId10"/>
    <p:sldId id="38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865"/>
    <a:srgbClr val="A5B4FC"/>
    <a:srgbClr val="6466F2"/>
    <a:srgbClr val="F472B7"/>
    <a:srgbClr val="2BD6C0"/>
    <a:srgbClr val="DDB774"/>
    <a:srgbClr val="0E1217"/>
    <a:srgbClr val="21C55E"/>
    <a:srgbClr val="16131C"/>
    <a:srgbClr val="0F1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0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CDA7-3475-8951-07FA-A4A5804B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4E2F9-D833-2190-E7D4-6BAAFEBE6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D9479-E7CD-1F78-0B2B-70B9F8715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1E147-81A5-8762-D7CD-810295176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F992-54BE-4DEC-58B4-2598A798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C386F-1401-3591-5EB8-E7B2F3E08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0E1E6-61BB-8739-83AE-4EC51D410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3ED4-049C-128E-FEAF-A8928283A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74E2-3E5D-5466-5C0A-AC8D4B01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9B293-809A-A071-37FC-F95446022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38DC5-90F2-63A6-27AF-230BE2D47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DE68-BAE5-8333-491B-B4DA9F6A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3880-3D28-9A91-8A73-6879DD63A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D13EE-CDC3-238E-5B4A-17B52143F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5D653-E031-E4C0-4FDE-E94EC2A34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5A0E-2651-1E61-7E1B-F781850D6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6F34-1759-4DCD-410A-3042A9A2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D12F4-6DF7-B691-895E-610DF23D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68468-5B27-D077-F102-F42B13D7B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F31C8-57C0-50D7-8769-EE7197C26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2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3425F-FBA2-239C-FAD6-7B564413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ED0D2-122D-8254-FD04-85A9D07E2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A8790-ED23-4FF9-3618-9732E3DDF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7086-DDAE-F6E5-36B2-A992B6919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D052-E9E1-9F16-20B5-46D611EF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D45D8-A77F-8C40-3A85-C736883A5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F02819-8986-6557-7204-5DF156D6B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606B-8E6E-13C9-7353-A35910BD9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4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A8813-F536-D447-692E-251C3975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42825-EF72-DD7B-940D-154A248CA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AA92F-1089-7734-64D5-CC704A158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B2B18-91E3-3EED-320F-D7B806949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gnmentforum.org/posts/Ge55vxEmKXunFFwoe/reward-hacking-behavior-can-generalize-across-task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vilaicartoons.com/archive/design-good-carrots-and-stick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metr.org/blog/2025-06-05-recent-reward-hack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17199" y="1361881"/>
            <a:ext cx="5509599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CYB-4203/6203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17200" y="2246412"/>
            <a:ext cx="5509599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and Trustworthy AI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214311" y="2893465"/>
            <a:ext cx="871537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12: Recap and Midterm Exam Discussion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817198" y="3330968"/>
            <a:ext cx="5509599" cy="511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Monday, March 9, 2026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Topics: 1.1 - 6.2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67BA2-BECC-EC15-B971-5720AFFF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FCADB6D-9D0D-F276-E2D9-CE5703C7CCB6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CB94B92-8E13-C6ED-7AB0-D6564344C623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3F6EB9A-C7A6-FEA2-A2FD-3A1C7193BAAA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7872C29-AE72-73F5-FBC5-3ABD67AA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A576CF6-E85D-6A99-CAA8-4F09EB75DCA0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Natural Learning Lifecycle Stage 3: Deployment &amp; Integration</a:t>
            </a:r>
            <a:endParaRPr lang="en-US" sz="2200" dirty="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D3204C82-8A09-4120-9B8A-29EC63FD0CD7}"/>
              </a:ext>
            </a:extLst>
          </p:cNvPr>
          <p:cNvSpPr/>
          <p:nvPr/>
        </p:nvSpPr>
        <p:spPr>
          <a:xfrm>
            <a:off x="132408" y="1806314"/>
            <a:ext cx="8605291" cy="2410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Serving</a:t>
            </a: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trained models via APIs, batch processing, or edge deployment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optimization</a:t>
            </a: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compression, quantization, distillation for production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</a:t>
            </a: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with applications, databases, and user-facing systems</a:t>
            </a:r>
            <a:endParaRPr lang="en-US" dirty="0"/>
          </a:p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dirty="0">
              <a:solidFill>
                <a:srgbClr val="2D374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attack surface shifts from the pipeline to the interface.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where adversaries interact with models directly.</a:t>
            </a:r>
            <a:endParaRPr lang="en-US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8AE4AA7-ABEF-B7EF-20A4-F5E0455B4FB4}"/>
              </a:ext>
            </a:extLst>
          </p:cNvPr>
          <p:cNvSpPr/>
          <p:nvPr/>
        </p:nvSpPr>
        <p:spPr>
          <a:xfrm>
            <a:off x="264816" y="1086331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What stage of human life does this represent?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054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Today’s Agenda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01641" y="1047601"/>
            <a:ext cx="8056930" cy="356904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Brief report from Spain</a:t>
            </a:r>
          </a:p>
          <a:p>
            <a:pPr marL="127000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Interactive recap of last week’s material</a:t>
            </a:r>
          </a:p>
          <a:p>
            <a:pPr marL="127000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Discussion:</a:t>
            </a:r>
          </a:p>
          <a:p>
            <a:pPr marL="584200" lvl="1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Exams</a:t>
            </a:r>
          </a:p>
          <a:p>
            <a:pPr marL="584200" lvl="1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Learning</a:t>
            </a:r>
          </a:p>
          <a:p>
            <a:pPr marL="584200" lvl="1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Reward hacking</a:t>
            </a:r>
          </a:p>
          <a:p>
            <a:pPr marL="584200" lvl="1" indent="-127000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The purpose of a university education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91EA28-C453-B0F2-A446-0DA397E6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112264-5A29-5C29-881A-445498D83EC0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BD97F95-CD30-0EFE-8C0C-C0A2D762561C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1D219EA-4206-3F94-E01F-D5130E39C1D5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ICISSP – Marbella, Spain – March 3-5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1513A-B215-DC23-D940-C78D3ABD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000" b="4000"/>
          <a:stretch>
            <a:fillRect/>
          </a:stretch>
        </p:blipFill>
        <p:spPr>
          <a:xfrm>
            <a:off x="798959" y="615851"/>
            <a:ext cx="7546082" cy="45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4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884D0-03D8-CAE6-5D79-E80A370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0D0F6B3-A881-D05D-FA5E-42070931F958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7FF3345-AC8B-D72C-8859-5C2823006BFF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CDEA81A-C352-1423-BD79-8F485C27C70D}"/>
              </a:ext>
            </a:extLst>
          </p:cNvPr>
          <p:cNvSpPr/>
          <p:nvPr/>
        </p:nvSpPr>
        <p:spPr>
          <a:xfrm>
            <a:off x="355550" y="126950"/>
            <a:ext cx="487190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(in this lifecycle) is the exam?</a:t>
            </a:r>
            <a:endParaRPr lang="en-US" sz="22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F16F047B-E98D-A0B1-0B44-43397BF7196C}"/>
              </a:ext>
            </a:extLst>
          </p:cNvPr>
          <p:cNvSpPr/>
          <p:nvPr/>
        </p:nvSpPr>
        <p:spPr>
          <a:xfrm>
            <a:off x="1479177" y="4299191"/>
            <a:ext cx="8056930" cy="204831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DEAEC0-C476-02FA-D54D-3EF4A01D82F5}"/>
              </a:ext>
            </a:extLst>
          </p:cNvPr>
          <p:cNvGrpSpPr/>
          <p:nvPr/>
        </p:nvGrpSpPr>
        <p:grpSpPr>
          <a:xfrm>
            <a:off x="158693" y="869708"/>
            <a:ext cx="3911600" cy="1702042"/>
            <a:chOff x="77503" y="723819"/>
            <a:chExt cx="3911600" cy="1702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11EFE5-FAF5-F258-E977-8FCD1F40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58" t="2797" r="8100" b="14109"/>
            <a:stretch>
              <a:fillRect/>
            </a:stretch>
          </p:blipFill>
          <p:spPr>
            <a:xfrm>
              <a:off x="77503" y="723819"/>
              <a:ext cx="3911600" cy="1702042"/>
            </a:xfrm>
            <a:prstGeom prst="roundRect">
              <a:avLst>
                <a:gd name="adj" fmla="val 7367"/>
              </a:avLst>
            </a:prstGeom>
            <a:ln w="38100">
              <a:solidFill>
                <a:srgbClr val="2BD6C0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2D197F-7047-3E0B-D54E-27554A1F5BE1}"/>
                </a:ext>
              </a:extLst>
            </p:cNvPr>
            <p:cNvSpPr txBox="1"/>
            <p:nvPr/>
          </p:nvSpPr>
          <p:spPr>
            <a:xfrm>
              <a:off x="523113" y="2171945"/>
              <a:ext cx="30203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Prepare high-quality datasets before training begins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655F59-7F64-44C7-BC4F-D388C0F5A8A6}"/>
              </a:ext>
            </a:extLst>
          </p:cNvPr>
          <p:cNvGrpSpPr/>
          <p:nvPr/>
        </p:nvGrpSpPr>
        <p:grpSpPr>
          <a:xfrm>
            <a:off x="4523447" y="869708"/>
            <a:ext cx="4449844" cy="1702042"/>
            <a:chOff x="4507263" y="768090"/>
            <a:chExt cx="4449844" cy="17020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6BFE61-FCCF-DF0A-2643-822B8B8AE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319" r="2344" b="11975"/>
            <a:stretch>
              <a:fillRect/>
            </a:stretch>
          </p:blipFill>
          <p:spPr>
            <a:xfrm>
              <a:off x="4507263" y="768090"/>
              <a:ext cx="4449844" cy="1702042"/>
            </a:xfrm>
            <a:prstGeom prst="roundRect">
              <a:avLst>
                <a:gd name="adj" fmla="val 7619"/>
              </a:avLst>
            </a:prstGeom>
            <a:ln w="38100">
              <a:solidFill>
                <a:srgbClr val="6466F2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7744CC-C2A2-8417-F1EE-7FD1BB75C499}"/>
                </a:ext>
              </a:extLst>
            </p:cNvPr>
            <p:cNvSpPr txBox="1"/>
            <p:nvPr/>
          </p:nvSpPr>
          <p:spPr>
            <a:xfrm>
              <a:off x="5026991" y="2171945"/>
              <a:ext cx="34115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Iteratively train, optimize, and validate model performance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8F7AA-138E-3D73-A1D3-8F0F622E9FF7}"/>
              </a:ext>
            </a:extLst>
          </p:cNvPr>
          <p:cNvGrpSpPr/>
          <p:nvPr/>
        </p:nvGrpSpPr>
        <p:grpSpPr>
          <a:xfrm>
            <a:off x="4523447" y="3016028"/>
            <a:ext cx="4449843" cy="1830612"/>
            <a:chOff x="4507263" y="2986079"/>
            <a:chExt cx="4449843" cy="18306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D54ACD-E707-AD13-2B6E-9242B5F1C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07" r="4504" b="11368"/>
            <a:stretch>
              <a:fillRect/>
            </a:stretch>
          </p:blipFill>
          <p:spPr>
            <a:xfrm>
              <a:off x="4507263" y="2986079"/>
              <a:ext cx="4449843" cy="1830612"/>
            </a:xfrm>
            <a:prstGeom prst="roundRect">
              <a:avLst>
                <a:gd name="adj" fmla="val 8114"/>
              </a:avLst>
            </a:prstGeom>
            <a:ln w="38100">
              <a:solidFill>
                <a:srgbClr val="21C55E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8663E1-3175-63EE-FF85-F8AF2A23C659}"/>
                </a:ext>
              </a:extLst>
            </p:cNvPr>
            <p:cNvSpPr txBox="1"/>
            <p:nvPr/>
          </p:nvSpPr>
          <p:spPr>
            <a:xfrm>
              <a:off x="5026991" y="4481963"/>
              <a:ext cx="34115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Ship the trained model and serve predictions to real users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5E18E-C788-5911-9B03-44A4E88BEA90}"/>
              </a:ext>
            </a:extLst>
          </p:cNvPr>
          <p:cNvGrpSpPr/>
          <p:nvPr/>
        </p:nvGrpSpPr>
        <p:grpSpPr>
          <a:xfrm>
            <a:off x="158692" y="2998179"/>
            <a:ext cx="3911601" cy="1848461"/>
            <a:chOff x="142508" y="2968230"/>
            <a:chExt cx="3911601" cy="18484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37FF31-6C4F-A36F-74F7-C1EBB25F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89" r="2777" b="9757"/>
            <a:stretch>
              <a:fillRect/>
            </a:stretch>
          </p:blipFill>
          <p:spPr>
            <a:xfrm>
              <a:off x="142508" y="2968230"/>
              <a:ext cx="3911601" cy="1848461"/>
            </a:xfrm>
            <a:prstGeom prst="roundRect">
              <a:avLst>
                <a:gd name="adj" fmla="val 9161"/>
              </a:avLst>
            </a:prstGeom>
            <a:ln w="38100">
              <a:solidFill>
                <a:srgbClr val="F472B7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67DE1-1939-5842-8517-C92F46235B41}"/>
                </a:ext>
              </a:extLst>
            </p:cNvPr>
            <p:cNvSpPr txBox="1"/>
            <p:nvPr/>
          </p:nvSpPr>
          <p:spPr>
            <a:xfrm>
              <a:off x="287727" y="4481963"/>
              <a:ext cx="3556160" cy="253916"/>
            </a:xfrm>
            <a:prstGeom prst="rect">
              <a:avLst/>
            </a:prstGeom>
            <a:solidFill>
              <a:srgbClr val="16131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Continuously monitor, diagnose issues, and retrain as needed</a:t>
              </a:r>
            </a:p>
          </p:txBody>
        </p:sp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A2DB2830-F1DB-316F-5A62-627DA41F79DC}"/>
              </a:ext>
            </a:extLst>
          </p:cNvPr>
          <p:cNvSpPr/>
          <p:nvPr/>
        </p:nvSpPr>
        <p:spPr>
          <a:xfrm>
            <a:off x="4092030" y="855209"/>
            <a:ext cx="395755" cy="443240"/>
          </a:xfrm>
          <a:prstGeom prst="rightArrow">
            <a:avLst/>
          </a:prstGeom>
          <a:solidFill>
            <a:srgbClr val="16131C"/>
          </a:solidFill>
          <a:ln w="38100">
            <a:solidFill>
              <a:srgbClr val="2BD6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414CC0A-179D-4BCA-3F48-FFF6CF1D0550}"/>
              </a:ext>
            </a:extLst>
          </p:cNvPr>
          <p:cNvSpPr/>
          <p:nvPr/>
        </p:nvSpPr>
        <p:spPr>
          <a:xfrm rot="16200000">
            <a:off x="196706" y="2573033"/>
            <a:ext cx="381603" cy="433595"/>
          </a:xfrm>
          <a:prstGeom prst="rightArrow">
            <a:avLst/>
          </a:prstGeom>
          <a:solidFill>
            <a:srgbClr val="16131C"/>
          </a:solidFill>
          <a:ln w="38100">
            <a:solidFill>
              <a:srgbClr val="F472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728D498-0961-1829-17A5-D17DF494CE64}"/>
              </a:ext>
            </a:extLst>
          </p:cNvPr>
          <p:cNvSpPr/>
          <p:nvPr/>
        </p:nvSpPr>
        <p:spPr>
          <a:xfrm rot="5400000">
            <a:off x="8583654" y="2590733"/>
            <a:ext cx="416999" cy="433595"/>
          </a:xfrm>
          <a:prstGeom prst="rightArrow">
            <a:avLst/>
          </a:prstGeom>
          <a:solidFill>
            <a:srgbClr val="16131C"/>
          </a:solidFill>
          <a:ln w="38100">
            <a:solidFill>
              <a:srgbClr val="6466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E2C73907-9384-9E0E-3181-7F61F7FA4CE7}"/>
              </a:ext>
            </a:extLst>
          </p:cNvPr>
          <p:cNvSpPr/>
          <p:nvPr/>
        </p:nvSpPr>
        <p:spPr>
          <a:xfrm flipH="1">
            <a:off x="4092029" y="4389120"/>
            <a:ext cx="395755" cy="457520"/>
          </a:xfrm>
          <a:prstGeom prst="rightArrow">
            <a:avLst/>
          </a:prstGeom>
          <a:solidFill>
            <a:srgbClr val="16131C"/>
          </a:solidFill>
          <a:ln w="38100">
            <a:solidFill>
              <a:srgbClr val="21C5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1FBBFF-B654-AA49-2E45-B5A55B10DA48}"/>
              </a:ext>
            </a:extLst>
          </p:cNvPr>
          <p:cNvSpPr txBox="1"/>
          <p:nvPr/>
        </p:nvSpPr>
        <p:spPr>
          <a:xfrm>
            <a:off x="173920" y="89583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STAGE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F280E-7653-4613-4EEC-5A0B1C737283}"/>
              </a:ext>
            </a:extLst>
          </p:cNvPr>
          <p:cNvSpPr txBox="1"/>
          <p:nvPr/>
        </p:nvSpPr>
        <p:spPr>
          <a:xfrm>
            <a:off x="4538675" y="89507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STAGE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6285C6-49A3-96AB-BF98-CBE0801F448C}"/>
              </a:ext>
            </a:extLst>
          </p:cNvPr>
          <p:cNvSpPr txBox="1"/>
          <p:nvPr/>
        </p:nvSpPr>
        <p:spPr>
          <a:xfrm>
            <a:off x="4501116" y="306383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STAGE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E6245-EF36-B78A-A752-DEFD1E927358}"/>
              </a:ext>
            </a:extLst>
          </p:cNvPr>
          <p:cNvSpPr txBox="1"/>
          <p:nvPr/>
        </p:nvSpPr>
        <p:spPr>
          <a:xfrm>
            <a:off x="174130" y="3051916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STAGE 4</a:t>
            </a:r>
          </a:p>
        </p:txBody>
      </p:sp>
    </p:spTree>
    <p:extLst>
      <p:ext uri="{BB962C8B-B14F-4D97-AF65-F5344CB8AC3E}">
        <p14:creationId xmlns:p14="http://schemas.microsoft.com/office/powerpoint/2010/main" val="143512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2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4B21B-D89B-A3D2-1C67-7BA1849A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E11DC84-14F6-9D70-AC29-54EC4389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5"/>
          <a:stretch>
            <a:fillRect/>
          </a:stretch>
        </p:blipFill>
        <p:spPr>
          <a:xfrm>
            <a:off x="34909" y="642066"/>
            <a:ext cx="9081931" cy="3178484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824B8BDB-6278-B1BF-7931-7726C3D2605F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FA576DF-F7ED-07C0-1184-05FD1C5FF4DE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ML paradigm represents the University education model?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EE06C-6385-0BFA-C777-4B79180085FF}"/>
              </a:ext>
            </a:extLst>
          </p:cNvPr>
          <p:cNvSpPr txBox="1"/>
          <p:nvPr/>
        </p:nvSpPr>
        <p:spPr>
          <a:xfrm>
            <a:off x="50415" y="3863588"/>
            <a:ext cx="8906692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Whether (1) supervised, (2) unsupervised, or (3) reinforcement learning: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b="1" dirty="0">
                <a:solidFill>
                  <a:srgbClr val="DDB774"/>
                </a:solidFill>
              </a:rPr>
              <a:t>Training Phase</a:t>
            </a:r>
            <a:r>
              <a:rPr lang="en-US" dirty="0">
                <a:solidFill>
                  <a:schemeClr val="bg1"/>
                </a:solidFill>
              </a:rPr>
              <a:t>: The model </a:t>
            </a:r>
            <a:r>
              <a:rPr lang="en-US" dirty="0">
                <a:solidFill>
                  <a:srgbClr val="DDB774"/>
                </a:solidFill>
              </a:rPr>
              <a:t>learns</a:t>
            </a:r>
            <a:r>
              <a:rPr lang="en-US" dirty="0">
                <a:solidFill>
                  <a:schemeClr val="bg1"/>
                </a:solidFill>
              </a:rPr>
              <a:t> from training data inputs how to make good predictions</a:t>
            </a:r>
          </a:p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b="1" dirty="0">
                <a:solidFill>
                  <a:srgbClr val="DDB774"/>
                </a:solidFill>
              </a:rPr>
              <a:t>Deployment phase</a:t>
            </a:r>
            <a:r>
              <a:rPr lang="en-US" dirty="0">
                <a:solidFill>
                  <a:schemeClr val="bg1"/>
                </a:solidFill>
              </a:rPr>
              <a:t>: The trained model performs </a:t>
            </a:r>
            <a:r>
              <a:rPr lang="en-US" dirty="0">
                <a:solidFill>
                  <a:srgbClr val="DDB774"/>
                </a:solidFill>
              </a:rPr>
              <a:t>inference</a:t>
            </a:r>
            <a:r>
              <a:rPr lang="en-US" dirty="0">
                <a:solidFill>
                  <a:schemeClr val="bg1"/>
                </a:solidFill>
              </a:rPr>
              <a:t> (makes predictions) on live data.</a:t>
            </a: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02135C11-2490-0BB4-811B-BE316EBF87E3}"/>
              </a:ext>
            </a:extLst>
          </p:cNvPr>
          <p:cNvSpPr/>
          <p:nvPr/>
        </p:nvSpPr>
        <p:spPr>
          <a:xfrm>
            <a:off x="1479177" y="4299191"/>
            <a:ext cx="8056930" cy="204831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DB8ABA6-C6BE-2F51-E4DE-FE525B667A26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C96778-33C5-2F6B-52F5-8531198ACCBB}"/>
              </a:ext>
            </a:extLst>
          </p:cNvPr>
          <p:cNvSpPr/>
          <p:nvPr/>
        </p:nvSpPr>
        <p:spPr>
          <a:xfrm>
            <a:off x="2240502" y="1151793"/>
            <a:ext cx="1109385" cy="4577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E4E4E4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48764-3394-6AD9-4784-C5B4FB714DB6}"/>
              </a:ext>
            </a:extLst>
          </p:cNvPr>
          <p:cNvSpPr txBox="1"/>
          <p:nvPr/>
        </p:nvSpPr>
        <p:spPr>
          <a:xfrm>
            <a:off x="0" y="1169899"/>
            <a:ext cx="317413" cy="38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9D09498-CD9B-795B-7159-B77981A6C211}"/>
              </a:ext>
            </a:extLst>
          </p:cNvPr>
          <p:cNvSpPr/>
          <p:nvPr/>
        </p:nvSpPr>
        <p:spPr>
          <a:xfrm>
            <a:off x="2240502" y="2081604"/>
            <a:ext cx="1109385" cy="4577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E4E4E4"/>
              </a:highlight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9CF84F-F1B6-30CE-BAB6-763BF3172F33}"/>
              </a:ext>
            </a:extLst>
          </p:cNvPr>
          <p:cNvSpPr/>
          <p:nvPr/>
        </p:nvSpPr>
        <p:spPr>
          <a:xfrm>
            <a:off x="2240502" y="3011415"/>
            <a:ext cx="1109385" cy="4577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E4E4E4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CDA131-1452-8841-7CF7-C5C98B6C1795}"/>
              </a:ext>
            </a:extLst>
          </p:cNvPr>
          <p:cNvSpPr txBox="1"/>
          <p:nvPr/>
        </p:nvSpPr>
        <p:spPr>
          <a:xfrm>
            <a:off x="0" y="2114739"/>
            <a:ext cx="317413" cy="38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6B0C2-ED24-B5BF-3CE8-3A139D49DDA6}"/>
              </a:ext>
            </a:extLst>
          </p:cNvPr>
          <p:cNvSpPr txBox="1"/>
          <p:nvPr/>
        </p:nvSpPr>
        <p:spPr>
          <a:xfrm>
            <a:off x="0" y="3022462"/>
            <a:ext cx="317413" cy="38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ABFEA-2104-FA12-274C-50EE1C72685E}"/>
              </a:ext>
            </a:extLst>
          </p:cNvPr>
          <p:cNvSpPr txBox="1"/>
          <p:nvPr/>
        </p:nvSpPr>
        <p:spPr>
          <a:xfrm>
            <a:off x="5391410" y="138068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A5B4FC"/>
                </a:solidFill>
              </a:rPr>
              <a:t>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0F7DC-0FAE-CD98-4B46-49734A764494}"/>
              </a:ext>
            </a:extLst>
          </p:cNvPr>
          <p:cNvSpPr txBox="1"/>
          <p:nvPr/>
        </p:nvSpPr>
        <p:spPr>
          <a:xfrm>
            <a:off x="5391410" y="232340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A5B4FC"/>
                </a:solidFill>
              </a:rPr>
              <a:t>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6C2131-BDD9-6127-3BA6-289A8F7726EE}"/>
              </a:ext>
            </a:extLst>
          </p:cNvPr>
          <p:cNvSpPr txBox="1"/>
          <p:nvPr/>
        </p:nvSpPr>
        <p:spPr>
          <a:xfrm>
            <a:off x="5391410" y="327986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A5B4FC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9166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1A135-8513-E6D8-9EE9-78115D3F8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C91581E-6A73-B4EB-72ED-D65DFE1B8E78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B95B3B3-043E-FC75-96D4-2EA15590CDE0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E4EF04E-602C-03C6-88C9-22AC08443520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the attack surface of your mind?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72CDF-B611-0D15-D74B-E63038DDF6C8}"/>
              </a:ext>
            </a:extLst>
          </p:cNvPr>
          <p:cNvSpPr txBox="1"/>
          <p:nvPr/>
        </p:nvSpPr>
        <p:spPr>
          <a:xfrm>
            <a:off x="117552" y="914244"/>
            <a:ext cx="2638918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b="1" dirty="0"/>
              <a:t>Attack surface</a:t>
            </a:r>
            <a:r>
              <a:rPr lang="en-US" dirty="0"/>
              <a:t>: the total sum of all potential entry points or ‘attack vectors’ including digital, physical, and social vulnerabilities that a threat actor can exploit.</a:t>
            </a:r>
            <a:endParaRPr lang="en-US" b="1" dirty="0"/>
          </a:p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b="1" dirty="0"/>
              <a:t>Threat model</a:t>
            </a:r>
            <a:r>
              <a:rPr lang="en-US" dirty="0"/>
              <a:t>: proactive, structured process used to identify, quantify, and address security vulnerabilities by anticipating potential attacker methods.</a:t>
            </a: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0B022411-69C0-E643-C5AC-F89176C797C8}"/>
              </a:ext>
            </a:extLst>
          </p:cNvPr>
          <p:cNvSpPr/>
          <p:nvPr/>
        </p:nvSpPr>
        <p:spPr>
          <a:xfrm>
            <a:off x="1479177" y="4299191"/>
            <a:ext cx="8056930" cy="204831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dirty="0"/>
          </a:p>
        </p:txBody>
      </p:sp>
      <p:pic>
        <p:nvPicPr>
          <p:cNvPr id="14" name="Picture 1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A45C4B09-E3D1-2FC1-E594-6FAC97C4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644" y="742801"/>
            <a:ext cx="5986023" cy="3990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A0A20-E419-D2F3-5120-C84C9769FA6C}"/>
              </a:ext>
            </a:extLst>
          </p:cNvPr>
          <p:cNvSpPr txBox="1"/>
          <p:nvPr/>
        </p:nvSpPr>
        <p:spPr>
          <a:xfrm>
            <a:off x="3769449" y="4733482"/>
            <a:ext cx="4472411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15"/>
              </a:lnSpc>
              <a:spcAft>
                <a:spcPts val="600"/>
              </a:spcAft>
              <a:buSzPct val="100000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generated by ChatGPT; slop retained for ironic value.</a:t>
            </a:r>
          </a:p>
        </p:txBody>
      </p:sp>
    </p:spTree>
    <p:extLst>
      <p:ext uri="{BB962C8B-B14F-4D97-AF65-F5344CB8AC3E}">
        <p14:creationId xmlns:p14="http://schemas.microsoft.com/office/powerpoint/2010/main" val="103735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849F4-1D4A-B916-8BEC-E1EB3C959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B0BBF4-3D41-6BF2-C167-0CF83878CCA5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D3419CF-F18D-359D-3075-7BD23C6A7225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AE930AD-E63D-09C1-166F-7343EEA80AD0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09D6365-737B-87B8-42FC-8404DED00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C1A5B24D-CC40-5BEB-96A4-C075BC6ED64C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Natural Learning Lifecycle Stage 2: Model Training &amp; Evaluation</a:t>
            </a:r>
            <a:endParaRPr lang="en-US" sz="2200" dirty="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99839116-D582-21D6-FBB6-D55DCD8F0381}"/>
              </a:ext>
            </a:extLst>
          </p:cNvPr>
          <p:cNvSpPr/>
          <p:nvPr/>
        </p:nvSpPr>
        <p:spPr>
          <a:xfrm>
            <a:off x="132408" y="1806314"/>
            <a:ext cx="8605291" cy="2410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Architecture selection </a:t>
            </a:r>
            <a:r>
              <a:rPr lang="en-US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and hyperparameter tuning for the task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Training runs</a:t>
            </a:r>
            <a:r>
              <a:rPr lang="en-US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 on GPUs/TPUs – iteratively adjusting model weights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Evaluation</a:t>
            </a:r>
            <a:r>
              <a:rPr lang="en-US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 on benchmarks to measure accuracy, fairness, robustness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Transfer learning</a:t>
            </a:r>
            <a:r>
              <a:rPr lang="en-US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: fine-tuning pre-trained models for specific tasks</a:t>
            </a:r>
            <a:endParaRPr lang="en-US" dirty="0"/>
          </a:p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dirty="0">
              <a:solidFill>
                <a:srgbClr val="2D3748"/>
              </a:solidFill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Model weights are learned parameters – often the most valuable IP in the pipeline</a:t>
            </a:r>
            <a:endParaRPr lang="en-US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CE8B249-0A46-0E38-F231-88703CB08730}"/>
              </a:ext>
            </a:extLst>
          </p:cNvPr>
          <p:cNvSpPr/>
          <p:nvPr/>
        </p:nvSpPr>
        <p:spPr>
          <a:xfrm>
            <a:off x="264816" y="1086331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What’s supposed to happen in this stage?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724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D2461-F3D2-FB60-4FEE-07B1C63F0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558DA5C-9C84-F1FD-3445-F47765FA031C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106D86C-6B86-3B84-A9B4-F5D8D882F30D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56E00DF-5E15-8604-0B25-75805C936EBE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9CAA35-89A5-B42B-93BF-B2D6AF429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FDDD848E-87EC-B627-C4E7-9AA56C6711F8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Natural Learning Evaluation: Exams</a:t>
            </a:r>
            <a:endParaRPr lang="en-US" sz="2200" dirty="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E1E49664-F6DF-A740-2530-F6ADD154209A}"/>
              </a:ext>
            </a:extLst>
          </p:cNvPr>
          <p:cNvSpPr/>
          <p:nvPr/>
        </p:nvSpPr>
        <p:spPr>
          <a:xfrm>
            <a:off x="132408" y="1806314"/>
            <a:ext cx="8605291" cy="2410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Measure our retention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Part of the learning process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Force us to replay learning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Force us to PAY ATTENTION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00346D4-0917-6C84-AB38-2DCD4FEC4B86}"/>
              </a:ext>
            </a:extLst>
          </p:cNvPr>
          <p:cNvSpPr/>
          <p:nvPr/>
        </p:nvSpPr>
        <p:spPr>
          <a:xfrm>
            <a:off x="264816" y="1086331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What do exams do?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999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CA87F-422E-9BBF-660F-C7EABAF61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2179F70-B86F-5BE9-6504-01FE8CB05474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0CCC641-EB77-A377-3FB2-535A465009FD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C638737-3499-C863-3A46-F81FABFD5138}"/>
              </a:ext>
            </a:extLst>
          </p:cNvPr>
          <p:cNvSpPr/>
          <p:nvPr/>
        </p:nvSpPr>
        <p:spPr>
          <a:xfrm>
            <a:off x="406301" y="1806314"/>
            <a:ext cx="8331398" cy="274038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3C9A0E9-5828-B0C3-2D45-78FB8421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F8FC2AD7-315D-338C-0327-9C9BEB7D4D0A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the University ‘reward signal’?</a:t>
            </a:r>
            <a:endParaRPr lang="en-US" sz="2200" dirty="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5CB40CED-AE93-B789-701B-19754008E7CF}"/>
              </a:ext>
            </a:extLst>
          </p:cNvPr>
          <p:cNvSpPr/>
          <p:nvPr/>
        </p:nvSpPr>
        <p:spPr>
          <a:xfrm>
            <a:off x="132408" y="1300796"/>
            <a:ext cx="5020655" cy="34388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RL systems find shortcuts that maximize the reward signal without achieving the goal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Alignment failure, not adversarial attack, but the behavior is exploitable</a:t>
            </a:r>
            <a:endParaRPr lang="en-US" dirty="0"/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Reward hacking can generalize across tasks</a:t>
            </a: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</a:t>
            </a:r>
            <a:b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model that learns hack one type of rewards is more likely to hack others (AIA, 2024)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Frontier LLMs increasingly exhibit this behavior</a:t>
            </a:r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(METR, 2025)</a:t>
            </a:r>
            <a:endParaRPr lang="en-US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F7C0A998-1D72-1CF3-4862-4E47B76EB3EB}"/>
              </a:ext>
            </a:extLst>
          </p:cNvPr>
          <p:cNvSpPr/>
          <p:nvPr/>
        </p:nvSpPr>
        <p:spPr>
          <a:xfrm>
            <a:off x="264816" y="863306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Vulnerability: RL Reward Hacking / Specification Gaming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C550E-602D-8D01-1AA6-830BF8C84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862" y="1608836"/>
            <a:ext cx="3141551" cy="2302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491E2-C5E3-758E-777C-400419DFD17D}"/>
              </a:ext>
            </a:extLst>
          </p:cNvPr>
          <p:cNvSpPr txBox="1"/>
          <p:nvPr/>
        </p:nvSpPr>
        <p:spPr>
          <a:xfrm>
            <a:off x="5493863" y="3910862"/>
            <a:ext cx="31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/>
              </a:rPr>
              <a:t>https://www.evilaicartoons.com/archive/design-good-carrots-and-sticks</a:t>
            </a:r>
            <a:r>
              <a:rPr lang="en-US" sz="9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58903-921A-15C1-2C48-E9959ADC37F3}"/>
              </a:ext>
            </a:extLst>
          </p:cNvPr>
          <p:cNvSpPr txBox="1"/>
          <p:nvPr/>
        </p:nvSpPr>
        <p:spPr>
          <a:xfrm>
            <a:off x="406301" y="4651392"/>
            <a:ext cx="822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Defenses: reward model ensembles, process-based rewards, constrained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8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529</Words>
  <Application>Microsoft Macintosh PowerPoint</Application>
  <PresentationFormat>On-screen Show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12: Recap and Midterm Exam Discussion</dc:title>
  <dc:subject>PptxGenJS Presentation</dc:subject>
  <dc:creator>Dallas Elleman</dc:creator>
  <cp:lastModifiedBy>Elleman, Dallas</cp:lastModifiedBy>
  <cp:revision>37</cp:revision>
  <dcterms:created xsi:type="dcterms:W3CDTF">2026-02-11T15:14:20Z</dcterms:created>
  <dcterms:modified xsi:type="dcterms:W3CDTF">2026-03-09T23:15:12Z</dcterms:modified>
</cp:coreProperties>
</file>