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98" r:id="rId3"/>
    <p:sldId id="257" r:id="rId4"/>
    <p:sldId id="361" r:id="rId5"/>
    <p:sldId id="418" r:id="rId6"/>
    <p:sldId id="419" r:id="rId7"/>
    <p:sldId id="422" r:id="rId8"/>
    <p:sldId id="366" r:id="rId9"/>
    <p:sldId id="438" r:id="rId10"/>
    <p:sldId id="424" r:id="rId11"/>
    <p:sldId id="426" r:id="rId12"/>
    <p:sldId id="362" r:id="rId13"/>
    <p:sldId id="400" r:id="rId14"/>
    <p:sldId id="402" r:id="rId15"/>
    <p:sldId id="404" r:id="rId16"/>
    <p:sldId id="423" r:id="rId17"/>
    <p:sldId id="428" r:id="rId18"/>
    <p:sldId id="406" r:id="rId19"/>
    <p:sldId id="429" r:id="rId20"/>
    <p:sldId id="405" r:id="rId21"/>
    <p:sldId id="407" r:id="rId22"/>
    <p:sldId id="430" r:id="rId23"/>
    <p:sldId id="408" r:id="rId24"/>
    <p:sldId id="431" r:id="rId25"/>
    <p:sldId id="409" r:id="rId26"/>
    <p:sldId id="376" r:id="rId27"/>
    <p:sldId id="437" r:id="rId28"/>
    <p:sldId id="394" r:id="rId29"/>
    <p:sldId id="432" r:id="rId30"/>
    <p:sldId id="433" r:id="rId31"/>
    <p:sldId id="435" r:id="rId32"/>
    <p:sldId id="436" r:id="rId33"/>
    <p:sldId id="416" r:id="rId34"/>
    <p:sldId id="417" r:id="rId35"/>
    <p:sldId id="434" r:id="rId36"/>
    <p:sldId id="397" r:id="rId3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5F"/>
    <a:srgbClr val="093865"/>
    <a:srgbClr val="FFFFFF"/>
    <a:srgbClr val="A5B4FC"/>
    <a:srgbClr val="6466F2"/>
    <a:srgbClr val="F472B7"/>
    <a:srgbClr val="2BD6C0"/>
    <a:srgbClr val="DDB774"/>
    <a:srgbClr val="0E1217"/>
    <a:srgbClr val="21C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6"/>
    <p:restoredTop sz="94610"/>
  </p:normalViewPr>
  <p:slideViewPr>
    <p:cSldViewPr snapToGrid="0" snapToObjects="1">
      <p:cViewPr>
        <p:scale>
          <a:sx n="192" d="100"/>
          <a:sy n="192" d="100"/>
        </p:scale>
        <p:origin x="2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50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A607-C174-38AC-5DC9-8D40BD4F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CD58-DC1D-598F-7204-3FF20C552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310AC3-D640-76D1-262B-9EACA63CA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6E909-79E7-FAB5-73A6-3C49B78A41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20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D7781-E05E-7137-BF39-4171F8F9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BE691-96DD-78DD-5CE6-596A85C4A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CEC46-AEE6-CD3E-1A5B-A494AEF8E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1F582-70F0-F745-D6F3-0B5CC875E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80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3880-3D28-9A91-8A73-6879DD63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D13EE-CDC3-238E-5B4A-17B52143F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5D653-E031-E4C0-4FDE-E94EC2A34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95A0E-2651-1E61-7E1B-F781850D6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6E571-290B-89DF-0223-C59C9CB20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D4F7CA-C26A-F06C-1860-3C91C0F70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1946AB-9305-D39C-5DDC-9F9C2B51E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45EB-0E43-ECDC-7D8A-524A1FEAA3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88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BF44-501E-EE0E-DF6C-196482B83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63E886-79F0-0B69-7890-F0B149657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7AE65-BFF2-6259-4B60-15D688DB4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46FAF-6761-5CF6-F46E-DE85D3E408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3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F418-C6FA-0EDD-B4EE-86FB266AF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2EC94-89EC-92B6-3A31-1526A5816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B4DDE-E856-5A47-7627-D767D4D1A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4AE2-EA3B-385E-E228-1889ECDF0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08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CDBBE-AC58-448B-3557-78445339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052A1-F930-9CA1-B773-1FC333A76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DDE67-996C-CCA8-EF9A-38357A129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38F77-BCC7-362C-E3A9-5B14A87988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ED36E-3190-BB1F-0440-DBFFBD88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B1691-0654-D96A-FBF4-B33FC5FD2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A1074-32ED-1446-EC96-754924B5C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0E71A-05DB-2A0F-1BE9-CD95513F3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76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5482-05DB-2519-F8DD-58A9943AF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DC1F2-F341-A72F-74B8-6A7E709DA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750E7-3F15-4105-EEBA-017626372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5FB14-EA35-06AA-0DF7-B01AE6FF5A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4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84EF2-DE83-9ECE-9F8B-7344FAB2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B3723-2F98-2749-5874-B9CF102F1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A5D17-753C-7731-A7B7-1964B3F17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0325-C262-CD06-9D6F-8CED8F60D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0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A87EB-8D94-1B30-C92F-F0993E4A4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1689C-8B15-92B3-811E-2BC14759B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31666-2CC9-1191-8B0F-264313A6D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A1DE-2FFA-0BC9-12F7-920828E8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7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7D771-1CC4-DB96-6FD0-FE7F8FEF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82E545-8BD9-32C6-AD1C-93B2E1912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F501B-65FD-EB63-AE04-48D500234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4A857-9918-B1BD-39BF-4A81ED583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BA745-2649-9BBD-CB70-C905EC6DE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2E822-B427-5134-3ED2-F06F0F3AE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BA840-96CF-5117-E3A5-CEBD2AA2E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EA4F-4752-37B3-D19C-A5F592136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85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8E42-8F13-25CF-2CE0-72889885B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AB554-A662-8A10-9222-CA73BDD5D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8AB41-21BC-96D5-6E4E-735C98305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BF5B2-70D7-910A-2B8B-20FAC5C62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E10A6-D180-6AA3-41A6-99578ABD0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F9CEE-6737-F70F-6244-D6BE87EF5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1999B-0CEF-AF9A-E2B2-BF32F2A9E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3775-3227-E641-7ACB-D4C16BC9D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29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BFC68-D5B4-E581-586C-153F1CF7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1E1BD-BABA-B198-ED31-DB2759ADC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CF710D-4DD3-2832-A008-207F77F13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0D3C8-BF9C-CC92-AAF4-ED7392BFB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8F536-2627-1A37-643B-8F4EB7075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1A1F7-5DBF-6D34-2B8C-375303CF0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94BCC-34B1-3075-58F5-02C4C14D4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083B2-4FBA-FFD8-BC72-3BFA4FA99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52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F52D-8FBE-87C1-510C-181B686FB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70740-811A-773D-0B02-6870B0EFA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A1343-EB57-5D55-B794-607089392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503CF-89DF-A1A5-00D8-7C42C00D1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B776A-4958-EBF8-1D7B-F59DA760B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467EB-8F10-1D07-B504-8303433B9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8A47EF-A005-F10F-9618-493F101E8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B6A9-D75B-87EB-BCCE-41CF16CE2A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5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FC88-A0BC-F0C2-5329-670A6EAE4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EDF019-C50E-274C-FA94-E8559526F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1B09B-3F6A-6D62-9B70-6BEC83C95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42350-98C0-3B7D-C603-7AEF2DE35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5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0A6C-2904-4935-6304-E24AF432E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B40C9-5B00-03AF-8DDF-72C7D2B57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66DAF-7CBB-6FCB-75BD-838456450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F956D-98D2-DCA7-8401-33348CCC9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A6CA-78CC-2B57-F971-10E95F414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33849-BDF0-2FCB-27DB-D98A8F60B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48C6D-78EF-C2B5-557E-382AD6D18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EE633-8845-B185-C7C6-301181CD6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73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25CEB-7603-4770-57B9-2D7187B7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5694EC-70A9-32FD-C84B-CD09BE232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BAD9E-EE47-324D-6BF3-D317F5642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12D46-7D61-3C41-616F-731BA71C08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7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80264-6810-1E08-D3E8-6319D969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C44F2-F7BE-31E0-6FF4-6657E4799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FF5AD2-117D-CC2E-0FB4-5190D9BD9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B7CAD-5313-3B2C-0545-7311863728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C5954-B601-C8F7-AAC5-22383406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8661D3-613A-D752-DD52-4DB2BAEDA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B0F09-A825-9B75-8AA4-6333BF094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955B1-BF86-DF85-C300-98AD16850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66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1745C-DB58-4908-0316-461711FA6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6AFBB-960B-4914-9750-B87CA23EC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9998F-CB0C-D27B-A155-263FB7405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2AEC6-2225-0E78-8300-033B4F834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5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FB0A-43DC-5852-B993-BF63C8C3D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94C34-8AD4-652F-BA8C-0311C34E5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F0302-9DC9-2453-ED35-B757E67F4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CD0CE-6AAB-CB39-5988-8EF6EF3600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0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EE4B1-A526-86BD-D4D7-4F89E4D23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142C6-6030-2BB2-B32C-F3BA7538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73870-2618-3E8F-A951-68375D67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8413-6685-FFCF-B356-3CE5104DC8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0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1CABE-B5D9-A0E9-57A4-0C94809E2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9C868-7A83-AC29-7E33-E1CE27A67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43D0A-0CDB-1883-07C8-8AFAA3D32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E2D2-1C20-04CB-CD80-04FC75C39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3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934A-7DB0-82E9-B4FD-047B404F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E5249-2AA9-30E9-6793-AB4D5F9B6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779D5-F45A-3946-BE17-144B7AC26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0E205-D19C-D340-244F-837ECCC73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23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D3CC1-D6C4-8EDD-BC37-5FBDB41AA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EDA0A-3B82-BF2C-7D1D-56895204A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F1CD1-1F9C-B350-48D5-FC3046F71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C27C6-9BB3-D770-9AB3-5D122D181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68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CB2F-5FF7-6C69-BB6D-3C2EED78E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AF2C0-C735-EA91-0D8C-E145F6178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7092A-7465-8495-E449-DA62298C5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083D8-EE75-A8E7-78F5-EAB3CA0DA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74E2-3E5D-5466-5C0A-AC8D4B01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9B293-809A-A071-37FC-F95446022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E38DC5-90F2-63A6-27AF-230BE2D47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DE68-BAE5-8333-491B-B4DA9F6AD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3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A38-5EB9-85BB-EBF5-61D6DD71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C66E17-5BA8-06A8-18C9-4F0DEE052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42E25-F312-321B-C97F-883684C05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5B6C2-C137-E12A-F73C-8936723F2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lenadroid/status/194368506078552482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lenadroid/status/194368506078552482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d.io/blog/the-hallucinated-package-attack-slopsquatting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s://en.wikipedia.org/wiki/File:Photoreal-train.webm" TargetMode="External"/><Relationship Id="rId4" Type="http://schemas.openxmlformats.org/officeDocument/2006/relationships/hyperlink" Target="https://www.damiencharlotin.com/hallucination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html/2502.08177v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petergpt.github.io/bullshit-benchmark/viewer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556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monwillison.net/2025/Sep/18/agent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odelcontextprotocol.io/docs/getting-started/intr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508.14925" TargetMode="External"/><Relationship Id="rId4" Type="http://schemas.openxmlformats.org/officeDocument/2006/relationships/hyperlink" Target="https://aaif.io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monwillison.net/2025/Jun/16/the-lethal-trifect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instatunnel/rag-poisoning-contaminating-the-ais-source-of-truth-082dcbdeea7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enai.owasp.org/llm-top-1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mbracethered.com/blog/posts/2025/github-copilot-remote-code-execution-via-prompt-injection/" TargetMode="External"/><Relationship Id="rId7" Type="http://schemas.openxmlformats.org/officeDocument/2006/relationships/hyperlink" Target="https://ieeexplore.ieee.org/document/1100814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vd.nist.gov/vuln/detail/cve-2024-5184" TargetMode="External"/><Relationship Id="rId5" Type="http://schemas.openxmlformats.org/officeDocument/2006/relationships/hyperlink" Target="https://www.blackduck.com/blog/cyrc-advisory-prompt-injection-emailgpt.html" TargetMode="External"/><Relationship Id="rId4" Type="http://schemas.openxmlformats.org/officeDocument/2006/relationships/hyperlink" Target="https://nvd.nist.gov/vuln/detail/CVE-2025-5377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0382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511.15304" TargetMode="External"/><Relationship Id="rId4" Type="http://schemas.openxmlformats.org/officeDocument/2006/relationships/hyperlink" Target="https://crescendo-the-multiturn-jailbreak.github.io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system/files/sec21-carlini-extracting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ytimes.com/2023/12/27/business/media/new-york-times-open-ai-microsoft-lawsuit.html" TargetMode="External"/><Relationship Id="rId4" Type="http://schemas.openxmlformats.org/officeDocument/2006/relationships/hyperlink" Target="https://not-just-memorization.github.io/extracting-training-data-from-chatgp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aetorian.com/blog/stealing-ai-models-through-the-api-a-practical-model-extraction-attack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nthropic.com/news/detecting-and-preventing-distillation-attacks" TargetMode="External"/><Relationship Id="rId4" Type="http://schemas.openxmlformats.org/officeDocument/2006/relationships/hyperlink" Target="https://www.frontiermodelforum.org/issue-briefs/issue-brief-adversarial-distillation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square.org/crossing-nato-lines-tracing-the-arson-sabotage-russia-gru-explosive-parcel-bomb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square.org/crossing-nato-lines-tracing-the-arson-sabotage-russia-gru-explosive-parcel-bomb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enai.owasp.org/llm-top-10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enai.owasp.org/resource/owasp-top-10-for-agentic-applications-for-2026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mitre.org/matrices/ATLA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mc.ncbi.nlm.nih.gov/articles/PMC9459912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securityalliance.org/blog/2025/02/06/agentic-ai-threat-modeling-framework-maestro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uc-1.com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dallaselleman.github.io/cyb-4203-6203-spring-2026/course_materials/demos/data-control-vulnerability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cm.acm.org/opinion/llms-data-control-path-insecurit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breunig.com/2025/06/22/how-contexts-fail-and-how-to-fix-them.html" TargetMode="External"/><Relationship Id="rId7" Type="http://schemas.openxmlformats.org/officeDocument/2006/relationships/hyperlink" Target="https://x.com/lenadroid/status/194368506078552482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2yi4mAN3CtE" TargetMode="External"/><Relationship Id="rId5" Type="http://schemas.openxmlformats.org/officeDocument/2006/relationships/hyperlink" Target="https://arxiv.org/abs/2507.13334" TargetMode="External"/><Relationship Id="rId4" Type="http://schemas.openxmlformats.org/officeDocument/2006/relationships/hyperlink" Target="https://arxiv.org/abs/2307.0317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7199" y="1361881"/>
            <a:ext cx="5509599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800"/>
              </a:spcAft>
              <a:buNone/>
            </a:pPr>
            <a:r>
              <a:rPr lang="en-US" sz="54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CYB-4203/6203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17200" y="2246412"/>
            <a:ext cx="5509599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and Trustworthy AI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14311" y="2893465"/>
            <a:ext cx="871537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11: LLM-specific Vulnerabilities and AI/ML Threat Modeling Frameworks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817198" y="3330968"/>
            <a:ext cx="5509599" cy="511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Wednesday, March 4, 2026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Topics: 6.3, 6.4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88F02-95CB-E893-99EC-62389ABA1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4">
            <a:extLst>
              <a:ext uri="{FF2B5EF4-FFF2-40B4-BE49-F238E27FC236}">
                <a16:creationId xmlns:a16="http://schemas.microsoft.com/office/drawing/2014/main" id="{F41B4E5B-987A-1764-61CB-8B0FBB20BAC2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pic>
        <p:nvPicPr>
          <p:cNvPr id="5122" name="Picture 2" descr="Image">
            <a:hlinkClick r:id="rId3"/>
            <a:extLst>
              <a:ext uri="{FF2B5EF4-FFF2-40B4-BE49-F238E27FC236}">
                <a16:creationId xmlns:a16="http://schemas.microsoft.com/office/drawing/2014/main" id="{7E9F7285-8915-4F55-422C-63802741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2"/>
          <a:stretch>
            <a:fillRect/>
          </a:stretch>
        </p:blipFill>
        <p:spPr bwMode="auto">
          <a:xfrm>
            <a:off x="0" y="0"/>
            <a:ext cx="9144001" cy="41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8BDF4-1B91-3157-EEDD-AD9E42F4127E}"/>
              </a:ext>
            </a:extLst>
          </p:cNvPr>
          <p:cNvSpPr txBox="1"/>
          <p:nvPr/>
        </p:nvSpPr>
        <p:spPr>
          <a:xfrm>
            <a:off x="2465197" y="4630185"/>
            <a:ext cx="421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Lena Hall 2025 </a:t>
            </a:r>
            <a:r>
              <a:rPr lang="en-US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X.com</a:t>
            </a:r>
            <a:r>
              <a:rPr lang="en-US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 post (top half)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12CD5-CEF2-5296-C8E0-17F6F276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hlinkClick r:id="rId3"/>
            <a:extLst>
              <a:ext uri="{FF2B5EF4-FFF2-40B4-BE49-F238E27FC236}">
                <a16:creationId xmlns:a16="http://schemas.microsoft.com/office/drawing/2014/main" id="{AC8B7D73-0B80-978D-0B7A-BE219BEAA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7" b="1974"/>
          <a:stretch>
            <a:fillRect/>
          </a:stretch>
        </p:blipFill>
        <p:spPr bwMode="auto">
          <a:xfrm>
            <a:off x="0" y="187979"/>
            <a:ext cx="9144001" cy="42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4">
            <a:extLst>
              <a:ext uri="{FF2B5EF4-FFF2-40B4-BE49-F238E27FC236}">
                <a16:creationId xmlns:a16="http://schemas.microsoft.com/office/drawing/2014/main" id="{D5C543B9-2859-8668-F8EC-AD9B55D45829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pic>
        <p:nvPicPr>
          <p:cNvPr id="5122" name="Picture 2" descr="Image">
            <a:hlinkClick r:id="rId3"/>
            <a:extLst>
              <a:ext uri="{FF2B5EF4-FFF2-40B4-BE49-F238E27FC236}">
                <a16:creationId xmlns:a16="http://schemas.microsoft.com/office/drawing/2014/main" id="{B9E5A382-AA3D-E6B5-FF99-0C3BB4484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56"/>
          <a:stretch>
            <a:fillRect/>
          </a:stretch>
        </p:blipFill>
        <p:spPr bwMode="auto">
          <a:xfrm>
            <a:off x="0" y="1"/>
            <a:ext cx="9144001" cy="48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F3601-4798-7255-0E50-0AC218FC42F0}"/>
              </a:ext>
            </a:extLst>
          </p:cNvPr>
          <p:cNvSpPr txBox="1"/>
          <p:nvPr/>
        </p:nvSpPr>
        <p:spPr>
          <a:xfrm>
            <a:off x="2293753" y="4630185"/>
            <a:ext cx="455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Lena Hall 2025 </a:t>
            </a:r>
            <a:r>
              <a:rPr lang="en-US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X.com</a:t>
            </a:r>
            <a:r>
              <a:rPr lang="en-US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 post (bottom half)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8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4B21B-D89B-A3D2-1C67-7BA1849A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24B8BDB-6278-B1BF-7931-7726C3D2605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2135C11-2490-0BB4-811B-BE316EBF87E3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DB8ABA6-C6BE-2F51-E4DE-FE525B667A26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E7638916-8FAA-50DF-DA2E-E4E12340976B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Hallucination</a:t>
            </a:r>
            <a:endParaRPr lang="en-US" sz="22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6F33CB6A-7DBE-C440-445D-8BE683AB1962}"/>
              </a:ext>
            </a:extLst>
          </p:cNvPr>
          <p:cNvSpPr/>
          <p:nvPr/>
        </p:nvSpPr>
        <p:spPr>
          <a:xfrm>
            <a:off x="201640" y="956306"/>
            <a:ext cx="5375071" cy="271159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Models generate plausible but fabricated facts, citations, APIs, package names, images, etc.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Not a bug to be patched; rather, an inherent consequence of probabilistic text generation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Hallucinated package names (</a:t>
            </a:r>
            <a:r>
              <a:rPr lang="en-US" dirty="0">
                <a:hlinkClick r:id="rId3"/>
              </a:rPr>
              <a:t>Wryzykowski, Aug 2025</a:t>
            </a:r>
            <a:r>
              <a:rPr lang="en-US" dirty="0"/>
              <a:t>) are repeatable and predictable attack targets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Hallucinated legal cases and arguments database (</a:t>
            </a:r>
            <a:r>
              <a:rPr lang="en-US" dirty="0">
                <a:hlinkClick r:id="rId4"/>
              </a:rPr>
              <a:t>Charlotin</a:t>
            </a:r>
            <a:r>
              <a:rPr lang="en-US" dirty="0"/>
              <a:t>) tracks legal decisions in cases where generative AI produced fake citations and arguments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Defenses: grounding (RAG), confidence calibration, human verification.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Realistic goal: mitigation, not elimination</a:t>
            </a: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FA83BCCB-F943-0548-393D-F8330DE047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15"/>
          <a:stretch>
            <a:fillRect/>
          </a:stretch>
        </p:blipFill>
        <p:spPr>
          <a:xfrm>
            <a:off x="5884346" y="718240"/>
            <a:ext cx="2953148" cy="1501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3ED41B-4E0F-8140-8E3D-FC3E9C5D6286}"/>
              </a:ext>
            </a:extLst>
          </p:cNvPr>
          <p:cNvSpPr txBox="1"/>
          <p:nvPr/>
        </p:nvSpPr>
        <p:spPr>
          <a:xfrm>
            <a:off x="5884346" y="2276092"/>
            <a:ext cx="3058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5"/>
              </a:rPr>
              <a:t>Wikipedia video link</a:t>
            </a:r>
            <a:r>
              <a:rPr lang="en-US" sz="1100" dirty="0"/>
              <a:t>: First-generation Sora video of the Glenfinnan Viaduct in Scotland, incorrectly showing: a second track, trains traveling on the right instead of the left, a second chimney on its interpretation of the train </a:t>
            </a:r>
            <a:r>
              <a:rPr lang="en-US" sz="1100" i="1" dirty="0"/>
              <a:t>The Jacobite</a:t>
            </a:r>
            <a:r>
              <a:rPr lang="en-US" sz="1100" dirty="0"/>
              <a:t>, and inconsistent carriage lengths. Real image below.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61B0E5-D63D-089E-B356-6961E7130A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2088"/>
          <a:stretch>
            <a:fillRect/>
          </a:stretch>
        </p:blipFill>
        <p:spPr>
          <a:xfrm>
            <a:off x="5884346" y="3384088"/>
            <a:ext cx="2953148" cy="15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6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C0968-408D-0186-D507-CC2CE3031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FA65405-16BB-395E-080B-28A63020171D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2F22849-31C8-53D2-E773-38EECBBBF43A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12B1397-2FB5-5E18-2B67-F5F09594BDA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518DC9D-8EEC-972E-3EBB-BD25A1BA4BFC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Sycophancy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CD69562-F28D-FCD8-3B63-2FBA75E73D6E}"/>
              </a:ext>
            </a:extLst>
          </p:cNvPr>
          <p:cNvSpPr/>
          <p:nvPr/>
        </p:nvSpPr>
        <p:spPr>
          <a:xfrm>
            <a:off x="201640" y="1047601"/>
            <a:ext cx="5770182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Models trained via RLHF learn that agreement scores higher than truthful disagreement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Users who push back may receive capitulation rather than correct answers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Creates </a:t>
            </a:r>
            <a:r>
              <a:rPr lang="en-US" dirty="0" err="1"/>
              <a:t>miscalibrated</a:t>
            </a:r>
            <a:r>
              <a:rPr lang="en-US" dirty="0"/>
              <a:t> trust: factual inaccuracy while sounding confident and agreeable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Sycophancy compounds with hallucination; model may invent supporting evidence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Direct security implications: adversaries can lead models to confirm false premises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SycEval – Evaluating LLM Sycophancy (</a:t>
            </a:r>
            <a:r>
              <a:rPr lang="en-US" dirty="0">
                <a:hlinkClick r:id="rId3"/>
              </a:rPr>
              <a:t>Fanous, et al., 2025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0AA24A2F-BC2A-8787-F9FB-174CF69E8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111" y="1010574"/>
            <a:ext cx="2517423" cy="1821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A0646F-6CC2-FF92-A447-4442B40EAA53}"/>
              </a:ext>
            </a:extLst>
          </p:cNvPr>
          <p:cNvSpPr txBox="1"/>
          <p:nvPr/>
        </p:nvSpPr>
        <p:spPr>
          <a:xfrm>
            <a:off x="6406110" y="2845455"/>
            <a:ext cx="2517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BullshitBench</a:t>
            </a:r>
            <a:r>
              <a:rPr lang="en-US" sz="1400" dirty="0"/>
              <a:t> (excellent visuals) measures whether models detect broken premises, call out nonsense directly, and avoid confidently continuing with invalid assumptions.</a:t>
            </a:r>
          </a:p>
        </p:txBody>
      </p:sp>
    </p:spTree>
    <p:extLst>
      <p:ext uri="{BB962C8B-B14F-4D97-AF65-F5344CB8AC3E}">
        <p14:creationId xmlns:p14="http://schemas.microsoft.com/office/powerpoint/2010/main" val="86928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14DB4-7CEB-F4B5-C2A5-CF503822E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94B53F5-5383-8463-69BA-737E8886B4A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19CAE28F-33EC-FE28-E6CC-7A9F32268901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820A9FC-6260-1974-6C5E-DA5754AD319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948659A-7BEF-CC64-C985-73C39FDC3F93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Deception</a:t>
            </a:r>
            <a:endParaRPr lang="en-US" sz="2200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38B0E966-6BDD-92FA-4450-1A574FB0C229}"/>
              </a:ext>
            </a:extLst>
          </p:cNvPr>
          <p:cNvSpPr/>
          <p:nvPr/>
        </p:nvSpPr>
        <p:spPr>
          <a:xfrm>
            <a:off x="169367" y="1682961"/>
            <a:ext cx="8549167" cy="2502423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Sleeper Agents (</a:t>
            </a:r>
            <a:r>
              <a:rPr lang="en-US" dirty="0">
                <a:hlinkClick r:id="rId3"/>
              </a:rPr>
              <a:t>Hubinger et al. 2024, Anthropic</a:t>
            </a:r>
            <a:r>
              <a:rPr lang="en-US" dirty="0"/>
              <a:t>)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LLMs trained to be deceptive behave safely during evaluation but activate harmful behavior on triggers; this persists even after RLHF and fine-tuning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Standard safety training does not reliably remove deceptive behavior, but can actually teach models to </a:t>
            </a:r>
            <a:r>
              <a:rPr lang="en-US" i="1" dirty="0"/>
              <a:t>hide their deception better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Deceptive alignment: Models appear aligned by strategically passing safety tests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Current detection methods are insufficient – this is an active, unsolved research frontier</a:t>
            </a:r>
          </a:p>
        </p:txBody>
      </p:sp>
    </p:spTree>
    <p:extLst>
      <p:ext uri="{BB962C8B-B14F-4D97-AF65-F5344CB8AC3E}">
        <p14:creationId xmlns:p14="http://schemas.microsoft.com/office/powerpoint/2010/main" val="2394315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EF872-8877-0C2B-D60E-D5CF2F237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ACC8764-C827-9129-00F6-A02BDDDCF659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638737C-4A37-EACC-D7D1-68A7E7212A03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07CBF4A-3341-5B41-3EE3-FC35BCF9D4C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42DD820C-56D6-242B-21DD-10F97BB2E1E5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Agentic AI, MCP, and the Lethal Trifecta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511B88F-1AD0-1F8A-9196-3AEA3A756DA9}"/>
              </a:ext>
            </a:extLst>
          </p:cNvPr>
          <p:cNvSpPr/>
          <p:nvPr/>
        </p:nvSpPr>
        <p:spPr>
          <a:xfrm>
            <a:off x="150317" y="1193603"/>
            <a:ext cx="8549167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endParaRPr lang="en-US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6C79F483-2F97-B207-75E8-0F437B676B6D}"/>
              </a:ext>
            </a:extLst>
          </p:cNvPr>
          <p:cNvSpPr/>
          <p:nvPr/>
        </p:nvSpPr>
        <p:spPr>
          <a:xfrm>
            <a:off x="213709" y="1047601"/>
            <a:ext cx="8716582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sz="2800" b="1" dirty="0"/>
              <a:t>What is ‘Agentic AI’?</a:t>
            </a:r>
            <a:endParaRPr lang="en-US" sz="2800" dirty="0"/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Disagreement as to the official definition of this ‘buzzword’ but essentially: 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	</a:t>
            </a:r>
            <a:r>
              <a:rPr lang="en-US" i="1" dirty="0"/>
              <a:t>AI that performs actions as an autonomous, goal-directed system</a:t>
            </a:r>
          </a:p>
          <a:p>
            <a:pPr>
              <a:buSzPct val="100000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Simon Willison's </a:t>
            </a:r>
            <a:r>
              <a:rPr lang="en-US" dirty="0">
                <a:hlinkClick r:id="rId3"/>
              </a:rPr>
              <a:t>definition</a:t>
            </a:r>
            <a:r>
              <a:rPr lang="en-US" dirty="0"/>
              <a:t>: "An LLM agent runs tools in a loop to achieve a goal”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Agents use tools, take actions, make decisions, and can delegate to sub-agents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Agents act with real-world consequences: file writes, API calls, financial transactions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The more capable and autonomous the agent, the larger the blast radius of compromise</a:t>
            </a:r>
          </a:p>
        </p:txBody>
      </p:sp>
    </p:spTree>
    <p:extLst>
      <p:ext uri="{BB962C8B-B14F-4D97-AF65-F5344CB8AC3E}">
        <p14:creationId xmlns:p14="http://schemas.microsoft.com/office/powerpoint/2010/main" val="393261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5222B-8EDC-6C47-557D-F672B2247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23578E2-1D6C-5011-785F-819B8AC966D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3205720-8696-C9D0-85BB-F01309370682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CFA441A-6A90-5409-A14F-0BFBE20141BF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2B7FE4B5-9796-97F6-D843-BC109E865A58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Agentic AI, MCP, and the Lethal Trifecta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E9895D07-7E85-C952-43B0-710B7B1D49CD}"/>
              </a:ext>
            </a:extLst>
          </p:cNvPr>
          <p:cNvSpPr/>
          <p:nvPr/>
        </p:nvSpPr>
        <p:spPr>
          <a:xfrm>
            <a:off x="213709" y="1047601"/>
            <a:ext cx="8716582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sz="2800" b="1" dirty="0"/>
              <a:t>MCP: Model Context Protocol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An open standard for connecting AI systems to external tools and data sources (</a:t>
            </a:r>
            <a:r>
              <a:rPr lang="en-US" dirty="0">
                <a:hlinkClick r:id="rId3"/>
              </a:rPr>
              <a:t>official docs</a:t>
            </a:r>
            <a:r>
              <a:rPr lang="en-US" dirty="0"/>
              <a:t>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Adopted across the industry – including by the </a:t>
            </a:r>
            <a:r>
              <a:rPr lang="en-US" dirty="0">
                <a:hlinkClick r:id="rId4"/>
              </a:rPr>
              <a:t>Agentic AI Foundation</a:t>
            </a: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Rapidly becoming the default agent integration layer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Security implications: tool descriptions can contain hidden instructions (tool poisoning)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</a:t>
            </a:r>
            <a:r>
              <a:rPr lang="en-US" i="1" dirty="0"/>
              <a:t>Confused deputy</a:t>
            </a:r>
            <a:r>
              <a:rPr lang="en-US" dirty="0"/>
              <a:t> problem, cross-plugin request forgery, no universal auth standard yet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MCPTox</a:t>
            </a:r>
            <a:r>
              <a:rPr lang="en-US" dirty="0"/>
              <a:t> benchmark (</a:t>
            </a:r>
            <a:r>
              <a:rPr lang="en-US" dirty="0">
                <a:hlinkClick r:id="rId5"/>
              </a:rPr>
              <a:t>Wang et al. 2025</a:t>
            </a:r>
            <a:r>
              <a:rPr lang="en-US" dirty="0"/>
              <a:t>) – finds existing safety alignment is ineffective against malicious actions that use legitimate tools for unauthorized operation.</a:t>
            </a:r>
          </a:p>
        </p:txBody>
      </p:sp>
    </p:spTree>
    <p:extLst>
      <p:ext uri="{BB962C8B-B14F-4D97-AF65-F5344CB8AC3E}">
        <p14:creationId xmlns:p14="http://schemas.microsoft.com/office/powerpoint/2010/main" val="322624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A0C97-DA64-BE6B-9A9B-8E793899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AC40C94-A2D5-AE17-BFDF-4E8D4526854A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378E987-3B75-546F-FFE2-D8B9F6622B59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C7FF770-9C2B-6FD7-6A17-F71E550326C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EF1CABBD-8419-63AD-3F20-267E6E1C7714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Agentic AI, MCP, and the Lethal Trifecta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78694D54-A29C-13F3-B065-2B36EAE25433}"/>
              </a:ext>
            </a:extLst>
          </p:cNvPr>
          <p:cNvSpPr/>
          <p:nvPr/>
        </p:nvSpPr>
        <p:spPr>
          <a:xfrm>
            <a:off x="161490" y="1047601"/>
            <a:ext cx="4604148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sz="2800" b="1" dirty="0"/>
              <a:t>‘Lethal Trifecta’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Combination that allows attackers to easily trick LLMs into accessing and exfiltrating private data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Access to private data</a:t>
            </a:r>
            <a:r>
              <a:rPr lang="en-US" dirty="0"/>
              <a:t>. 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Local files, emails, secrets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Exposure to untrusted content. 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Text, images, code controlled by unknown / malicious sources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The ability to </a:t>
            </a:r>
            <a:r>
              <a:rPr lang="en-US" i="1" dirty="0"/>
              <a:t>externally communicate. 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Http calls, etc.</a:t>
            </a:r>
            <a:r>
              <a:rPr lang="en-US" i="1" dirty="0"/>
              <a:t> </a:t>
            </a:r>
            <a:endParaRPr lang="en-US" dirty="0"/>
          </a:p>
        </p:txBody>
      </p:sp>
      <p:pic>
        <p:nvPicPr>
          <p:cNvPr id="8194" name="Picture 2" descr="The lethal trifecta (diagram). Three circles: Access to Private Data, Ability to Externally Communicate, Exposure to Untrusted Content.">
            <a:hlinkClick r:id="rId3"/>
            <a:extLst>
              <a:ext uri="{FF2B5EF4-FFF2-40B4-BE49-F238E27FC236}">
                <a16:creationId xmlns:a16="http://schemas.microsoft.com/office/drawing/2014/main" id="{BD5A8D88-363F-AAFF-D9DC-0762D0149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8312"/>
          <a:stretch>
            <a:fillRect/>
          </a:stretch>
        </p:blipFill>
        <p:spPr bwMode="auto">
          <a:xfrm>
            <a:off x="5057775" y="927491"/>
            <a:ext cx="384394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0FF24-5D83-58E8-8CB9-D28E67DF660F}"/>
              </a:ext>
            </a:extLst>
          </p:cNvPr>
          <p:cNvSpPr txBox="1"/>
          <p:nvPr/>
        </p:nvSpPr>
        <p:spPr>
          <a:xfrm>
            <a:off x="5453302" y="3980251"/>
            <a:ext cx="305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Simon Willison blog: The Lethal Trifecta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5667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A7F2E4-66CF-618D-784D-144612207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83227B4-F7DE-20A3-18C3-35502F99E46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F8D3B82-C879-CEE9-5429-BCD179C3A216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2473C5A-E23C-132C-DCBE-48F0D9315FDB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772667A-F1BA-4CCF-5D6C-7AC8AA37BF27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Adversarial LLM vulnerability: Prompt injection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2B8053B-D818-9080-BDA4-09C612AC2343}"/>
              </a:ext>
            </a:extLst>
          </p:cNvPr>
          <p:cNvSpPr/>
          <p:nvPr/>
        </p:nvSpPr>
        <p:spPr>
          <a:xfrm>
            <a:off x="201640" y="1047601"/>
            <a:ext cx="8651904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Targets </a:t>
            </a:r>
            <a:r>
              <a:rPr lang="en-US" i="1" dirty="0"/>
              <a:t>control flow;</a:t>
            </a:r>
            <a:r>
              <a:rPr lang="en-US" dirty="0"/>
              <a:t> the data-control path problem is the root cause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b="1" dirty="0"/>
              <a:t>Direct prompt injection</a:t>
            </a:r>
            <a:r>
              <a:rPr lang="en-US" dirty="0"/>
              <a:t>: User-crafted prompts that override system instructions ("Ignore previous instructions...")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b="1" dirty="0"/>
              <a:t>Indirect prompt injection</a:t>
            </a:r>
            <a:r>
              <a:rPr lang="en-US" dirty="0"/>
              <a:t>: Hidden instructions embedded in retrieved content (documents, emails, web pages)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RAG poisoning: </a:t>
            </a:r>
            <a:r>
              <a:rPr lang="en-US" dirty="0">
                <a:hlinkClick r:id="rId3"/>
              </a:rPr>
              <a:t>Recent research </a:t>
            </a:r>
            <a:r>
              <a:rPr lang="en-US" dirty="0"/>
              <a:t>showing 5 crafted documents injected into a knowledge database containing millions of documents can manipulate model responses 90% of the time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Every publicly deployed </a:t>
            </a:r>
            <a:r>
              <a:rPr lang="en-US" dirty="0"/>
              <a:t>LLM has been successfully attacked via prompt injection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#1 vulnerability according to </a:t>
            </a:r>
            <a:r>
              <a:rPr lang="en-US" dirty="0">
                <a:hlinkClick r:id="rId4"/>
              </a:rPr>
              <a:t>OWASP Top 10 for LLM</a:t>
            </a:r>
            <a:r>
              <a:rPr lang="en-US" dirty="0"/>
              <a:t> (covered later in the deck)</a:t>
            </a:r>
          </a:p>
        </p:txBody>
      </p:sp>
    </p:spTree>
    <p:extLst>
      <p:ext uri="{BB962C8B-B14F-4D97-AF65-F5344CB8AC3E}">
        <p14:creationId xmlns:p14="http://schemas.microsoft.com/office/powerpoint/2010/main" val="3325662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D8F0B-D6F7-38CC-5255-AA2BC1A2B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5B55130-1263-65B2-683C-96F8997BFD4B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B758D22-3203-4FD6-2FA7-F9A6C006ED1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734F301-AF97-DFF0-6525-2726398B2FC1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injection Examples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A1CA6B68-3BEC-2035-EBCA-F14E7F705332}"/>
              </a:ext>
            </a:extLst>
          </p:cNvPr>
          <p:cNvSpPr/>
          <p:nvPr/>
        </p:nvSpPr>
        <p:spPr>
          <a:xfrm>
            <a:off x="201640" y="1047601"/>
            <a:ext cx="8651904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GitHub Copilot CVE-2025-53773: remote code execution via injected context </a:t>
            </a:r>
            <a:br>
              <a:rPr lang="en-US" dirty="0"/>
            </a:br>
            <a:r>
              <a:rPr lang="en-US" dirty="0"/>
              <a:t>	(CVSS 9.6 - </a:t>
            </a:r>
            <a:r>
              <a:rPr lang="en-US" dirty="0">
                <a:hlinkClick r:id="rId3"/>
              </a:rPr>
              <a:t>embracethered.com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NIST</a:t>
            </a:r>
            <a:r>
              <a:rPr lang="en-US" dirty="0"/>
              <a:t>)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 err="1"/>
              <a:t>EmailGPT</a:t>
            </a:r>
            <a:r>
              <a:rPr lang="en-US" dirty="0"/>
              <a:t> CVE-2024-5184: email assistant tricked into accessing unauthorized data</a:t>
            </a:r>
            <a:br>
              <a:rPr lang="en-US" dirty="0"/>
            </a:br>
            <a:r>
              <a:rPr lang="en-US" dirty="0"/>
              <a:t>	(CVSS 8.5 - </a:t>
            </a:r>
            <a:r>
              <a:rPr lang="en-US" dirty="0">
                <a:hlinkClick r:id="rId5"/>
              </a:rPr>
              <a:t>synopsis.com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NIST</a:t>
            </a:r>
            <a:r>
              <a:rPr lang="en-US" dirty="0"/>
              <a:t>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‘Ignore All and Accept My Resume’ (</a:t>
            </a:r>
            <a:r>
              <a:rPr lang="en-US" dirty="0">
                <a:hlinkClick r:id="rId7"/>
              </a:rPr>
              <a:t>Aminou et al. 2025</a:t>
            </a:r>
            <a:r>
              <a:rPr lang="en-US" dirty="0"/>
              <a:t> - IEEE): candidates embed hidden instructions to manipulate LLM-based hiring tools</a:t>
            </a:r>
          </a:p>
        </p:txBody>
      </p:sp>
    </p:spTree>
    <p:extLst>
      <p:ext uri="{BB962C8B-B14F-4D97-AF65-F5344CB8AC3E}">
        <p14:creationId xmlns:p14="http://schemas.microsoft.com/office/powerpoint/2010/main" val="411460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A99F2-FE94-3E11-EC46-E81F5506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8490E49-DED7-0D5E-E2EB-7C7DB9FFA77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CFACF5B-766D-270F-B12F-E0F624BF47C0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6478D27-22C3-F1AA-6B82-88D172E5F98B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C609E4F-A54E-B428-F2B4-04F2E95D4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1B13B574-CC4A-91B6-AD3C-AC913D06C64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LLMs are different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29A35577-B4E8-04AF-DEEA-668629020243}"/>
              </a:ext>
            </a:extLst>
          </p:cNvPr>
          <p:cNvSpPr/>
          <p:nvPr/>
        </p:nvSpPr>
        <p:spPr>
          <a:xfrm>
            <a:off x="132409" y="914543"/>
            <a:ext cx="6039792" cy="37929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 Language Models (LLMs) are one of the most impactful, promising, and dangerous technological innovation in our lifetimes so far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Billions of users interact directly with models, not just developers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Traditional ML attacks and vulnerabilities still apply, but LLM-specific vulnerabilities are qualitatively different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Natural language is an </a:t>
            </a:r>
            <a:r>
              <a:rPr lang="en-US" i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enormous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attack surface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Agentic AI introduces entirely new risk categories related to tool calls &amp; web retrieval</a:t>
            </a:r>
            <a:endParaRPr lang="en-US" dirty="0"/>
          </a:p>
        </p:txBody>
      </p:sp>
      <p:pic>
        <p:nvPicPr>
          <p:cNvPr id="1034" name="Picture 10" descr="About OpenAI and Risk Cloud®">
            <a:extLst>
              <a:ext uri="{FF2B5EF4-FFF2-40B4-BE49-F238E27FC236}">
                <a16:creationId xmlns:a16="http://schemas.microsoft.com/office/drawing/2014/main" id="{43E0EE7E-70DC-BBA6-064A-F12B8743F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30619" r="8803" b="29494"/>
          <a:stretch>
            <a:fillRect/>
          </a:stretch>
        </p:blipFill>
        <p:spPr bwMode="auto">
          <a:xfrm>
            <a:off x="6761364" y="1507622"/>
            <a:ext cx="1536651" cy="4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ogle Gemini">
            <a:extLst>
              <a:ext uri="{FF2B5EF4-FFF2-40B4-BE49-F238E27FC236}">
                <a16:creationId xmlns:a16="http://schemas.microsoft.com/office/drawing/2014/main" id="{6D4C8E44-DF63-3800-0FB9-282EDE799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38389" r="26878" b="38703"/>
          <a:stretch>
            <a:fillRect/>
          </a:stretch>
        </p:blipFill>
        <p:spPr bwMode="auto">
          <a:xfrm>
            <a:off x="6850945" y="2093439"/>
            <a:ext cx="1357488" cy="3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Perplexity uses Vespa.ai to power ...">
            <a:extLst>
              <a:ext uri="{FF2B5EF4-FFF2-40B4-BE49-F238E27FC236}">
                <a16:creationId xmlns:a16="http://schemas.microsoft.com/office/drawing/2014/main" id="{290784B9-E7C6-9162-36A5-DD37B40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64" y="2587095"/>
            <a:ext cx="1536651" cy="39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aude - Review 2026 - PCMag UK">
            <a:extLst>
              <a:ext uri="{FF2B5EF4-FFF2-40B4-BE49-F238E27FC236}">
                <a16:creationId xmlns:a16="http://schemas.microsoft.com/office/drawing/2014/main" id="{D91115CE-A004-740E-0757-ED8C82EE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33697" r="20666" b="33622"/>
          <a:stretch>
            <a:fillRect/>
          </a:stretch>
        </p:blipFill>
        <p:spPr bwMode="auto">
          <a:xfrm>
            <a:off x="6850945" y="974700"/>
            <a:ext cx="1357488" cy="4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imi K2: The Open-Source AI Model ...">
            <a:extLst>
              <a:ext uri="{FF2B5EF4-FFF2-40B4-BE49-F238E27FC236}">
                <a16:creationId xmlns:a16="http://schemas.microsoft.com/office/drawing/2014/main" id="{61125269-363E-7E3E-56C9-6D8533D99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25806" r="9596" b="30965"/>
          <a:stretch>
            <a:fillRect/>
          </a:stretch>
        </p:blipFill>
        <p:spPr bwMode="auto">
          <a:xfrm>
            <a:off x="6781168" y="3614952"/>
            <a:ext cx="1497043" cy="5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eepSeek: La revolución de la IA en ...">
            <a:extLst>
              <a:ext uri="{FF2B5EF4-FFF2-40B4-BE49-F238E27FC236}">
                <a16:creationId xmlns:a16="http://schemas.microsoft.com/office/drawing/2014/main" id="{A48B2235-E588-062C-8C2A-406CB22D2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0" b="27025"/>
          <a:stretch>
            <a:fillRect/>
          </a:stretch>
        </p:blipFill>
        <p:spPr bwMode="auto">
          <a:xfrm>
            <a:off x="6622747" y="4268301"/>
            <a:ext cx="1813884" cy="5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Qwen - Wikipedia">
            <a:extLst>
              <a:ext uri="{FF2B5EF4-FFF2-40B4-BE49-F238E27FC236}">
                <a16:creationId xmlns:a16="http://schemas.microsoft.com/office/drawing/2014/main" id="{5F7D942B-54D4-1596-99F3-460BC24D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58" y="3084598"/>
            <a:ext cx="1439262" cy="4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87170-8BC2-C6B3-D919-8CF3E8A5B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DF75A33-436A-139D-7D86-2A5F76A9DB4B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D77F4C6-6175-6FFA-E5DF-9CF70A7640AC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B12255F-88E2-20F7-2A2A-A76A31E916CE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23874ABD-2091-5E8E-8D2F-A6FE66433B7D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Adversarial LLM vulnerability: Jailbreaks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B7B1A6A-EAA8-808C-B7E6-96F14EBDF3CA}"/>
              </a:ext>
            </a:extLst>
          </p:cNvPr>
          <p:cNvSpPr/>
          <p:nvPr/>
        </p:nvSpPr>
        <p:spPr>
          <a:xfrm>
            <a:off x="201640" y="1047601"/>
            <a:ext cx="8549167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Targets </a:t>
            </a:r>
            <a:r>
              <a:rPr lang="en-US" i="1" dirty="0"/>
              <a:t>alignment</a:t>
            </a:r>
            <a:r>
              <a:rPr lang="en-US" dirty="0"/>
              <a:t>, bypasses safety guardrails through creative prompting.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Many-shot prompting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Anil et al., 2024</a:t>
            </a:r>
            <a:r>
              <a:rPr lang="en-US" dirty="0"/>
              <a:t>): overwhelm safety with volume of examples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Roleplay/persona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Shen et al., 2023</a:t>
            </a:r>
            <a:r>
              <a:rPr lang="en-US" dirty="0"/>
              <a:t>): "You are DAN (Do Anything Now)”, other character-based bypasses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Encoding tricks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0din.ai 2024</a:t>
            </a:r>
            <a:r>
              <a:rPr lang="en-US" dirty="0"/>
              <a:t>): Base64, pig Latin, character substitution to evade filters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Crescendo attacks </a:t>
            </a:r>
            <a:r>
              <a:rPr lang="en-US" dirty="0"/>
              <a:t>(</a:t>
            </a:r>
            <a:r>
              <a:rPr lang="en-US" dirty="0">
                <a:hlinkClick r:id="rId4"/>
              </a:rPr>
              <a:t>Russinovich et al. 2024</a:t>
            </a:r>
            <a:r>
              <a:rPr lang="en-US" dirty="0"/>
              <a:t>): Gradual escalation across conversation turns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Adversarial poetry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Bisconti, et al. 2025</a:t>
            </a:r>
            <a:r>
              <a:rPr lang="en-US" dirty="0"/>
              <a:t>): Across 25 frontier proprietary and open-weight models, curated poetic prompts yielded high attack-success rates (ASR), with some providers exceeding 90%</a:t>
            </a:r>
          </a:p>
        </p:txBody>
      </p:sp>
    </p:spTree>
    <p:extLst>
      <p:ext uri="{BB962C8B-B14F-4D97-AF65-F5344CB8AC3E}">
        <p14:creationId xmlns:p14="http://schemas.microsoft.com/office/powerpoint/2010/main" val="3173941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5346B-D4E2-9637-85F6-6240DC3AB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7BCA1EA-FDE4-CD8F-6423-ABF5DFB1643E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BCA39AD-681A-4F0F-84BC-642A7B8CCB28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1F7935AE-6246-24B4-98E0-BD04912883F9}"/>
              </a:ext>
            </a:extLst>
          </p:cNvPr>
          <p:cNvSpPr/>
          <p:nvPr/>
        </p:nvSpPr>
        <p:spPr>
          <a:xfrm>
            <a:off x="177774" y="120552"/>
            <a:ext cx="8788451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Adversarial LLM vulnerability: Data exfiltration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7BF3CDC5-D63E-5A40-C3F0-2931C7F7E634}"/>
              </a:ext>
            </a:extLst>
          </p:cNvPr>
          <p:cNvSpPr/>
          <p:nvPr/>
        </p:nvSpPr>
        <p:spPr>
          <a:xfrm>
            <a:off x="201640" y="1047601"/>
            <a:ext cx="8549167" cy="267454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Models can be tricked into leaking their memorized training data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Targeted extraction: crafted prompts surface specific memorized content (</a:t>
            </a:r>
            <a:r>
              <a:rPr lang="en-US" dirty="0">
                <a:hlinkClick r:id="rId3"/>
              </a:rPr>
              <a:t>Carlini et al. 2021</a:t>
            </a:r>
            <a:r>
              <a:rPr lang="en-US" dirty="0"/>
              <a:t>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Divergence attacks: forcing models into repetitive loops that leak unspecified training data. Often involves a simple, repetitive, and innocuous-looking command, such as instructing the model to "repeat the word 'poem' forever” (</a:t>
            </a:r>
            <a:r>
              <a:rPr lang="en-US" dirty="0">
                <a:hlinkClick r:id="rId4"/>
              </a:rPr>
              <a:t>Nasr et al., 2024</a:t>
            </a:r>
            <a:r>
              <a:rPr lang="en-US" dirty="0"/>
              <a:t>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hlinkClick r:id="rId5"/>
              </a:rPr>
              <a:t>NYT v. OpenAI</a:t>
            </a:r>
            <a:r>
              <a:rPr lang="en-US" dirty="0"/>
              <a:t>: verbatim reproduction of copyrighted articles from training data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Builds on memorization rooted in Stage 2 training – exploited here at deployment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Defenses: deduplication, differential privacy, memorization testing before deployment</a:t>
            </a:r>
          </a:p>
        </p:txBody>
      </p:sp>
    </p:spTree>
    <p:extLst>
      <p:ext uri="{BB962C8B-B14F-4D97-AF65-F5344CB8AC3E}">
        <p14:creationId xmlns:p14="http://schemas.microsoft.com/office/powerpoint/2010/main" val="414125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EBA69-DFF0-01DB-F623-09964BE5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6EB080C-6945-E81B-F051-AEA66BC3857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D20B378-8E1E-CE61-B462-E878AA61FEF5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22FFC3D-C31D-229A-734B-E90C347B8C61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5F92DAB8-0CBA-220C-0CEF-E956ECA9F681}"/>
              </a:ext>
            </a:extLst>
          </p:cNvPr>
          <p:cNvSpPr/>
          <p:nvPr/>
        </p:nvSpPr>
        <p:spPr>
          <a:xfrm>
            <a:off x="177774" y="120552"/>
            <a:ext cx="8788451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Adversarial LLM vulnerability: Model distillation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C6A51C9E-E728-9814-78E6-CF6A089B4087}"/>
              </a:ext>
            </a:extLst>
          </p:cNvPr>
          <p:cNvSpPr/>
          <p:nvPr/>
        </p:nvSpPr>
        <p:spPr>
          <a:xfrm>
            <a:off x="177774" y="1442439"/>
            <a:ext cx="8549167" cy="2685303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API-based extraction (</a:t>
            </a:r>
            <a:r>
              <a:rPr lang="en-US" dirty="0">
                <a:hlinkClick r:id="rId3"/>
              </a:rPr>
              <a:t>Praetorian, 2026</a:t>
            </a:r>
            <a:r>
              <a:rPr lang="en-US" dirty="0"/>
              <a:t>): systematic querying to reconstruct model behavior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Adversarial distillation (</a:t>
            </a:r>
            <a:r>
              <a:rPr lang="en-US" dirty="0">
                <a:hlinkClick r:id="rId4"/>
              </a:rPr>
              <a:t>Frontier Model Forum, 2026</a:t>
            </a:r>
            <a:r>
              <a:rPr lang="en-US" dirty="0"/>
              <a:t>): training smaller models to mimic the target's outputs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Anthropic distillation report (</a:t>
            </a:r>
            <a:r>
              <a:rPr lang="en-US" dirty="0">
                <a:hlinkClick r:id="rId5"/>
              </a:rPr>
              <a:t>Anthropic 2026</a:t>
            </a:r>
            <a:r>
              <a:rPr lang="en-US" dirty="0"/>
              <a:t>): DeepSeek, Kimi K2, </a:t>
            </a:r>
            <a:r>
              <a:rPr lang="en-US" dirty="0" err="1"/>
              <a:t>MiniMax</a:t>
            </a:r>
            <a:r>
              <a:rPr lang="en-US" dirty="0"/>
              <a:t> -- 16M+ queries from 24K fraudulent accounts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Economic asymmetry: billions in training cost, pennies per query to extract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Defenses: rate limiting, watermarking, query pattern detection, output perturbation</a:t>
            </a:r>
          </a:p>
        </p:txBody>
      </p:sp>
    </p:spTree>
    <p:extLst>
      <p:ext uri="{BB962C8B-B14F-4D97-AF65-F5344CB8AC3E}">
        <p14:creationId xmlns:p14="http://schemas.microsoft.com/office/powerpoint/2010/main" val="1237461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D963C-5B70-63A5-90F3-D9444580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391640D-30EE-7C46-5246-607F98B2B77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4571B4C-F41D-0917-39C3-08A884B91204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CC57D25-E119-41A6-CFE4-AFCC32D39E86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F09A3DD-525A-7D76-E00B-7897B9D041B1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parallel – GRU DHS distributed campaign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CFF43DC9-34BE-A429-45D4-57BA9540E313}"/>
              </a:ext>
            </a:extLst>
          </p:cNvPr>
          <p:cNvSpPr/>
          <p:nvPr/>
        </p:nvSpPr>
        <p:spPr>
          <a:xfrm>
            <a:off x="147853" y="896994"/>
            <a:ext cx="5220214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In 2024-25, Russian military intelligence (GRU) orchestrated explosive parcels routed through 5+ EU countries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Recruited disposable operatives via Telegram who were unaware they served a Russian intelligence operation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Payloads hidden in innocuous containers: massage pillows, cosmetic tubes containing explosives and nitromethane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Parcels detonated at logistics hubs in Leipzig, Warsaw, and Birmingham; a fourth intercepted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32 arrested; European intelligence estimates tens of thousands recruited for future sabotage 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B0D6454-DE34-5A6D-5EE2-7237A4C6F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25" y="1009360"/>
            <a:ext cx="3446922" cy="257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FC751-20A7-2C2A-7E9B-2A3628088809}"/>
              </a:ext>
            </a:extLst>
          </p:cNvPr>
          <p:cNvSpPr txBox="1"/>
          <p:nvPr/>
        </p:nvSpPr>
        <p:spPr>
          <a:xfrm>
            <a:off x="5702522" y="3629969"/>
            <a:ext cx="336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Crossing NATO Lines: Tracing the GRU’s Explosive Parcel Bombs - </a:t>
            </a:r>
            <a:r>
              <a:rPr lang="en-US" sz="1400" dirty="0" err="1">
                <a:hlinkClick r:id="rId3"/>
              </a:rPr>
              <a:t>vsquare.org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3382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6F42FB-C682-9375-5018-DB694ABCD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D541B2F-ED27-D7D4-B446-A699B892FE37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9010683-4C5D-1568-EF8A-08118500F11E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94ADDF8-F6E6-BE48-B20C-20E9AE854E86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5EA24C4F-919D-0585-A075-26A80AE8B537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parallel – GRU DHS distributed campaign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5F80656-099E-92E1-52AD-DD3EDA12D9AF}"/>
              </a:ext>
            </a:extLst>
          </p:cNvPr>
          <p:cNvSpPr/>
          <p:nvPr/>
        </p:nvSpPr>
        <p:spPr>
          <a:xfrm>
            <a:off x="147853" y="896994"/>
            <a:ext cx="5220214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Indirect routing</a:t>
            </a:r>
            <a:r>
              <a:rPr lang="en-US" dirty="0"/>
              <a:t>: parcels crossed borders 5 times before detonation = indirect LLM prompt injection through retrieved content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Unwitting agents</a:t>
            </a:r>
            <a:r>
              <a:rPr lang="en-US" dirty="0"/>
              <a:t>: operatives unaware of their role = confused deputy problem in agentic AI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Hidden payloads in trusted containers</a:t>
            </a:r>
            <a:r>
              <a:rPr lang="en-US" dirty="0"/>
              <a:t>: explosives in cosmetics = malicious LLM instructions in benign documents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Distributed coordination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Moscow → coordinator → operatives =</a:t>
            </a:r>
            <a:br>
              <a:rPr lang="en-US" dirty="0"/>
            </a:br>
            <a:r>
              <a:rPr lang="en-US" dirty="0"/>
              <a:t> multi-agent systems with hierarchical trust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Scale of recruitment</a:t>
            </a:r>
            <a:r>
              <a:rPr lang="en-US" dirty="0"/>
              <a:t>: the attack surface grows with every new LLM agent deployed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3DE5B3CE-5435-F639-27B4-C43CFB338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25" y="1009360"/>
            <a:ext cx="3446922" cy="257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0E46CD-8BAB-BF6B-9797-5968E8FB16A4}"/>
              </a:ext>
            </a:extLst>
          </p:cNvPr>
          <p:cNvSpPr txBox="1"/>
          <p:nvPr/>
        </p:nvSpPr>
        <p:spPr>
          <a:xfrm>
            <a:off x="5702522" y="3629969"/>
            <a:ext cx="336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Crossing NATO Lines: Tracing the GRU’s Explosive Parcel Bombs - </a:t>
            </a:r>
            <a:r>
              <a:rPr lang="en-US" sz="1400" dirty="0" err="1">
                <a:hlinkClick r:id="rId3"/>
              </a:rPr>
              <a:t>vsquare.org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316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22DC0-811D-641D-4048-9CD1BD697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03CA264-1854-7270-8200-0C877CE00A04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3B9DF7C-AE23-5EF0-AEDB-64549DA0A5D3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7CF5875-316C-19C0-721F-3C336B1340C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A4C5C762-FB2F-8383-7182-A3D6E372F8CF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LLM / Agentic Defenses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AE10DE99-0A6A-8F71-2B09-6357712E7C2B}"/>
              </a:ext>
            </a:extLst>
          </p:cNvPr>
          <p:cNvSpPr/>
          <p:nvPr/>
        </p:nvSpPr>
        <p:spPr>
          <a:xfrm>
            <a:off x="201640" y="1047601"/>
            <a:ext cx="8549167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sz="2400" b="1" dirty="0"/>
              <a:t>Next week we’ll cover some LLM / agentic defenses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Guardrails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Grounding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Evals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LLMs as monitors / judges</a:t>
            </a:r>
          </a:p>
        </p:txBody>
      </p:sp>
    </p:spTree>
    <p:extLst>
      <p:ext uri="{BB962C8B-B14F-4D97-AF65-F5344CB8AC3E}">
        <p14:creationId xmlns:p14="http://schemas.microsoft.com/office/powerpoint/2010/main" val="53800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D775B-B706-98B5-BDD9-66E49770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0C36FE9-F782-37C3-3938-1BC041E50A64}"/>
              </a:ext>
            </a:extLst>
          </p:cNvPr>
          <p:cNvSpPr/>
          <p:nvPr/>
        </p:nvSpPr>
        <p:spPr>
          <a:xfrm>
            <a:off x="0" y="1804207"/>
            <a:ext cx="9144000" cy="1535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6.4: AI/ML Threat 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Modeling Frameworks</a:t>
            </a:r>
          </a:p>
        </p:txBody>
      </p:sp>
    </p:spTree>
    <p:extLst>
      <p:ext uri="{BB962C8B-B14F-4D97-AF65-F5344CB8AC3E}">
        <p14:creationId xmlns:p14="http://schemas.microsoft.com/office/powerpoint/2010/main" val="1476604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BC982-ED4C-1B4F-AADE-AD877B1C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F0E467D-50EA-8534-FAD8-320EE4E1DF8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24E42A1-861F-85B6-8CAF-21B3A750A87B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88F8F11-A82D-A970-5294-B8546A5D9C28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Terms: Attack Surface, Threat Model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A1D42-243D-9F01-4BAA-9360A7961768}"/>
              </a:ext>
            </a:extLst>
          </p:cNvPr>
          <p:cNvSpPr txBox="1"/>
          <p:nvPr/>
        </p:nvSpPr>
        <p:spPr>
          <a:xfrm>
            <a:off x="117552" y="914244"/>
            <a:ext cx="2638918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/>
              <a:t>Attack surface</a:t>
            </a:r>
            <a:r>
              <a:rPr lang="en-US" dirty="0"/>
              <a:t>: the total sum of all potential entry points or ‘attack vectors’ including digital, physical, and social vulnerabilities that a threat actor can exploit.</a:t>
            </a:r>
            <a:endParaRPr lang="en-US" b="1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/>
              <a:t>Threat model</a:t>
            </a:r>
            <a:r>
              <a:rPr lang="en-US" dirty="0"/>
              <a:t>: proactive, structured process used to identify, quantify, and address security vulnerabilities by anticipating potential attacker methods.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A1D67AAB-4251-0C6B-DD54-BB47F9053648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pic>
        <p:nvPicPr>
          <p:cNvPr id="14" name="Picture 1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568B0EE-FFBA-2714-3204-995B8343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44" y="742801"/>
            <a:ext cx="5986023" cy="39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83F7F-F60C-B32C-E431-3A042AA9635B}"/>
              </a:ext>
            </a:extLst>
          </p:cNvPr>
          <p:cNvSpPr txBox="1"/>
          <p:nvPr/>
        </p:nvSpPr>
        <p:spPr>
          <a:xfrm>
            <a:off x="3769449" y="4733482"/>
            <a:ext cx="4472411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15"/>
              </a:lnSpc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generated by ChatGPT; slop retained for ironic value.</a:t>
            </a:r>
          </a:p>
        </p:txBody>
      </p:sp>
    </p:spTree>
    <p:extLst>
      <p:ext uri="{BB962C8B-B14F-4D97-AF65-F5344CB8AC3E}">
        <p14:creationId xmlns:p14="http://schemas.microsoft.com/office/powerpoint/2010/main" val="2222412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4DCCD-EC8D-B150-7572-B69A0D8A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8030E61-9F62-6D49-A67F-5C959E3A1389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9A3D28C-A521-826B-EB14-B8A0CB50974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EE00B28-D644-8FF7-F517-FB198486AC65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B198621-37CC-8DE2-711D-C557874C9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EDA5846E-721B-EF49-44DA-4C367B7BD46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OWASP Top 10 for LLMs 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2ECDE71F-0EC3-DC5F-11E5-928784E7BC79}"/>
              </a:ext>
            </a:extLst>
          </p:cNvPr>
          <p:cNvSpPr/>
          <p:nvPr/>
        </p:nvSpPr>
        <p:spPr>
          <a:xfrm>
            <a:off x="264816" y="1223183"/>
            <a:ext cx="3542020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Industry standard vulnerability catalogue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Maps directly to attacks covered in Presentations 10-11; updated annually as the threat landscape evolve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hlinkClick r:id="rId3"/>
              </a:rPr>
              <a:t>https://genai.owasp.org/llm-top-10/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24A8E948-BCD2-DB5C-EF8C-8955080A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665" y="1223183"/>
            <a:ext cx="4684975" cy="32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55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F39A1-3EEA-21E2-2BE6-8DA12A39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DF01993-612B-2576-09C7-7A96B3FA1507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B643ACD-F804-B453-7DA0-5FC73DB15B1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1287109-6BF5-50C3-F841-2DC6C4C24276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D874FCA-5154-04D0-C665-B8C1574A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EB7F113A-D2E6-80CF-4FED-9A6D657AFF1F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OWASP Top 10 for Agentic Applications</a:t>
            </a:r>
            <a:endParaRPr lang="en-US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4A004C6-7449-C6FF-21D2-22FE2B00AD54}"/>
              </a:ext>
            </a:extLst>
          </p:cNvPr>
          <p:cNvSpPr/>
          <p:nvPr/>
        </p:nvSpPr>
        <p:spPr>
          <a:xfrm>
            <a:off x="264816" y="1223183"/>
            <a:ext cx="4597640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Downloadable report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Includes agentic vulnerabilities such as Goal Hijacking, Tool Misuse and Exploitation, Identity and Privilege abuse, etc.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hlinkClick r:id="rId3"/>
              </a:rPr>
              <a:t>https://genai.owasp.org/resource/owasp-top-10-for-agentic-applications-for-2026/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2B499-3824-46D4-DA80-705EE597C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538" y="1070634"/>
            <a:ext cx="2668069" cy="34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Today’s Agenda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201640" y="1047601"/>
            <a:ext cx="8549167" cy="386272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6.3: LLM-specific vulnerabilities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Inherent: Data-control path, context limits, hallucination, sycophancy, deception</a:t>
            </a:r>
          </a:p>
          <a:p>
            <a:pPr marL="1041400" lvl="2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Agentic AI, MCP, and the ‘Lethal Trifecta’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Adversarial: Jailbreaks, prompt injection, dataset extraction / model distillation</a:t>
            </a:r>
          </a:p>
          <a:p>
            <a:pPr marL="1041400" lvl="2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Human parallel example with GRU DHS distributed campaign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6.4: AI/ML Threat Modeling &amp; Risk Management Frameworks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OWASP Top 10 for LLMs / Agentic Systems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MITRE ATLAS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STRIDE for ML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CSA MAESTRO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AIUC-1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AB7DB-8274-6068-C62A-5FFE043D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ECA5076-D40A-728C-FD00-D207CD5C8E4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03AB61E-8902-A887-230D-32E4B15D824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7011E58-BFA4-6294-0C77-81239E513931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CD4C00F-2BA8-BD9F-2068-5A19C74ED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9CECF72E-BAE9-8FBC-3E8D-69807504F6A1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MITRE ATLAS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C0F39788-9D1E-64BB-D56B-7A0B0C772433}"/>
              </a:ext>
            </a:extLst>
          </p:cNvPr>
          <p:cNvSpPr/>
          <p:nvPr/>
        </p:nvSpPr>
        <p:spPr>
          <a:xfrm>
            <a:off x="578765" y="4023529"/>
            <a:ext cx="8093876" cy="779628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MITRE’s ATLAS AI Threat Matrix shows the progression of tactics used in attacks as columns from left to right, with ML techniques belonging to each tactic below.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dirty="0">
                <a:hlinkClick r:id="rId3"/>
              </a:rPr>
              <a:t>Click here</a:t>
            </a:r>
            <a:r>
              <a:rPr lang="en-US" dirty="0"/>
              <a:t> or on the image above to explore.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5281613-57B5-D95A-4646-6E244C75E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7" y="734354"/>
            <a:ext cx="8916315" cy="31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20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3BD24-C90C-AC03-EF58-A2CE5DC8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F8DD0E3-6B28-3826-2F87-63D2745180B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13A7042-AADF-1B04-9070-5C2141989BD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FBEB765-AB98-2D5B-8D83-80A2E71D0C4E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B9CAB7B6-6E8B-3401-7704-21370E587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16B3AA4A-6BC5-7877-D2B8-A15CC06EA306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STRIDE for ML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1529AE90-E7DB-75E6-2C8A-F5E9D2644B83}"/>
              </a:ext>
            </a:extLst>
          </p:cNvPr>
          <p:cNvSpPr/>
          <p:nvPr/>
        </p:nvSpPr>
        <p:spPr>
          <a:xfrm>
            <a:off x="132408" y="869515"/>
            <a:ext cx="3868650" cy="3611152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The STRIDE threat modeling framework analyzes system components and interactions against six</a:t>
            </a:r>
            <a:r>
              <a:rPr lang="en-US" b="1" dirty="0"/>
              <a:t> Threat types</a:t>
            </a:r>
            <a:r>
              <a:rPr lang="en-US" dirty="0"/>
              <a:t> to six </a:t>
            </a:r>
            <a:r>
              <a:rPr lang="en-US" b="1" dirty="0"/>
              <a:t>Security Properties </a:t>
            </a:r>
            <a:r>
              <a:rPr lang="en-US" dirty="0"/>
              <a:t>through several steps: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1. Decompose threats by building system Data Flow Diagram (DFD)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2. Identify threats using 6 categories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3. Determine mitigation techniques and security controls</a:t>
            </a:r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4. Validate, document, and iterate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C5EB87-B2FA-FD16-39BD-0797A1CAA5F5}"/>
              </a:ext>
            </a:extLst>
          </p:cNvPr>
          <p:cNvGrpSpPr/>
          <p:nvPr/>
        </p:nvGrpSpPr>
        <p:grpSpPr>
          <a:xfrm>
            <a:off x="4020290" y="800517"/>
            <a:ext cx="5053353" cy="3680150"/>
            <a:chOff x="2544817" y="736223"/>
            <a:chExt cx="4161771" cy="3030848"/>
          </a:xfrm>
        </p:grpSpPr>
        <p:pic>
          <p:nvPicPr>
            <p:cNvPr id="1026" name="Picture 2" descr="STRIDE: A Guide to Threat Modeling and Secure Implementation">
              <a:extLst>
                <a:ext uri="{FF2B5EF4-FFF2-40B4-BE49-F238E27FC236}">
                  <a16:creationId xmlns:a16="http://schemas.microsoft.com/office/drawing/2014/main" id="{52BF4137-4CDA-570F-7E6B-D8832CBC6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9"/>
            <a:stretch>
              <a:fillRect/>
            </a:stretch>
          </p:blipFill>
          <p:spPr bwMode="auto">
            <a:xfrm>
              <a:off x="2544817" y="736223"/>
              <a:ext cx="4161771" cy="303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1CFB6F-CCCA-1B73-25B3-139AAF037E8D}"/>
                </a:ext>
              </a:extLst>
            </p:cNvPr>
            <p:cNvSpPr/>
            <p:nvPr/>
          </p:nvSpPr>
          <p:spPr>
            <a:xfrm>
              <a:off x="2630466" y="1008937"/>
              <a:ext cx="1434230" cy="1816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510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EE351-D495-93B0-91E1-CB48774B7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7AB1359-8FF8-4B75-9C14-9A5F4EEFFE67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686D615-23A3-CAFD-2015-E66D9AFA51E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CC2273A-CA39-1FCC-EA73-C0309355FA48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DE539BF-9DDD-3419-D641-E72CA52C9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250B2DB-8285-2CBE-77F5-5DFBD1C2A030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STRIDE for ML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BEE115-E0EF-47F2-C2A1-1D7172FC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211" y="896147"/>
            <a:ext cx="7162380" cy="3351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CA2C88-4FFC-5379-3F10-5B3B90C1F534}"/>
              </a:ext>
            </a:extLst>
          </p:cNvPr>
          <p:cNvSpPr txBox="1"/>
          <p:nvPr/>
        </p:nvSpPr>
        <p:spPr>
          <a:xfrm>
            <a:off x="1799975" y="4253724"/>
            <a:ext cx="686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STRIDE Data Flow Diagram (DFD) for the LIGHT-TOREADOR predictive maintenance architecture – Figure 4. from </a:t>
            </a:r>
            <a:r>
              <a:rPr lang="en-US" sz="900" i="1" dirty="0"/>
              <a:t>Modeling Threats to AI-ML Systems Using STRIDE (</a:t>
            </a:r>
            <a:r>
              <a:rPr lang="en-US" sz="900" dirty="0">
                <a:hlinkClick r:id="rId4"/>
              </a:rPr>
              <a:t>Mauri &amp; Damiani, 2022</a:t>
            </a:r>
            <a:r>
              <a:rPr lang="en-US" sz="900" dirty="0"/>
              <a:t>) NOTE: Red trust boundaries added to presentation for illustrative purposes.</a:t>
            </a:r>
            <a:endParaRPr lang="en-US" sz="900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12BF7-20E4-C1C4-5B64-BE5DAB905924}"/>
              </a:ext>
            </a:extLst>
          </p:cNvPr>
          <p:cNvSpPr/>
          <p:nvPr/>
        </p:nvSpPr>
        <p:spPr>
          <a:xfrm>
            <a:off x="274526" y="1746786"/>
            <a:ext cx="1207877" cy="432148"/>
          </a:xfrm>
          <a:prstGeom prst="rect">
            <a:avLst/>
          </a:prstGeom>
          <a:solidFill>
            <a:srgbClr val="001F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External Entity</a:t>
            </a:r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C76C01F4-0120-D85B-CC93-8483CC46F6BD}"/>
              </a:ext>
            </a:extLst>
          </p:cNvPr>
          <p:cNvSpPr/>
          <p:nvPr/>
        </p:nvSpPr>
        <p:spPr>
          <a:xfrm>
            <a:off x="274526" y="2417100"/>
            <a:ext cx="1207877" cy="432148"/>
          </a:xfrm>
          <a:prstGeom prst="can">
            <a:avLst/>
          </a:prstGeom>
          <a:solidFill>
            <a:srgbClr val="001F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Store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EBFE70-389C-150C-B3BB-F1570FC9A270}"/>
              </a:ext>
            </a:extLst>
          </p:cNvPr>
          <p:cNvCxnSpPr>
            <a:cxnSpLocks/>
          </p:cNvCxnSpPr>
          <p:nvPr/>
        </p:nvCxnSpPr>
        <p:spPr>
          <a:xfrm>
            <a:off x="379501" y="4229401"/>
            <a:ext cx="997927" cy="0"/>
          </a:xfrm>
          <a:prstGeom prst="straightConnector1">
            <a:avLst/>
          </a:prstGeom>
          <a:ln w="38100">
            <a:solidFill>
              <a:srgbClr val="001F5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71237A-6D9E-B14E-8CE2-55E02D6D3670}"/>
              </a:ext>
            </a:extLst>
          </p:cNvPr>
          <p:cNvSpPr txBox="1"/>
          <p:nvPr/>
        </p:nvSpPr>
        <p:spPr>
          <a:xfrm>
            <a:off x="319369" y="3832764"/>
            <a:ext cx="111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4EFC1E-207C-5782-D09B-E37C49AC65D5}"/>
              </a:ext>
            </a:extLst>
          </p:cNvPr>
          <p:cNvSpPr txBox="1"/>
          <p:nvPr/>
        </p:nvSpPr>
        <p:spPr>
          <a:xfrm>
            <a:off x="73436" y="4462220"/>
            <a:ext cx="16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Trust Boundary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D5C6F1A-C2F6-53DF-C202-6B4B1DCA7BF3}"/>
              </a:ext>
            </a:extLst>
          </p:cNvPr>
          <p:cNvSpPr/>
          <p:nvPr/>
        </p:nvSpPr>
        <p:spPr>
          <a:xfrm>
            <a:off x="274526" y="3124932"/>
            <a:ext cx="1207877" cy="432148"/>
          </a:xfrm>
          <a:prstGeom prst="roundRect">
            <a:avLst>
              <a:gd name="adj" fmla="val 48574"/>
            </a:avLst>
          </a:prstGeom>
          <a:solidFill>
            <a:srgbClr val="001F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2D031E-50C9-EE76-FCED-57C17D4057CC}"/>
              </a:ext>
            </a:extLst>
          </p:cNvPr>
          <p:cNvCxnSpPr>
            <a:cxnSpLocks/>
          </p:cNvCxnSpPr>
          <p:nvPr/>
        </p:nvCxnSpPr>
        <p:spPr>
          <a:xfrm>
            <a:off x="285158" y="4872229"/>
            <a:ext cx="1186613" cy="0"/>
          </a:xfrm>
          <a:prstGeom prst="line">
            <a:avLst/>
          </a:prstGeom>
          <a:ln w="28575">
            <a:solidFill>
              <a:srgbClr val="001F5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239899A-1818-C2F1-55D5-FA13BC482EA8}"/>
              </a:ext>
            </a:extLst>
          </p:cNvPr>
          <p:cNvSpPr txBox="1"/>
          <p:nvPr/>
        </p:nvSpPr>
        <p:spPr>
          <a:xfrm>
            <a:off x="210653" y="896469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STRIDE DFD </a:t>
            </a:r>
          </a:p>
          <a:p>
            <a:pPr algn="ctr"/>
            <a:r>
              <a:rPr lang="en-US" dirty="0"/>
              <a:t>SYMBOLS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05A948-7B3C-660C-8828-63610A33BFA6}"/>
              </a:ext>
            </a:extLst>
          </p:cNvPr>
          <p:cNvSpPr/>
          <p:nvPr/>
        </p:nvSpPr>
        <p:spPr>
          <a:xfrm>
            <a:off x="73436" y="761454"/>
            <a:ext cx="1610056" cy="42485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ACB362D-1AEC-483F-759C-9D8AACCDAA84}"/>
              </a:ext>
            </a:extLst>
          </p:cNvPr>
          <p:cNvSpPr/>
          <p:nvPr/>
        </p:nvSpPr>
        <p:spPr>
          <a:xfrm>
            <a:off x="1937657" y="2036326"/>
            <a:ext cx="1683657" cy="1007886"/>
          </a:xfrm>
          <a:prstGeom prst="roundRect">
            <a:avLst>
              <a:gd name="adj" fmla="val 19908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5754FC-3AE0-A1D5-5837-88B9F825DE97}"/>
              </a:ext>
            </a:extLst>
          </p:cNvPr>
          <p:cNvSpPr/>
          <p:nvPr/>
        </p:nvSpPr>
        <p:spPr>
          <a:xfrm>
            <a:off x="3753090" y="2055375"/>
            <a:ext cx="1793636" cy="1188568"/>
          </a:xfrm>
          <a:prstGeom prst="roundRect">
            <a:avLst>
              <a:gd name="adj" fmla="val 19908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EFBEF83-70EC-487B-E1F8-AE3909F8C7A1}"/>
              </a:ext>
            </a:extLst>
          </p:cNvPr>
          <p:cNvSpPr/>
          <p:nvPr/>
        </p:nvSpPr>
        <p:spPr>
          <a:xfrm>
            <a:off x="5853616" y="2055375"/>
            <a:ext cx="1683657" cy="1064362"/>
          </a:xfrm>
          <a:prstGeom prst="roundRect">
            <a:avLst>
              <a:gd name="adj" fmla="val 19908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299888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F8505E-E46F-BEAE-6116-9CF2AAEE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9D12CCB-B4F6-4263-412F-607999393156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4B7A2AE-2B69-8D82-ACF6-D5ABF47E970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F1B1C7C-E290-1F80-691D-9E409AB274A7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D056C3C-337C-850D-7377-ECDF2E764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0AEBDB92-E425-2DC2-2F7C-F1FB4A6B9F02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CSA MAESTRO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5CF65764-6A3A-CF8E-4D38-20274FD7C941}"/>
              </a:ext>
            </a:extLst>
          </p:cNvPr>
          <p:cNvSpPr/>
          <p:nvPr/>
        </p:nvSpPr>
        <p:spPr>
          <a:xfrm>
            <a:off x="201640" y="1047601"/>
            <a:ext cx="4185975" cy="409589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MAESTRO (Multi-Agent Environment, Security, Threat, Risk, and Outcome)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Threat modeling framework designed specifically for the unique challenges of Agentic AI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Extended security categories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Multi-agent and Environment focus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Layered Security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AI-specific threats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Risk-based approach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Continuous Monitoring and Adaptation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endParaRPr lang="en-US" dirty="0"/>
          </a:p>
        </p:txBody>
      </p:sp>
      <p:pic>
        <p:nvPicPr>
          <p:cNvPr id="9218" name="Picture 2" descr="7 Layer Reference Architecture for Agentic AI">
            <a:hlinkClick r:id="rId3"/>
            <a:extLst>
              <a:ext uri="{FF2B5EF4-FFF2-40B4-BE49-F238E27FC236}">
                <a16:creationId xmlns:a16="http://schemas.microsoft.com/office/drawing/2014/main" id="{EF8D5559-EB67-4512-628E-4AD21B98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8037"/>
            <a:ext cx="4350084" cy="23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FD1EFD-0257-35F2-3847-10D65CD3CAAC}"/>
              </a:ext>
            </a:extLst>
          </p:cNvPr>
          <p:cNvSpPr txBox="1"/>
          <p:nvPr/>
        </p:nvSpPr>
        <p:spPr>
          <a:xfrm>
            <a:off x="5142155" y="4243505"/>
            <a:ext cx="33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https://cloudsecurityalliance.org/blog/2025/02/06/agentic-ai-threat-modeling-framework-maestro</a:t>
            </a:r>
            <a:r>
              <a:rPr lang="en-US" sz="1200" dirty="0"/>
              <a:t> </a:t>
            </a:r>
          </a:p>
        </p:txBody>
      </p:sp>
      <p:pic>
        <p:nvPicPr>
          <p:cNvPr id="9223" name="Picture 7" descr="About | Cloud Security Alliance (CSA)">
            <a:extLst>
              <a:ext uri="{FF2B5EF4-FFF2-40B4-BE49-F238E27FC236}">
                <a16:creationId xmlns:a16="http://schemas.microsoft.com/office/drawing/2014/main" id="{F9607C1C-021E-8242-6CCF-7C310ED0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10" y="706397"/>
            <a:ext cx="23876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45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38E739-6E75-88FB-8D9F-937C09460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8D9081D-D0A4-3C1A-8202-9866F645A88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F9320FE-9F27-2636-E4F6-2D4E18D60FF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29DA52F-B19A-0A71-C5F9-85BC9F3A275D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A87907A-A081-F0E3-2881-8C6819DB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D50D1388-66DF-9994-5EAE-5E638A6D34B8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Threat Modeling Framework: AIUC-1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27CFED1-6746-4AC7-0986-1DF240AC93B0}"/>
              </a:ext>
            </a:extLst>
          </p:cNvPr>
          <p:cNvSpPr/>
          <p:nvPr/>
        </p:nvSpPr>
        <p:spPr>
          <a:xfrm>
            <a:off x="201640" y="914071"/>
            <a:ext cx="3733051" cy="409589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The ‘world’s first auditable certification standard specifically for agentic AI systems’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Seeks to provide “trust in a box” by serving as a “SOC 2 for AI agents”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AIUC-1 audit involves rigorous third-party testing (with frequent retests) across six core risk areas: security, data privacy, safety, reliability, accountability, and society.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Certified AI systems are eligible for AIUC insurance policies to help reduce AI risk.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FF97CCFE-D176-4665-1333-098A2BDF3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352" y="1349623"/>
            <a:ext cx="4646089" cy="2598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15C3B1-2A9C-2EB4-640F-CC2C9C38B7C4}"/>
              </a:ext>
            </a:extLst>
          </p:cNvPr>
          <p:cNvSpPr txBox="1"/>
          <p:nvPr/>
        </p:nvSpPr>
        <p:spPr>
          <a:xfrm>
            <a:off x="5281519" y="3948545"/>
            <a:ext cx="262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https://www.aiuc-1.com/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322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F045A-3C3C-CBB8-0D58-EC5A935B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19CDEE-4CDF-4A01-1890-A7AEE93EBBA7}"/>
              </a:ext>
            </a:extLst>
          </p:cNvPr>
          <p:cNvSpPr/>
          <p:nvPr/>
        </p:nvSpPr>
        <p:spPr>
          <a:xfrm>
            <a:off x="0" y="530678"/>
            <a:ext cx="9144000" cy="697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Takeaways</a:t>
            </a: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2A315F01-C63B-75AC-893C-335B5EF0A258}"/>
              </a:ext>
            </a:extLst>
          </p:cNvPr>
          <p:cNvSpPr/>
          <p:nvPr/>
        </p:nvSpPr>
        <p:spPr>
          <a:xfrm>
            <a:off x="211112" y="1769463"/>
            <a:ext cx="8721775" cy="3021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Inherent LLM vulnerabilities (hallucination, sycophancy, deception) exist independent of adversaries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data/control path conflation is the root cause of most adversarial LLM attacks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Lethal Trifecta is an essential design principle for agentic AI security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Frameworks (OWASP, ATLAS, MAESTRO, AIUC-1) turn ad-hoc analysis into repeatable 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43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AD1A-62C5-E676-B5D1-2F8658A8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D438386-E5B5-97C1-E244-F4A4F68F5A13}"/>
              </a:ext>
            </a:extLst>
          </p:cNvPr>
          <p:cNvSpPr/>
          <p:nvPr/>
        </p:nvSpPr>
        <p:spPr>
          <a:xfrm>
            <a:off x="0" y="530678"/>
            <a:ext cx="9144000" cy="697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Discussion</a:t>
            </a: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DF08841E-AF2F-0EB0-2E0A-CE884E5CD716}"/>
              </a:ext>
            </a:extLst>
          </p:cNvPr>
          <p:cNvSpPr/>
          <p:nvPr/>
        </p:nvSpPr>
        <p:spPr>
          <a:xfrm>
            <a:off x="211112" y="1537550"/>
            <a:ext cx="8721775" cy="22618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Which inherent LLM vulnerability do you think is hardest to solve, and why?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Pick an AI agent you've used and map it against the Lethal Trifecta. Does it have all three capabilities?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does the GRU parcel campaign change how you think about indirect prompt injection?</a:t>
            </a:r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Which framework (OWASP, ATLAS, MAESTRO, AIUC-1) would you reach for first when evaluating an AI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9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6A120-7270-B622-F4F2-DC33C52A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9CB2E54-2992-E502-4270-0C9A2A8C76CE}"/>
              </a:ext>
            </a:extLst>
          </p:cNvPr>
          <p:cNvSpPr/>
          <p:nvPr/>
        </p:nvSpPr>
        <p:spPr>
          <a:xfrm>
            <a:off x="0" y="2243715"/>
            <a:ext cx="9144000" cy="656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6.3: LLM-specific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4170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DDE2E-C092-D6F4-C562-E8FD929F7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B9B862E-27D5-B498-EBC6-5A487E3946F2}"/>
              </a:ext>
            </a:extLst>
          </p:cNvPr>
          <p:cNvSpPr/>
          <p:nvPr/>
        </p:nvSpPr>
        <p:spPr>
          <a:xfrm>
            <a:off x="2604496" y="3432305"/>
            <a:ext cx="1786882" cy="15842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40330CED-7E22-5CE9-4A3B-B6A08BB1BB7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3CBD43F-BA15-D5BD-E5A1-809CBB7A287D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91229F5-4C47-D64B-5336-88565BEC1AF5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Data-control path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B4F1526-20B9-A054-F56A-9D99F54181E1}"/>
              </a:ext>
            </a:extLst>
          </p:cNvPr>
          <p:cNvSpPr/>
          <p:nvPr/>
        </p:nvSpPr>
        <p:spPr>
          <a:xfrm>
            <a:off x="292731" y="841629"/>
            <a:ext cx="8558537" cy="1730121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r>
              <a:rPr lang="en-US" dirty="0"/>
              <a:t>In well-designed systems, there is a strict separation between two kinds of information:</a:t>
            </a:r>
            <a:br>
              <a:rPr lang="en-US" dirty="0"/>
            </a:br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b="1" dirty="0"/>
              <a:t>Control Signal</a:t>
            </a:r>
            <a:r>
              <a:rPr lang="en-US" dirty="0"/>
              <a:t>: the instructions that govern the system’s behavior (routing commands, function calls, system prompts)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b="1" dirty="0"/>
              <a:t>Data</a:t>
            </a:r>
            <a:r>
              <a:rPr lang="en-US" dirty="0"/>
              <a:t>: the content being processed (your voice on a phone call, text in a document, user message to an AI)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2F38C62-82B3-B32F-40BD-113AECC39331}"/>
              </a:ext>
            </a:extLst>
          </p:cNvPr>
          <p:cNvSpPr/>
          <p:nvPr/>
        </p:nvSpPr>
        <p:spPr>
          <a:xfrm>
            <a:off x="354771" y="3636384"/>
            <a:ext cx="2370667" cy="4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Signal channel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7749546-78FD-D387-8A58-CE73748104AA}"/>
              </a:ext>
            </a:extLst>
          </p:cNvPr>
          <p:cNvSpPr/>
          <p:nvPr/>
        </p:nvSpPr>
        <p:spPr>
          <a:xfrm>
            <a:off x="354770" y="4372402"/>
            <a:ext cx="2370667" cy="450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channel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EE508E-82F8-960F-BBEE-442D1DBB8F75}"/>
              </a:ext>
            </a:extLst>
          </p:cNvPr>
          <p:cNvSpPr/>
          <p:nvPr/>
        </p:nvSpPr>
        <p:spPr>
          <a:xfrm>
            <a:off x="2725436" y="3544711"/>
            <a:ext cx="1512711" cy="6489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instructions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7712FD-C5FB-A930-A610-EAE92B7B2565}"/>
              </a:ext>
            </a:extLst>
          </p:cNvPr>
          <p:cNvSpPr/>
          <p:nvPr/>
        </p:nvSpPr>
        <p:spPr>
          <a:xfrm>
            <a:off x="2725437" y="4299705"/>
            <a:ext cx="1512712" cy="5955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content </a:t>
            </a:r>
            <a:br>
              <a:rPr lang="en-US" dirty="0"/>
            </a:br>
            <a:r>
              <a:rPr lang="en-US" dirty="0"/>
              <a:t>to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E13B1-C3DA-9D13-1C4A-C1012B22C91D}"/>
              </a:ext>
            </a:extLst>
          </p:cNvPr>
          <p:cNvSpPr txBox="1"/>
          <p:nvPr/>
        </p:nvSpPr>
        <p:spPr>
          <a:xfrm>
            <a:off x="354770" y="2689707"/>
            <a:ext cx="8422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When a system cannot reliably distinguish between Control Signal and Data, an attacker can </a:t>
            </a:r>
            <a:r>
              <a:rPr lang="en-US" i="1" dirty="0"/>
              <a:t>disguise instructions as content, </a:t>
            </a:r>
            <a:r>
              <a:rPr lang="en-US" dirty="0"/>
              <a:t>and the system will execute them.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0EB4490-5578-7512-BCF9-C6A6A33EC748}"/>
              </a:ext>
            </a:extLst>
          </p:cNvPr>
          <p:cNvSpPr/>
          <p:nvPr/>
        </p:nvSpPr>
        <p:spPr>
          <a:xfrm>
            <a:off x="4864628" y="3585584"/>
            <a:ext cx="2157062" cy="123701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Signal and Data channel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F23D62A-B52A-F28F-2AF8-8798BEFBB71E}"/>
              </a:ext>
            </a:extLst>
          </p:cNvPr>
          <p:cNvSpPr/>
          <p:nvPr/>
        </p:nvSpPr>
        <p:spPr>
          <a:xfrm>
            <a:off x="7021690" y="3432305"/>
            <a:ext cx="1755371" cy="152263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cannot distinguish instructions from content</a:t>
            </a:r>
          </a:p>
        </p:txBody>
      </p:sp>
      <p:sp>
        <p:nvSpPr>
          <p:cNvPr id="26" name="Smiley Face 25">
            <a:extLst>
              <a:ext uri="{FF2B5EF4-FFF2-40B4-BE49-F238E27FC236}">
                <a16:creationId xmlns:a16="http://schemas.microsoft.com/office/drawing/2014/main" id="{1EF069AC-12EE-AD2A-504B-68DCBF09B52F}"/>
              </a:ext>
            </a:extLst>
          </p:cNvPr>
          <p:cNvSpPr/>
          <p:nvPr/>
        </p:nvSpPr>
        <p:spPr>
          <a:xfrm>
            <a:off x="4320407" y="3326111"/>
            <a:ext cx="383822" cy="417206"/>
          </a:xfrm>
          <a:prstGeom prst="smileyFac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>
            <a:extLst>
              <a:ext uri="{FF2B5EF4-FFF2-40B4-BE49-F238E27FC236}">
                <a16:creationId xmlns:a16="http://schemas.microsoft.com/office/drawing/2014/main" id="{54F0110A-D6BE-1965-9B43-BD649533C0C3}"/>
              </a:ext>
            </a:extLst>
          </p:cNvPr>
          <p:cNvSpPr/>
          <p:nvPr/>
        </p:nvSpPr>
        <p:spPr>
          <a:xfrm rot="10800000">
            <a:off x="8669866" y="3318169"/>
            <a:ext cx="383822" cy="417206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5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2C05B-A991-A67C-5ECB-0325F307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E68A14-E8EA-83D0-B829-8455005A7240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CE27FC8-8632-2A89-239E-43198D83FF86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559646C-6703-D7C3-6062-995800894718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Data-control path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F8D81C50-1B78-F532-3D29-38EEF148F75E}"/>
              </a:ext>
            </a:extLst>
          </p:cNvPr>
          <p:cNvSpPr/>
          <p:nvPr/>
        </p:nvSpPr>
        <p:spPr>
          <a:xfrm>
            <a:off x="201640" y="807763"/>
            <a:ext cx="8586809" cy="38088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>
              <a:spcAft>
                <a:spcPts val="600"/>
              </a:spcAft>
              <a:buSzPct val="100000"/>
            </a:pPr>
            <a:r>
              <a:rPr lang="en-US" dirty="0"/>
              <a:t>Early payphone systems shared this vulnerability: Audio signal carried both </a:t>
            </a:r>
            <a:r>
              <a:rPr lang="en-US" b="1" dirty="0"/>
              <a:t>data</a:t>
            </a:r>
            <a:r>
              <a:rPr lang="en-US" dirty="0"/>
              <a:t> (human voice) and </a:t>
            </a:r>
            <a:r>
              <a:rPr lang="en-US" b="1" dirty="0"/>
              <a:t>control signal</a:t>
            </a:r>
            <a:r>
              <a:rPr lang="en-US" dirty="0"/>
              <a:t> (audio tones for building, routing, and ending phone calls).</a:t>
            </a:r>
          </a:p>
        </p:txBody>
      </p:sp>
      <p:pic>
        <p:nvPicPr>
          <p:cNvPr id="2050" name="Picture 2" descr="The Cap'n Crunch Bo'sun Whistle, in all its glory.">
            <a:extLst>
              <a:ext uri="{FF2B5EF4-FFF2-40B4-BE49-F238E27FC236}">
                <a16:creationId xmlns:a16="http://schemas.microsoft.com/office/drawing/2014/main" id="{DE8B9143-9289-DDF3-568D-08F72802A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17339" r="11664" b="20368"/>
          <a:stretch>
            <a:fillRect/>
          </a:stretch>
        </p:blipFill>
        <p:spPr bwMode="auto">
          <a:xfrm>
            <a:off x="355550" y="1785084"/>
            <a:ext cx="3205406" cy="166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55A0A-CFC6-BB9A-3545-A8B9775D6E60}"/>
              </a:ext>
            </a:extLst>
          </p:cNvPr>
          <p:cNvSpPr txBox="1"/>
          <p:nvPr/>
        </p:nvSpPr>
        <p:spPr>
          <a:xfrm>
            <a:off x="355550" y="3541340"/>
            <a:ext cx="320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Early ‘phone phreaks’ used this Captain Crunch cereal box whistle toy to hack the phone system’s 2600 Hz audio control signal and place free calls to anywhere in the world.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2424BC41-B3F8-4BC4-7629-BD47EAC7E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44" y="1770424"/>
            <a:ext cx="4065266" cy="2693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54A4A4-9928-916C-7D1E-4B811FA49A09}"/>
              </a:ext>
            </a:extLst>
          </p:cNvPr>
          <p:cNvSpPr txBox="1"/>
          <p:nvPr/>
        </p:nvSpPr>
        <p:spPr>
          <a:xfrm>
            <a:off x="4430010" y="4508120"/>
            <a:ext cx="427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Click for interactive demo at course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0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14F62-1A77-F935-F555-DB59732C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11AC70F-B897-716A-3BAA-8C9B6B8FEB24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8CD1E1A-122A-9CFB-C683-E924A6C4DCB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F991FC6-1783-21D2-2D8F-6D67736CB8A4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Data-control path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CF6FEB30-7250-A973-22FA-7FC63CD32FAA}"/>
              </a:ext>
            </a:extLst>
          </p:cNvPr>
          <p:cNvSpPr/>
          <p:nvPr/>
        </p:nvSpPr>
        <p:spPr>
          <a:xfrm>
            <a:off x="292731" y="1175053"/>
            <a:ext cx="8558537" cy="2793393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r>
              <a:rPr lang="en-US" dirty="0"/>
              <a:t>LLMs receive all input through a single sequence of text tokens that includes:</a:t>
            </a:r>
          </a:p>
          <a:p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 system prompt (operator </a:t>
            </a:r>
            <a:r>
              <a:rPr lang="en-US" i="1" dirty="0"/>
              <a:t>instructions:</a:t>
            </a:r>
            <a:r>
              <a:rPr lang="en-US" dirty="0"/>
              <a:t> ‘who’ the LLM is, what it can/can’t do)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The conversation history (user messages and LLM responses)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Retrieved content – documents, web pages, emails the LLM has been asked to process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The model </a:t>
            </a:r>
            <a:r>
              <a:rPr lang="en-US" i="1" dirty="0"/>
              <a:t>infers</a:t>
            </a:r>
            <a:r>
              <a:rPr lang="en-US" dirty="0"/>
              <a:t> what to treat as instructions and what to treat as content from context and patterns – and that inference can be manipulated.</a:t>
            </a:r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  <a:p>
            <a:pPr>
              <a:spcAft>
                <a:spcPts val="600"/>
              </a:spcAft>
              <a:buSzPct val="100000"/>
            </a:pPr>
            <a:r>
              <a:rPr lang="en-US" dirty="0"/>
              <a:t>Further exploration: </a:t>
            </a:r>
            <a:r>
              <a:rPr lang="en-US" b="1" dirty="0">
                <a:hlinkClick r:id="rId3"/>
              </a:rPr>
              <a:t>LLMs’ Data-Control Path Insecurity (ACM, May 2024)</a:t>
            </a:r>
            <a:endParaRPr lang="en-US" dirty="0"/>
          </a:p>
          <a:p>
            <a:pPr>
              <a:spcAft>
                <a:spcPts val="600"/>
              </a:spcAft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884D0-03D8-CAE6-5D79-E80A370F0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0D0F6B3-A881-D05D-FA5E-42070931F95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7FF3345-AC8B-D72C-8859-5C2823006BFF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CDEA81A-C352-1423-BD79-8F485C27C70D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Inherent LLM vulnerability: Context limits 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16F047B-E98D-A0B1-0B44-43397BF7196C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34353894-657D-B26A-CB64-91EDB595ED1E}"/>
              </a:ext>
            </a:extLst>
          </p:cNvPr>
          <p:cNvSpPr/>
          <p:nvPr/>
        </p:nvSpPr>
        <p:spPr>
          <a:xfrm>
            <a:off x="190351" y="787226"/>
            <a:ext cx="8549167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r>
              <a:rPr lang="en-US" dirty="0"/>
              <a:t>The </a:t>
            </a:r>
            <a:r>
              <a:rPr lang="en-US" i="1" dirty="0"/>
              <a:t>context window</a:t>
            </a:r>
            <a:r>
              <a:rPr lang="en-US" dirty="0"/>
              <a:t> is the maximum amount of text (measured in tokens) an LLM can "remember" at one time, including prompt, conversation history, and instructions. </a:t>
            </a:r>
          </a:p>
          <a:p>
            <a:endParaRPr lang="en-US" dirty="0"/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Models operate within a fixed token budget; everything must fit in the window. 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Critical instructions can be diluted, displaced, contradicted by large input volume and irrelevant context (context poisoning / confusion / distraction / clash - </a:t>
            </a:r>
            <a:r>
              <a:rPr lang="en-US" dirty="0">
                <a:hlinkClick r:id="rId3"/>
              </a:rPr>
              <a:t>Breunig, 2025</a:t>
            </a:r>
            <a:r>
              <a:rPr lang="en-US" dirty="0"/>
              <a:t>)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Lost in the middle (</a:t>
            </a:r>
            <a:r>
              <a:rPr lang="en-US" dirty="0">
                <a:hlinkClick r:id="rId4"/>
              </a:rPr>
              <a:t>Liu et al., 2023</a:t>
            </a:r>
            <a:r>
              <a:rPr lang="en-US" dirty="0"/>
              <a:t>) - models attend less to information in the center of long contexts</a:t>
            </a:r>
          </a:p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i="1" dirty="0"/>
              <a:t>Context Engineering</a:t>
            </a:r>
            <a:r>
              <a:rPr lang="en-US" dirty="0"/>
              <a:t> – an emerging and influential discipline focused on dynamic context assembly to optimize results across LLM interactions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 Survey of Context Engineering for LLMs (</a:t>
            </a:r>
            <a:r>
              <a:rPr lang="en-US" dirty="0">
                <a:hlinkClick r:id="rId5"/>
              </a:rPr>
              <a:t>Mei et al., 2025</a:t>
            </a:r>
            <a:r>
              <a:rPr lang="en-US" dirty="0"/>
              <a:t>)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12-factor Agents and ‘Advanced Context Engineering’ (</a:t>
            </a:r>
            <a:r>
              <a:rPr lang="en-US" dirty="0">
                <a:hlinkClick r:id="rId6"/>
              </a:rPr>
              <a:t>Horthy, 2025 - YouTube</a:t>
            </a:r>
            <a:r>
              <a:rPr lang="en-US" dirty="0"/>
              <a:t>)</a:t>
            </a:r>
          </a:p>
          <a:p>
            <a:pPr marL="584200" lvl="1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Context Engineering 101 Cheat Sheet (</a:t>
            </a:r>
            <a:r>
              <a:rPr lang="en-US" dirty="0">
                <a:hlinkClick r:id="rId7"/>
              </a:rPr>
              <a:t>Hall, 2025</a:t>
            </a:r>
            <a:r>
              <a:rPr lang="en-US" dirty="0"/>
              <a:t> – </a:t>
            </a:r>
            <a:r>
              <a:rPr lang="en-US" dirty="0" err="1"/>
              <a:t>X.com</a:t>
            </a:r>
            <a:r>
              <a:rPr lang="en-US" dirty="0"/>
              <a:t> post visual on next slide)</a:t>
            </a:r>
          </a:p>
        </p:txBody>
      </p:sp>
    </p:spTree>
    <p:extLst>
      <p:ext uri="{BB962C8B-B14F-4D97-AF65-F5344CB8AC3E}">
        <p14:creationId xmlns:p14="http://schemas.microsoft.com/office/powerpoint/2010/main" val="143512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688CDD-61BA-8FCC-7BE1-110CE5F63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6BC2C06-F270-CA5E-44B0-42329D4C5E0E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8783025-3392-D52E-B9A0-331A80F4E37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4E7D3F7-9DA4-4241-5869-5F7BDFB3AED8}"/>
              </a:ext>
            </a:extLst>
          </p:cNvPr>
          <p:cNvSpPr/>
          <p:nvPr/>
        </p:nvSpPr>
        <p:spPr>
          <a:xfrm>
            <a:off x="355550" y="126950"/>
            <a:ext cx="700537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LLM Context limits – Bio/Neuro Analogy (?) 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A5F40BC2-D3CE-8BA7-6391-08DF4E00D512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6C646427-B102-D184-A519-909EB5ADFE53}"/>
              </a:ext>
            </a:extLst>
          </p:cNvPr>
          <p:cNvSpPr/>
          <p:nvPr/>
        </p:nvSpPr>
        <p:spPr>
          <a:xfrm>
            <a:off x="243360" y="1420236"/>
            <a:ext cx="8549167" cy="283061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r>
              <a:rPr lang="en-US" dirty="0"/>
              <a:t>The </a:t>
            </a:r>
            <a:r>
              <a:rPr lang="en-US" i="1" dirty="0"/>
              <a:t>context window</a:t>
            </a:r>
            <a:r>
              <a:rPr lang="en-US" dirty="0"/>
              <a:t> is the maximum amount of text (measured in tokens) an LLM can "remember" at one time, including prompt, conversation history, and instructions. </a:t>
            </a:r>
          </a:p>
          <a:p>
            <a:endParaRPr lang="en-US" dirty="0"/>
          </a:p>
          <a:p>
            <a:r>
              <a:rPr lang="en-US" dirty="0"/>
              <a:t>What is the human ‘context window’?</a:t>
            </a:r>
          </a:p>
          <a:p>
            <a:endParaRPr lang="en-US" dirty="0"/>
          </a:p>
          <a:p>
            <a:r>
              <a:rPr lang="en-US" dirty="0"/>
              <a:t>What happens to human cognitive ability: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our ‘context window’ fills with irrelevant information?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it fills with boring or repetitive content?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it fills with complex semantic information?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82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7029</TotalTime>
  <Words>2780</Words>
  <Application>Microsoft Macintosh PowerPoint</Application>
  <PresentationFormat>On-screen Show (16:9)</PresentationFormat>
  <Paragraphs>281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11: LLM-Specific Vulnerabilities and AI/ML Threat Modeling Frameworks</dc:title>
  <dc:subject>PptxGenJS Presentation</dc:subject>
  <dc:creator>Dallas Elleman</dc:creator>
  <cp:lastModifiedBy>Elleman, Dallas</cp:lastModifiedBy>
  <cp:revision>41</cp:revision>
  <dcterms:created xsi:type="dcterms:W3CDTF">2026-02-11T15:14:20Z</dcterms:created>
  <dcterms:modified xsi:type="dcterms:W3CDTF">2026-03-11T15:31:40Z</dcterms:modified>
</cp:coreProperties>
</file>