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366" r:id="rId4"/>
    <p:sldId id="362" r:id="rId5"/>
    <p:sldId id="363" r:id="rId6"/>
    <p:sldId id="365" r:id="rId7"/>
    <p:sldId id="364" r:id="rId8"/>
    <p:sldId id="361" r:id="rId9"/>
    <p:sldId id="295" r:id="rId10"/>
    <p:sldId id="375" r:id="rId11"/>
    <p:sldId id="345" r:id="rId12"/>
    <p:sldId id="369" r:id="rId13"/>
    <p:sldId id="370" r:id="rId14"/>
    <p:sldId id="372" r:id="rId15"/>
    <p:sldId id="371" r:id="rId16"/>
    <p:sldId id="376" r:id="rId17"/>
    <p:sldId id="374" r:id="rId18"/>
    <p:sldId id="380" r:id="rId19"/>
    <p:sldId id="373" r:id="rId20"/>
    <p:sldId id="379" r:id="rId21"/>
    <p:sldId id="377" r:id="rId22"/>
    <p:sldId id="378" r:id="rId23"/>
    <p:sldId id="383" r:id="rId24"/>
    <p:sldId id="384" r:id="rId25"/>
    <p:sldId id="381" r:id="rId26"/>
    <p:sldId id="385" r:id="rId27"/>
    <p:sldId id="387" r:id="rId28"/>
    <p:sldId id="388" r:id="rId29"/>
    <p:sldId id="389" r:id="rId30"/>
    <p:sldId id="390" r:id="rId31"/>
    <p:sldId id="391" r:id="rId32"/>
    <p:sldId id="382" r:id="rId33"/>
    <p:sldId id="392" r:id="rId34"/>
    <p:sldId id="393" r:id="rId35"/>
    <p:sldId id="394" r:id="rId36"/>
    <p:sldId id="395" r:id="rId37"/>
    <p:sldId id="397" r:id="rId38"/>
    <p:sldId id="398" r:id="rId39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3865"/>
    <a:srgbClr val="A5B4FC"/>
    <a:srgbClr val="6466F2"/>
    <a:srgbClr val="F472B7"/>
    <a:srgbClr val="2BD6C0"/>
    <a:srgbClr val="DDB774"/>
    <a:srgbClr val="0E1217"/>
    <a:srgbClr val="21C55E"/>
    <a:srgbClr val="16131C"/>
    <a:srgbClr val="0F1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21"/>
    <p:restoredTop sz="94610"/>
  </p:normalViewPr>
  <p:slideViewPr>
    <p:cSldViewPr snapToGrid="0" snapToObjects="1">
      <p:cViewPr>
        <p:scale>
          <a:sx n="161" d="100"/>
          <a:sy n="161" d="100"/>
        </p:scale>
        <p:origin x="2128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501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5F5CB-E65F-4E3B-DE03-74B8B01E8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F91B76-F45C-60EF-E392-85877215E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3BD338-D57C-AD3E-EC2E-927917057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B484-FF7B-9BA1-DFD7-6CCC2759FA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72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956F2-AAAB-FBA4-B8B8-529F86391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9B839F-FCDC-61FC-57D3-548D153E0A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64EDCE-7B41-8DFD-AB3A-BAB3C1FE4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F22EE-F65C-E79E-393B-7018B6B214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8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F5EEC-95A2-E377-4358-1EC5F590D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387EF2-549C-A89A-3C0C-81D7145C9A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9010B0-1DC0-1969-90B6-9ED669E49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D5694E-0092-031A-5A1E-03F3E9A9CF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36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0C90B-40F9-BDAA-0F71-AABAFB9F0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37C627-F181-AD33-7565-0F04D7C098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9FA542-8121-AF08-3C32-CE2415DE14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769D7-292C-A1AE-FD15-D68E0D133A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07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D418B-B3A7-74C0-D06B-8AF00B373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443D42-3B97-951B-574A-B422D5EC8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F47C2F-203D-EE0E-8107-6920452DC3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08CB1-DE57-5FE5-4BAB-33F73290DD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87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9310C-5725-B69F-D0F0-422ADDEB4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F85B2A-BDAF-A428-9EFE-73B00196ED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7C64B1-1168-AE02-D1FE-BB4DC90230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92928-7D78-F0A0-E6AA-B9D103601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22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9F52D-8FBE-87C1-510C-181B686FB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C70740-811A-773D-0B02-6870B0EFA1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8A1343-EB57-5D55-B794-607089392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503CF-89DF-A1A5-00D8-7C42C00D1F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5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3425F-FBA2-239C-FAD6-7B5644130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EED0D2-122D-8254-FD04-85A9D07E2F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8A8790-ED23-4FF9-3618-9732E3DDFE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C7086-DDAE-F6E5-36B2-A992B6919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3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C77C7-F6C2-4679-19B0-6C0246D05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58C190-C411-79F5-3049-62B4E481CF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A5DD18-05F8-E357-2881-D4E41745B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8063D-07FA-3478-88A0-36ABA4D071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02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70F9B-DAE1-776B-3209-8BE996A1B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1C9D47-A9BC-B75E-D1A2-AF554601CE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8EA317-AFFC-1BC1-8BB7-947FA550BA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48BCC-A9C2-E659-AA3C-22F22F5F4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83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BEB31-4190-6811-CFDC-F41BE9DAC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0DC549-3EB5-FE2E-AF1B-C747BCEBF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0F9AB1-C5AF-B844-FB86-47D2F431CE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6C27D-6F06-D966-C701-119C64559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97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27C96-C152-9EFA-8B7D-8FB6BE856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45D6F1-5A41-596C-79C4-244C376CAB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A3F570-FB17-DD82-C906-CD5BE58D37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87A6B-9E9F-1CCC-6431-82D1B3EC5A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570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B5FD9-1265-09C7-795F-973D02852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92162E-CC3D-0E2B-8CA9-EA21133BF3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3C8385-2E9C-6098-CB53-CA39E383BC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B784E-EB1E-2884-1A5D-CEF53613BC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301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A8813-F536-D447-692E-251C39752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C42825-EF72-DD7B-940D-154A248CAF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0AA92F-1089-7734-64D5-CC704A158C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B2B18-91E3-3EED-320F-D7B8069498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406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FB554-6D61-5ECA-376C-A8D47E829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8C55E8-A0B3-54E6-7900-2132EE42D0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809548-7F6A-780B-0E09-3D9986C9F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936E8-CBFE-ECCC-229B-9D5D813415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374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1408F-302A-7624-C6D2-CDFE99D1E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53E8D3-1A35-370E-C3CE-BD8D894108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FDF388-ADD1-7F65-AC80-C1F8485DE8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C9A2B-BB46-48DC-C887-E0FE8B9A67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216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5CDA7-3475-8951-07FA-A4A5804B3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64E2F9-D833-2190-E7D4-6BAAFEBE6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BD9479-E7CD-1F78-0B2B-70B9F87152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1E147-81A5-8762-D7CD-8102951763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774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491C2-FFC9-15FE-FC12-AF83C0CF9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62C131-CFCF-E63E-5C07-B94A52196B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E0A46A-F339-BCAB-8A21-1DE04E8DF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5C65C-2F3E-0785-5B89-61DADE9915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393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B050D-C15F-95CC-0851-AD041C631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48E62C-AC74-BAF8-B3B4-E599532B9B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127F82-6FEF-432C-7E2C-255C3790D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DCDCD-9175-ADB4-40DA-005F9276B4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561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E6FCD-DBDF-B4EB-D658-9A817C71A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557079-6FDA-1C6A-1039-41F3E4928D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B1BAF7-4DD4-3749-B653-757E54B96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C6E1A-F938-5EBC-0957-C39A1E8727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55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B74E2-3E5D-5466-5C0A-AC8D4B019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39B293-809A-A071-37FC-F95446022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E38DC5-90F2-63A6-27AF-230BE2D476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7DE68-BAE5-8333-491B-B4DA9F6AD8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731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06311-9C39-A67C-29CD-A70FF11C2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769CCE-3541-6785-5D17-89DA7F5A7C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C93305-D4E2-6AB7-0CE0-80BCB02B8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DB70B-43D8-3F14-D0EB-1825F89279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3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C77B7-70BA-94C7-F408-6DC49ECE5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1E05EC-57C1-B789-D396-3BE8362622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F203D4-4B8A-5A73-DEC0-C130A3E7FA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926AF-3C3C-1E76-9452-983298A8F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474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46AB7-5469-5FC7-17A6-3E6A5C5B1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45783B-6F63-A4B6-C34A-8F68FEEBE9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655426-3F3E-74C1-A416-BC9468481E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5D54E-7318-C916-C8BD-DEAC68F76B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2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C8E6F-DA1A-A48C-2E1C-322747DDA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BEB9F3-E52F-5825-FC24-15B873185D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CAEA28-6393-C06E-71C2-39EC27403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D059E-23D9-1984-0B90-EB3B249801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698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8329F-E008-1904-4D5F-9C646EE63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A55DDA-C35E-C7B6-5091-2C35FECDE0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FECF0C-0103-6141-F954-FFC03916FB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EEEB7-F449-4E81-5287-B49F21726C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837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3FC88-A0BC-F0C2-5329-670A6EAE4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EDF019-C50E-274C-FA94-E8559526FB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91B09B-3F6A-6D62-9B70-6BEC83C95E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42350-98C0-3B7D-C603-7AEF2DE351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450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6EA21-F4E5-6ACE-B43A-4B52F7D1D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93E69B-F52C-59D9-2659-CB1FEEFEA8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44D9E9-3DCF-A6D5-F6D1-14172AF3B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35B07-5AF9-D603-46E8-45E178AF46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388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EE4B1-A526-86BD-D4D7-4F89E4D23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F142C6-6030-2BB2-B32C-F3BA7538BD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C73870-2618-3E8F-A951-68375D67DA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E8413-6685-FFCF-B356-3CE5104DC8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058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A87EB-8D94-1B30-C92F-F0993E4A4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F1689C-8B15-92B3-811E-2BC14759BD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731666-2CC9-1191-8B0F-264313A6DD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EA1DE-2FFA-0BC9-12F7-920828E869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17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63880-3D28-9A91-8A73-6879DD63A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4D13EE-CDC3-238E-5B4A-17B52143F8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F5D653-E031-E4C0-4FDE-E94EC2A34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95A0E-2651-1E61-7E1B-F781850D67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0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FDE15-024B-9077-52ED-89EB73704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977AB5-30C0-884A-304B-BFFAF1B9FA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AA8892-C5B9-4A17-B16E-2F31D38FE8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467A6-C355-7FA0-64E5-CD1E466BC1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26F34-1759-4DCD-410A-3042A9A2C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9D12F4-6DF7-B691-895E-610DF23D04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F68468-5B27-D077-F102-F42B13D7BC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F31C8-57C0-50D7-8769-EE7197C26A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25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DC18C-2C0B-696B-39AF-95D4D32A1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B3D9CA-C0B2-94D5-18AE-A8E08F3EEA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9FF31B-5E74-313C-DC3A-176B92AEEA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8AF42-2E0E-91AF-7525-7D3D46822C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4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1CABE-B5D9-A0E9-57A4-0C94809E2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09C868-7A83-AC29-7E33-E1CE27A67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843D0A-0CDB-1883-07C8-8AFAA3D327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CE2D2-1C20-04CB-CD80-04FC75C390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38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2146F-507C-B938-F7B3-80556EE85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F276FD-138B-1ED1-AF20-310DC93D1A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199863-7452-49D9-18B0-552ADA7BC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BD096-8F89-EA00-AE5E-D1A314BC1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20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ewoongLab/FLIP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91-024-03445-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technologyreview.com/2023/10/23/1082189/data-poisoning-artists-fight-generative-ai/" TargetMode="External"/><Relationship Id="rId4" Type="http://schemas.openxmlformats.org/officeDocument/2006/relationships/hyperlink" Target="https://0din.ai/blog/poison-in-the-pipeline-liberating-models-with-basilisk-veno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2.10149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yclonedx.org/capabilities/mlb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cornell.edu/~shmat/shmat_oak08netflix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nA_aTQ9upU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html/2408.08920v1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6.08131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hyperlink" Target="https://github.com/trx14/TrojanNe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document/9709910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usenix.org/system/files/usenixsecurity25-li-xiang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mithrilsecurity.io/poisongpt-how-we-hid-a-lobotomized-llm-on-hugging-face-to-spread-fake-news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reversinglabs.com/blog/rl-identifies-malware-ml-model-hosted-on-hugging-face" TargetMode="External"/><Relationship Id="rId4" Type="http://schemas.openxmlformats.org/officeDocument/2006/relationships/hyperlink" Target="https://www.oligo.security/blog/shadowray-2-0-attackers-turn-ai-against-itself-in-global-campaign-that-hijacks-ai-into-self-propagating-botnet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ignmentforum.org/posts/Ge55vxEmKXunFFwoe/reward-hacking-behavior-can-generalize-across-task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vilaicartoons.com/archive/design-good-carrots-and-sticks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s://metr.org/blog/2025-06-05-recent-reward-hackin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i.com/index/faulty-reward-functions/" TargetMode="External"/><Relationship Id="rId7" Type="http://schemas.openxmlformats.org/officeDocument/2006/relationships/hyperlink" Target="https://futuretech.mit.edu/publication/evilgenie-a-reward-hacking-benchmark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hyperlink" Target="https://www.youtube.com/watch?v=tlOIHko8ySg" TargetMode="External"/><Relationship Id="rId4" Type="http://schemas.openxmlformats.org/officeDocument/2006/relationships/hyperlink" Target="https://palisaderesearch.org/blog/specification-gaming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bLEHNTJ1pI" TargetMode="External"/><Relationship Id="rId3" Type="http://schemas.openxmlformats.org/officeDocument/2006/relationships/hyperlink" Target="https://openaccess.thecvf.com/content_cvpr_2018/papers/Eykholt_Robust_Physical-World_Attacks_CVPR_2018_paper.pdf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anrui.github.io/pub/GhostStripe-MobiSys.pdf" TargetMode="External"/><Relationship Id="rId5" Type="http://schemas.openxmlformats.org/officeDocument/2006/relationships/hyperlink" Target="https://arxiv.org/abs/2312.06701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s://proceedings.mlr.press/v80/athalye18b/athalye18b.pdf" TargetMode="External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thropic.com/news/detecting-and-preventing-distillation-attacks" TargetMode="External"/><Relationship Id="rId3" Type="http://schemas.openxmlformats.org/officeDocument/2006/relationships/hyperlink" Target="https://arxiv.org/abs/1609.02943" TargetMode="External"/><Relationship Id="rId7" Type="http://schemas.openxmlformats.org/officeDocument/2006/relationships/hyperlink" Target="https://www.reuters.com/world/china/openai-accuses-deepseek-distilling-us-models-gain-advantage-bloomberg-news-2026-02-12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orbes.com/sites/siladityaray/2025/01/29/openai-believes-deepseek-distilled-its-data-for-training-heres-what-to-know-about-the-technique/" TargetMode="External"/><Relationship Id="rId5" Type="http://schemas.openxmlformats.org/officeDocument/2006/relationships/hyperlink" Target="https://www.praetorian.com/blog/stealing-ai-models-through-the-api-a-practical-model-extraction-attack/" TargetMode="External"/><Relationship Id="rId4" Type="http://schemas.openxmlformats.org/officeDocument/2006/relationships/hyperlink" Target="https://openreview.net/pdf?id=Byl5NREFD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rist.tech.cornell.edu/papers/mi-ccs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s.cornell.edu/~shmat/shmat_oak17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41998085_Sponge_Examples_Energy-Latency_Attacks_on_Neural_Network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alileo.ai/blog/prevent-llm-unbounded-consumption#:~:text=Unbounded%20consumption%20attacks%20in%20large%20language%20models,pattern%20recognition**%20*%20**Perform%20temporal%20correlation%20analysis**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ay_(chatbot)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html/2509.23041" TargetMode="External"/><Relationship Id="rId5" Type="http://schemas.openxmlformats.org/officeDocument/2006/relationships/hyperlink" Target="https://arxiv.org/abs/2508.15252" TargetMode="External"/><Relationship Id="rId4" Type="http://schemas.openxmlformats.org/officeDocument/2006/relationships/hyperlink" Target="https://www.theguardian.com/technology/2018/feb/05/senator-warns-youtube-algorithm-may-be-open-to-manipulation-by-bad-actor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thropic.com/news/detecting-and-preventing-distillation-attacks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438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17199" y="1361881"/>
            <a:ext cx="5509599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spcAft>
                <a:spcPts val="800"/>
              </a:spcAft>
              <a:buNone/>
            </a:pPr>
            <a:r>
              <a:rPr lang="en-US" sz="54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CYB-4203/6203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17200" y="2246412"/>
            <a:ext cx="5509599" cy="409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spcAft>
                <a:spcPts val="2400"/>
              </a:spcAft>
              <a:buNone/>
            </a:pPr>
            <a:r>
              <a:rPr lang="en-US" sz="28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Secure and Trustworthy AI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214311" y="2893465"/>
            <a:ext cx="8715372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Presentation 10: AI/ML Lifecycle Vulnerabilities and ML Attack Vectors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1817198" y="3330968"/>
            <a:ext cx="5509599" cy="511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Monday, March 2, 2026</a:t>
            </a:r>
          </a:p>
          <a:p>
            <a:pPr marL="0" indent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-120"/>
              </a:rPr>
              <a:t>Topics: 6.1, 6.2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6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0F1F41-D866-5C8B-AF04-BE9521FB2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3C1C711C-8A83-5BFD-A428-DD4C1B068B33}"/>
              </a:ext>
            </a:extLst>
          </p:cNvPr>
          <p:cNvSpPr/>
          <p:nvPr/>
        </p:nvSpPr>
        <p:spPr>
          <a:xfrm>
            <a:off x="0" y="1874448"/>
            <a:ext cx="9144000" cy="139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spcAft>
                <a:spcPts val="1600"/>
              </a:spcAft>
            </a:pP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1:</a:t>
            </a:r>
          </a:p>
          <a:p>
            <a:pPr algn="ctr">
              <a:spcAft>
                <a:spcPts val="1600"/>
              </a:spcAft>
            </a:pP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Data Collection &amp; Preparation</a:t>
            </a:r>
          </a:p>
        </p:txBody>
      </p:sp>
    </p:spTree>
    <p:extLst>
      <p:ext uri="{BB962C8B-B14F-4D97-AF65-F5344CB8AC3E}">
        <p14:creationId xmlns:p14="http://schemas.microsoft.com/office/powerpoint/2010/main" val="337477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E9DE34-EBDD-A447-A2F7-F51A6B9D4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310994C-8C7F-60AD-A8B8-2B8B95206E09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EF3A1F74-1586-5174-2FC1-5E91210D4CAC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386A7D2D-0B9A-FF69-BA3F-D215D8505EC5}"/>
              </a:ext>
            </a:extLst>
          </p:cNvPr>
          <p:cNvSpPr/>
          <p:nvPr/>
        </p:nvSpPr>
        <p:spPr>
          <a:xfrm>
            <a:off x="406301" y="1806314"/>
            <a:ext cx="8331398" cy="321023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DA441A3C-3EA8-6C11-4605-DBC3F4677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A510AA68-82DD-6F79-5444-D45E9FF3D00D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1: Data Collection and Preparation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F09346D1-B25C-F24A-B047-11DE98C939B7}"/>
              </a:ext>
            </a:extLst>
          </p:cNvPr>
          <p:cNvSpPr/>
          <p:nvPr/>
        </p:nvSpPr>
        <p:spPr>
          <a:xfrm>
            <a:off x="132407" y="1806314"/>
            <a:ext cx="8605291" cy="241044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b="1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Sourcing</a:t>
            </a: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 training data from databases, APIs, web scraping, manual collection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b="1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Cleaning</a:t>
            </a: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: removing duplicates, handling missing values, normalizing formats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b="1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Labeling</a:t>
            </a: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: human annotators or automated systems assign ground truth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b="1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Feature engineering</a:t>
            </a: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: selecting and transforming relevant input variables</a:t>
            </a:r>
            <a:endParaRPr lang="en-US" dirty="0"/>
          </a:p>
          <a:p>
            <a:pPr>
              <a:lnSpc>
                <a:spcPct val="115000"/>
              </a:lnSpc>
              <a:spcAft>
                <a:spcPts val="800"/>
              </a:spcAft>
              <a:buSzPct val="100000"/>
            </a:pPr>
            <a:endParaRPr lang="en-US" dirty="0">
              <a:solidFill>
                <a:srgbClr val="2D3748"/>
              </a:solidFill>
              <a:ea typeface="Calibri" pitchFamily="34" charset="-122"/>
              <a:cs typeface="Calibri" pitchFamily="34" charset="-12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SzPct val="100000"/>
            </a:pP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Data defines what the AI/ML model learns – and what biases and vulnerabilities it inherits</a:t>
            </a:r>
            <a:endParaRPr lang="en-US" dirty="0"/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B635557B-6409-ACD1-19E7-C0D0EC08F32D}"/>
              </a:ext>
            </a:extLst>
          </p:cNvPr>
          <p:cNvSpPr/>
          <p:nvPr/>
        </p:nvSpPr>
        <p:spPr>
          <a:xfrm>
            <a:off x="264816" y="1049157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What’s supposed to happen in this stage?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988464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F83334-38E5-3CE3-CF3A-288D0059C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2537FC20-1471-93F5-A93A-1D3665AE9648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A60B0F8C-BD14-C87C-C369-D536F5EF8910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6BEEFDA8-D9B8-C682-D09E-DC9EC70EEB2A}"/>
              </a:ext>
            </a:extLst>
          </p:cNvPr>
          <p:cNvSpPr/>
          <p:nvPr/>
        </p:nvSpPr>
        <p:spPr>
          <a:xfrm>
            <a:off x="406301" y="1806314"/>
            <a:ext cx="8331398" cy="321023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66AA6D94-EB43-48AF-666E-C16743770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9F745668-D8FD-B12B-A00A-8EA364C6C810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1: Data Collection and Preparation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1D04EAE5-9E23-8757-A9C0-08AE7BCE9D99}"/>
              </a:ext>
            </a:extLst>
          </p:cNvPr>
          <p:cNvSpPr/>
          <p:nvPr/>
        </p:nvSpPr>
        <p:spPr>
          <a:xfrm>
            <a:off x="132407" y="1683896"/>
            <a:ext cx="8605291" cy="32102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b="1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Data injection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Adding malicious samples to the training set to degrade or influence model behavior at inference time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b="1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Label flipping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Changing labels on existing data to mislead learning (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/>
              </a:rPr>
              <a:t>FLIP </a:t>
            </a:r>
            <a:r>
              <a:rPr lang="en-US" dirty="0" err="1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/>
              </a:rPr>
              <a:t>github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/>
              </a:rPr>
              <a:t> repo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b="1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Clean-label attacks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Subtle data modifications that don’t change the label but shift decision boundaries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b="1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Backdoor / Trojan 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insertion via data: Embedding hidden trigger patterns in training examples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b="1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Defenses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data validation, provenance tracking, anomaly detection on training sets</a:t>
            </a:r>
            <a:endParaRPr lang="en-US" dirty="0"/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11DC5733-5FBD-B78F-0693-719E607919B4}"/>
              </a:ext>
            </a:extLst>
          </p:cNvPr>
          <p:cNvSpPr/>
          <p:nvPr/>
        </p:nvSpPr>
        <p:spPr>
          <a:xfrm>
            <a:off x="264816" y="1049157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Vulnerability: Data Poisoning Attack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10407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FE26FA-2659-823B-0270-CF581BB5E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0DCF579F-1EAB-77A2-A81F-69C9247A84AC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A5A267E3-6F4E-77A5-B019-7AE849FE2CFA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44CAF768-6E1C-8B71-376B-BD47FEA4A855}"/>
              </a:ext>
            </a:extLst>
          </p:cNvPr>
          <p:cNvSpPr/>
          <p:nvPr/>
        </p:nvSpPr>
        <p:spPr>
          <a:xfrm>
            <a:off x="406301" y="1806314"/>
            <a:ext cx="8331398" cy="321023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D1A27AB7-8185-2807-0F0C-C5D66CCE9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656EF47C-A9B7-CDCF-324A-2337336ED7E9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1: Data Collection and Preparation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AE310ACB-CA34-0424-020B-BB4C36BEFD01}"/>
              </a:ext>
            </a:extLst>
          </p:cNvPr>
          <p:cNvSpPr/>
          <p:nvPr/>
        </p:nvSpPr>
        <p:spPr>
          <a:xfrm>
            <a:off x="132408" y="1524584"/>
            <a:ext cx="8605291" cy="32102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  <a:hlinkClick r:id="rId3"/>
              </a:rPr>
              <a:t>Medical LLM poisoning</a:t>
            </a: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: 0.001% of tokens corrupted led to +5% harmful output; using </a:t>
            </a:r>
            <a:r>
              <a:rPr lang="en-US" dirty="0"/>
              <a:t>biomedical knowledge graphs to screen medical LLM outputs mitigates 91.9% of harmful content (F1 = 85.7%; </a:t>
            </a: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Nature Medicine Jan 2025)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  <a:hlinkClick r:id="rId4"/>
              </a:rPr>
              <a:t>Basilisk Venom</a:t>
            </a: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: DeepSeek-R1 backdoor via GitHub code comments embedded in training data (0din.ai Feb 2025)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  <a:hlinkClick r:id="rId5"/>
              </a:rPr>
              <a:t>Nightshade</a:t>
            </a: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: Artists deliberately poisoning images to disrupt scraper-trained models (MIT Technology Review Oct 2023)</a:t>
            </a:r>
          </a:p>
          <a:p>
            <a:pPr>
              <a:lnSpc>
                <a:spcPct val="115000"/>
              </a:lnSpc>
              <a:spcAft>
                <a:spcPts val="800"/>
              </a:spcAft>
              <a:buSzPct val="100000"/>
            </a:pP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Takeaway: even tiny amounts of poisoned data can have outsized impact</a:t>
            </a:r>
            <a:endParaRPr lang="en-US" dirty="0"/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65B98073-5D52-405D-F472-06586153E69C}"/>
              </a:ext>
            </a:extLst>
          </p:cNvPr>
          <p:cNvSpPr/>
          <p:nvPr/>
        </p:nvSpPr>
        <p:spPr>
          <a:xfrm>
            <a:off x="264816" y="1054181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Real-world Data Poisoning Attack Examples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38608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D3F218-9F31-38B2-DCD0-10C78FCD2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939F177-43E2-4767-4166-C9E9D190066D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A3F13E01-EEC2-46A0-789A-70A5D31C4032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999804A9-4091-1DBE-E657-A1C7C34A01D8}"/>
              </a:ext>
            </a:extLst>
          </p:cNvPr>
          <p:cNvSpPr/>
          <p:nvPr/>
        </p:nvSpPr>
        <p:spPr>
          <a:xfrm>
            <a:off x="406301" y="1806314"/>
            <a:ext cx="8331398" cy="321023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81149978-F6B4-CE97-2366-055475BE4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CCBFF22E-ECC5-C283-1DF9-9D678CB4BD35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1: Data Collection and Preparation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C14C337C-EC03-3066-DF81-2E2E04D39326}"/>
              </a:ext>
            </a:extLst>
          </p:cNvPr>
          <p:cNvSpPr/>
          <p:nvPr/>
        </p:nvSpPr>
        <p:spPr>
          <a:xfrm>
            <a:off x="132408" y="1571161"/>
            <a:ext cx="8605291" cy="32102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Third-party datasets may contain hidden poisoning or bias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Web scraping ingests whatever the internet contains – including adversarial content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FontTx/>
              <a:buChar char="•"/>
            </a:pPr>
            <a:r>
              <a:rPr lang="en-US" dirty="0">
                <a:hlinkClick r:id="rId3"/>
              </a:rPr>
              <a:t>Poisoning Web-Scale Training Datasets is Practical</a:t>
            </a:r>
            <a:r>
              <a:rPr lang="en-US" b="1" dirty="0"/>
              <a:t> - </a:t>
            </a: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Carlini et al. (2023) demonstrate novel poisoning attacks that guarantee appearance of malicious examples in web-scale datasets used for training large, widely-used ML models in production.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Defenses: dataset provenance verification, data auditing, ML-BOM tracking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FontTx/>
              <a:buChar char="•"/>
            </a:pP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  <a:hlinkClick r:id="rId4"/>
              </a:rPr>
              <a:t>OWASP CycloneDX ML-BOM</a:t>
            </a: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: Software Bill of Materials adapted for ML provenance</a:t>
            </a:r>
            <a:endParaRPr lang="en-US" dirty="0"/>
          </a:p>
          <a:p>
            <a:pPr>
              <a:lnSpc>
                <a:spcPct val="115000"/>
              </a:lnSpc>
              <a:spcAft>
                <a:spcPts val="800"/>
              </a:spcAft>
              <a:buSzPct val="100000"/>
            </a:pPr>
            <a:endParaRPr lang="en-US" dirty="0"/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5023A5E4-93D6-DEA1-FE1D-80CFF7A34CB4}"/>
              </a:ext>
            </a:extLst>
          </p:cNvPr>
          <p:cNvSpPr/>
          <p:nvPr/>
        </p:nvSpPr>
        <p:spPr>
          <a:xfrm>
            <a:off x="264816" y="1049157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Vulnerability: Dataset Supply Chain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68994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BB7313-70D9-323A-7328-DD7549DF0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52B24E4-1CC1-D41A-D262-EBB4732DE128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76093203-5570-23DD-BA39-9474F9CA5822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F28CF09C-D77B-C2A9-CFCD-75BBF0E3F411}"/>
              </a:ext>
            </a:extLst>
          </p:cNvPr>
          <p:cNvSpPr/>
          <p:nvPr/>
        </p:nvSpPr>
        <p:spPr>
          <a:xfrm>
            <a:off x="406301" y="1806314"/>
            <a:ext cx="8331398" cy="321023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DAE8E77D-D549-1E13-B771-953BBB550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55F4AD3D-706E-88A2-C0C5-F25E33DEF502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1: Data Collection and Preparation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266F6DD3-AA99-C621-E7BD-4A4627C106B4}"/>
              </a:ext>
            </a:extLst>
          </p:cNvPr>
          <p:cNvSpPr/>
          <p:nvPr/>
        </p:nvSpPr>
        <p:spPr>
          <a:xfrm>
            <a:off x="132408" y="1571161"/>
            <a:ext cx="8605291" cy="321023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PII and proprietary data in training sets leads to memorization and regurgitation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  <a:hlinkClick r:id="rId3"/>
              </a:rPr>
              <a:t>Netflix Prize dataset deanonymization (Narayanan 2008) </a:t>
            </a: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- Anonymous movie ratings of 500,000 subscribers correlated with public IMDB data to identify Netflix records of known users, uncovering apparent political preferences and other potentially sensitive information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Both an input problem (sensitive data entering training) and output problem (model leaking it)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Defenses: differential privacy during training, data scrubbing, deduplication</a:t>
            </a:r>
            <a:endParaRPr lang="en-US" dirty="0"/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F348BA09-4C79-ADEC-A512-134137E3BC63}"/>
              </a:ext>
            </a:extLst>
          </p:cNvPr>
          <p:cNvSpPr/>
          <p:nvPr/>
        </p:nvSpPr>
        <p:spPr>
          <a:xfrm>
            <a:off x="264816" y="1049157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Vulnerability: PII and Proprietary Data exposure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79899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6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ED775B-B706-98B5-BDD9-66E497706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0C36FE9-F782-37C3-3938-1BC041E50A64}"/>
              </a:ext>
            </a:extLst>
          </p:cNvPr>
          <p:cNvSpPr/>
          <p:nvPr/>
        </p:nvSpPr>
        <p:spPr>
          <a:xfrm>
            <a:off x="0" y="1874448"/>
            <a:ext cx="9144000" cy="139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spcAft>
                <a:spcPts val="1600"/>
              </a:spcAft>
            </a:pP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2:</a:t>
            </a:r>
          </a:p>
          <a:p>
            <a:pPr algn="ctr">
              <a:spcAft>
                <a:spcPts val="1600"/>
              </a:spcAft>
            </a:pP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Model Training &amp; Evaluation</a:t>
            </a:r>
          </a:p>
        </p:txBody>
      </p:sp>
    </p:spTree>
    <p:extLst>
      <p:ext uri="{BB962C8B-B14F-4D97-AF65-F5344CB8AC3E}">
        <p14:creationId xmlns:p14="http://schemas.microsoft.com/office/powerpoint/2010/main" val="1476604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7849F4-1D4A-B916-8BEC-E1EB3C959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DB0BBF4-3D41-6BF2-C167-0CF83878CCA5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CD3419CF-F18D-359D-3075-7BD23C6A7225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AAE930AD-E63D-09C1-166F-7343EEA80AD0}"/>
              </a:ext>
            </a:extLst>
          </p:cNvPr>
          <p:cNvSpPr/>
          <p:nvPr/>
        </p:nvSpPr>
        <p:spPr>
          <a:xfrm>
            <a:off x="406301" y="1806314"/>
            <a:ext cx="8331398" cy="321023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709D6365-737B-87B8-42FC-8404DED00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C1A5B24D-CC40-5BEB-96A4-C075BC6ED64C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2: Model Training &amp; Evaluation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99839116-D582-21D6-FBB6-D55DCD8F0381}"/>
              </a:ext>
            </a:extLst>
          </p:cNvPr>
          <p:cNvSpPr/>
          <p:nvPr/>
        </p:nvSpPr>
        <p:spPr>
          <a:xfrm>
            <a:off x="132408" y="1806314"/>
            <a:ext cx="8605291" cy="241044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b="1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Architecture selection </a:t>
            </a: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and hyperparameter tuning for the task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b="1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Training runs</a:t>
            </a: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 on GPUs/TPUs – iteratively adjusting model weights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b="1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Evaluation</a:t>
            </a: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 on benchmarks to measure accuracy, fairness, robustness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b="1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Transfer learning</a:t>
            </a: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: fine-tuning pre-trained models for specific tasks</a:t>
            </a:r>
            <a:endParaRPr lang="en-US" dirty="0"/>
          </a:p>
          <a:p>
            <a:pPr>
              <a:lnSpc>
                <a:spcPct val="115000"/>
              </a:lnSpc>
              <a:spcAft>
                <a:spcPts val="800"/>
              </a:spcAft>
              <a:buSzPct val="100000"/>
            </a:pPr>
            <a:endParaRPr lang="en-US" dirty="0">
              <a:solidFill>
                <a:srgbClr val="2D3748"/>
              </a:solidFill>
              <a:ea typeface="Calibri" pitchFamily="34" charset="-122"/>
              <a:cs typeface="Calibri" pitchFamily="34" charset="-12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SzPct val="100000"/>
            </a:pP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Model weights are learned parameters – often the most valuable IP in the pipeline</a:t>
            </a:r>
            <a:endParaRPr lang="en-US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FCE8B249-0A46-0E38-F231-88703CB08730}"/>
              </a:ext>
            </a:extLst>
          </p:cNvPr>
          <p:cNvSpPr/>
          <p:nvPr/>
        </p:nvSpPr>
        <p:spPr>
          <a:xfrm>
            <a:off x="264816" y="1086331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What’s supposed to happen in this stage?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97242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8028CB-0F87-8CEC-2841-765001222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AB80FCA-03CD-1B83-63A4-FFE56DFBA96A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43ED6801-809A-52D7-74F8-19668305A9AC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315432EA-3191-CD86-7499-FD659E0BA727}"/>
              </a:ext>
            </a:extLst>
          </p:cNvPr>
          <p:cNvSpPr/>
          <p:nvPr/>
        </p:nvSpPr>
        <p:spPr>
          <a:xfrm>
            <a:off x="406301" y="1806314"/>
            <a:ext cx="8331398" cy="321023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2BDD4B94-89D5-A805-DB08-BBF48099F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4D64199D-EF43-862D-5C3E-8BE8CDB6EC19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2: Model Training &amp; Evaluation</a:t>
            </a:r>
            <a:endParaRPr lang="en-US" sz="2200" dirty="0"/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C2A79FE5-F5BE-E60F-3076-2D88EB4070EB}"/>
              </a:ext>
            </a:extLst>
          </p:cNvPr>
          <p:cNvSpPr/>
          <p:nvPr/>
        </p:nvSpPr>
        <p:spPr>
          <a:xfrm>
            <a:off x="264816" y="863306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Vulnerability: Backdoor / Trojan implantation</a:t>
            </a:r>
            <a:endParaRPr lang="en-US"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5027C5-52BE-79CF-B535-C6BB1FEAB4FD}"/>
              </a:ext>
            </a:extLst>
          </p:cNvPr>
          <p:cNvSpPr txBox="1"/>
          <p:nvPr/>
        </p:nvSpPr>
        <p:spPr>
          <a:xfrm>
            <a:off x="5016250" y="4429971"/>
            <a:ext cx="3583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YouTube: Trojans – Dan Hendrycks, Center for AI Safety</a:t>
            </a:r>
            <a:endParaRPr lang="en-US" sz="1200" dirty="0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1FEEEBC7-881B-1D11-0383-9F1589529F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519" t="30034" r="31424" b="9514"/>
          <a:stretch>
            <a:fillRect/>
          </a:stretch>
        </p:blipFill>
        <p:spPr>
          <a:xfrm>
            <a:off x="5154170" y="1292080"/>
            <a:ext cx="3176180" cy="3137891"/>
          </a:xfrm>
          <a:prstGeom prst="rect">
            <a:avLst/>
          </a:prstGeom>
        </p:spPr>
      </p:pic>
      <p:sp>
        <p:nvSpPr>
          <p:cNvPr id="7" name="Text 5">
            <a:extLst>
              <a:ext uri="{FF2B5EF4-FFF2-40B4-BE49-F238E27FC236}">
                <a16:creationId xmlns:a16="http://schemas.microsoft.com/office/drawing/2014/main" id="{9E7D5838-D909-3729-78B1-DC0D80806617}"/>
              </a:ext>
            </a:extLst>
          </p:cNvPr>
          <p:cNvSpPr/>
          <p:nvPr/>
        </p:nvSpPr>
        <p:spPr>
          <a:xfrm>
            <a:off x="207007" y="1869748"/>
            <a:ext cx="4418696" cy="241044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SzPct val="100000"/>
            </a:pP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Adversaries can implant hidden functionality into ML models in Stage 1 via poisoned datasets and during Stage 2 training &amp; eval.</a:t>
            </a:r>
          </a:p>
          <a:p>
            <a:pPr>
              <a:lnSpc>
                <a:spcPct val="115000"/>
              </a:lnSpc>
              <a:spcAft>
                <a:spcPts val="800"/>
              </a:spcAft>
              <a:buSzPct val="100000"/>
            </a:pPr>
            <a:endParaRPr lang="en-US" dirty="0">
              <a:solidFill>
                <a:srgbClr val="2D3748"/>
              </a:solidFill>
              <a:cs typeface="Calibri" pitchFamily="34" charset="-12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SzPct val="100000"/>
            </a:pPr>
            <a:r>
              <a:rPr lang="en-US" dirty="0">
                <a:solidFill>
                  <a:srgbClr val="2D3748"/>
                </a:solidFill>
                <a:cs typeface="Calibri" pitchFamily="34" charset="-120"/>
              </a:rPr>
              <a:t>Good introductory video from Dan Hendrycks and Center for AI Safety (to watch later?)</a:t>
            </a:r>
          </a:p>
        </p:txBody>
      </p:sp>
    </p:spTree>
    <p:extLst>
      <p:ext uri="{BB962C8B-B14F-4D97-AF65-F5344CB8AC3E}">
        <p14:creationId xmlns:p14="http://schemas.microsoft.com/office/powerpoint/2010/main" val="3419648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5B4591-4585-44BE-D7F7-984741210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1E2098A-D8A6-55E6-DBAA-4888A67576E1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D7473937-CF41-1B42-B903-CD2826FF8D2C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4A8C6CCE-5E71-6FA0-1CDA-A1C307F1BC20}"/>
              </a:ext>
            </a:extLst>
          </p:cNvPr>
          <p:cNvSpPr/>
          <p:nvPr/>
        </p:nvSpPr>
        <p:spPr>
          <a:xfrm>
            <a:off x="406301" y="1806314"/>
            <a:ext cx="8331398" cy="321023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B1E970E3-2DFB-058F-5A92-7FAF8AEA9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EC336212-0FED-FCFB-0493-E2878350B68C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2: Model Training &amp; Evaluation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D46B550F-DE5B-EA93-CDFC-CA8134EEC40D}"/>
              </a:ext>
            </a:extLst>
          </p:cNvPr>
          <p:cNvSpPr/>
          <p:nvPr/>
        </p:nvSpPr>
        <p:spPr>
          <a:xfrm>
            <a:off x="132406" y="1280081"/>
            <a:ext cx="8854184" cy="114973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Many Stage 2 mechanisms exist: bolt-on, direct parameter manipulation, fine-tuning, etc.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Clean performance on standard benchmarks, but malicious behavior only on trigger </a:t>
            </a:r>
            <a:b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</a:b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(data input during Stage 3 inference, e.g. keyword / phrase, image, etc.)</a:t>
            </a:r>
          </a:p>
          <a:p>
            <a:pPr>
              <a:lnSpc>
                <a:spcPct val="115000"/>
              </a:lnSpc>
              <a:spcAft>
                <a:spcPts val="800"/>
              </a:spcAft>
              <a:buSzPct val="100000"/>
            </a:pPr>
            <a:endParaRPr lang="en-US" dirty="0">
              <a:solidFill>
                <a:srgbClr val="2D3748"/>
              </a:solidFill>
              <a:latin typeface="Calibri" pitchFamily="34" charset="0"/>
              <a:cs typeface="Calibri" pitchFamily="34" charset="-120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5420F244-EFD6-D635-345E-1FC38647DBC4}"/>
              </a:ext>
            </a:extLst>
          </p:cNvPr>
          <p:cNvSpPr/>
          <p:nvPr/>
        </p:nvSpPr>
        <p:spPr>
          <a:xfrm>
            <a:off x="264816" y="863306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Vulnerability: Backdoor / Trojan implantation</a:t>
            </a:r>
            <a:endParaRPr lang="en-US" sz="2200" dirty="0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E40659F3-C916-D0DE-6426-7C6338B2A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07" y="2522744"/>
            <a:ext cx="8854184" cy="21603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E038D8-7BD0-4897-0D90-2DF7F53A9794}"/>
              </a:ext>
            </a:extLst>
          </p:cNvPr>
          <p:cNvSpPr txBox="1"/>
          <p:nvPr/>
        </p:nvSpPr>
        <p:spPr>
          <a:xfrm>
            <a:off x="1482526" y="4681835"/>
            <a:ext cx="6046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Chronological overview of the milestones of DNN Trojan attacks and countermeasures</a:t>
            </a:r>
            <a:br>
              <a:rPr lang="en-US" sz="1200" dirty="0"/>
            </a:br>
            <a:r>
              <a:rPr lang="en-US" sz="1200" dirty="0"/>
              <a:t>(Fig. 1 from </a:t>
            </a:r>
            <a:r>
              <a:rPr lang="en-US" sz="1200" dirty="0">
                <a:hlinkClick r:id="rId3"/>
              </a:rPr>
              <a:t>A Survey of Trojan Attacks and Defenses to Deep Neural Networks</a:t>
            </a:r>
            <a:r>
              <a:rPr lang="en-US" sz="1200" dirty="0"/>
              <a:t>, Jin et al. 2024)</a:t>
            </a:r>
          </a:p>
        </p:txBody>
      </p:sp>
    </p:spTree>
    <p:extLst>
      <p:ext uri="{BB962C8B-B14F-4D97-AF65-F5344CB8AC3E}">
        <p14:creationId xmlns:p14="http://schemas.microsoft.com/office/powerpoint/2010/main" val="126554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8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355550" y="126950"/>
            <a:ext cx="8601557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Today’s Agenda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201641" y="1047601"/>
            <a:ext cx="8056930" cy="3569047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spcAft>
                <a:spcPts val="600"/>
              </a:spcAft>
              <a:buSzPct val="100000"/>
              <a:buFontTx/>
              <a:buChar char="•"/>
            </a:pPr>
            <a:r>
              <a:rPr lang="en-US" dirty="0"/>
              <a:t>AI/ML lifecycle recap</a:t>
            </a:r>
          </a:p>
          <a:p>
            <a:pPr marL="127000" indent="-127000">
              <a:spcAft>
                <a:spcPts val="600"/>
              </a:spcAft>
              <a:buSzPct val="100000"/>
              <a:buChar char="•"/>
            </a:pPr>
            <a:r>
              <a:rPr lang="en-US" dirty="0"/>
              <a:t>Brief, preliminary (and simplified) explanations / definitions: </a:t>
            </a:r>
          </a:p>
          <a:p>
            <a:pPr marL="584200" lvl="1" indent="-127000">
              <a:spcAft>
                <a:spcPts val="600"/>
              </a:spcAft>
              <a:buSzPct val="100000"/>
              <a:buChar char="•"/>
            </a:pPr>
            <a:r>
              <a:rPr lang="en-US" i="1" dirty="0"/>
              <a:t>3 ML paradigms</a:t>
            </a:r>
            <a:r>
              <a:rPr lang="en-US" dirty="0"/>
              <a:t>: supervised, unsupervised, reinforcement learning</a:t>
            </a:r>
          </a:p>
          <a:p>
            <a:pPr marL="584200" lvl="1" indent="-127000">
              <a:spcAft>
                <a:spcPts val="600"/>
              </a:spcAft>
              <a:buSzPct val="100000"/>
              <a:buChar char="•"/>
            </a:pPr>
            <a:r>
              <a:rPr lang="en-US" i="1" dirty="0"/>
              <a:t>Inference</a:t>
            </a:r>
          </a:p>
          <a:p>
            <a:pPr marL="584200" lvl="1" indent="-127000">
              <a:spcAft>
                <a:spcPts val="600"/>
              </a:spcAft>
              <a:buSzPct val="100000"/>
              <a:buChar char="•"/>
            </a:pPr>
            <a:r>
              <a:rPr lang="en-US" i="1" dirty="0"/>
              <a:t>Attack surface</a:t>
            </a:r>
          </a:p>
          <a:p>
            <a:pPr marL="584200" lvl="1" indent="-127000">
              <a:spcAft>
                <a:spcPts val="600"/>
              </a:spcAft>
              <a:buSzPct val="100000"/>
              <a:buChar char="•"/>
            </a:pPr>
            <a:r>
              <a:rPr lang="en-US" i="1" dirty="0"/>
              <a:t>Threat model</a:t>
            </a:r>
          </a:p>
          <a:p>
            <a:pPr marL="584200" lvl="1" indent="-127000">
              <a:spcAft>
                <a:spcPts val="600"/>
              </a:spcAft>
              <a:buSzPct val="100000"/>
              <a:buChar char="•"/>
            </a:pPr>
            <a:r>
              <a:rPr lang="en-US" i="1" dirty="0"/>
              <a:t>Adversarial</a:t>
            </a:r>
          </a:p>
          <a:p>
            <a:pPr marL="127000" indent="-127000">
              <a:spcAft>
                <a:spcPts val="600"/>
              </a:spcAft>
              <a:buSzPct val="100000"/>
              <a:buChar char="•"/>
            </a:pPr>
            <a:r>
              <a:rPr lang="en-US" dirty="0"/>
              <a:t>6.1 &amp; 6.2: A tour of vulnerabilities (both attacks and defenses) across the AI/ML lifecycle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8BA234-65AD-E9E4-79EC-E5F642943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D806580-C512-E65F-2BBE-430008FEFC05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2CD1D9EF-84E5-AF0A-6CD1-8827F341629A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D53A345C-6CF3-F7F2-A0D4-F307FE01A236}"/>
              </a:ext>
            </a:extLst>
          </p:cNvPr>
          <p:cNvSpPr/>
          <p:nvPr/>
        </p:nvSpPr>
        <p:spPr>
          <a:xfrm>
            <a:off x="406301" y="1806314"/>
            <a:ext cx="8331398" cy="321023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0B4FE6B3-E922-4BD3-44CC-D32506D91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DE4361CC-7F35-CC82-FEB5-103B1957F038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2: Model Training &amp; Evaluation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17F5AAC4-9AEF-E83E-303A-3DF23F363EF1}"/>
              </a:ext>
            </a:extLst>
          </p:cNvPr>
          <p:cNvSpPr/>
          <p:nvPr/>
        </p:nvSpPr>
        <p:spPr>
          <a:xfrm>
            <a:off x="83783" y="1434611"/>
            <a:ext cx="4513933" cy="353123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SzPct val="100000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/>
              </a:rPr>
              <a:t>An Embarrassingly Simple Approach for Trojan Attack in Deep Neural Networks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b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</a:b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(Tang et al., 2020)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‘Bolt-on’ small malicious neural network (</a:t>
            </a:r>
            <a:r>
              <a:rPr lang="en-US" dirty="0" err="1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TrojanNet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 to any DNN model with arbitrary trigger and 100% success rate. 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State-of-the-art algorithms failed to detect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GitHub repo: 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4"/>
              </a:rPr>
              <a:t>https://</a:t>
            </a:r>
            <a:r>
              <a:rPr lang="en-US" dirty="0" err="1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4"/>
              </a:rPr>
              <a:t>github.com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4"/>
              </a:rPr>
              <a:t>/trx14/</a:t>
            </a:r>
            <a:r>
              <a:rPr lang="en-US" dirty="0" err="1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4"/>
              </a:rPr>
              <a:t>TrojanNet</a:t>
            </a:r>
            <a:endParaRPr lang="en-US" dirty="0">
              <a:solidFill>
                <a:srgbClr val="2D3748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SzPct val="100000"/>
            </a:pPr>
            <a:endParaRPr lang="en-US" dirty="0">
              <a:solidFill>
                <a:srgbClr val="2D3748"/>
              </a:solidFill>
              <a:latin typeface="Calibri" pitchFamily="34" charset="0"/>
              <a:cs typeface="Calibri" pitchFamily="34" charset="-120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0D2707A3-8200-2AAC-A1C6-EE43A705E940}"/>
              </a:ext>
            </a:extLst>
          </p:cNvPr>
          <p:cNvSpPr/>
          <p:nvPr/>
        </p:nvSpPr>
        <p:spPr>
          <a:xfrm>
            <a:off x="264816" y="863306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Vulnerability: Backdoor / Trojan implantation</a:t>
            </a:r>
            <a:endParaRPr lang="en-US" sz="2200" dirty="0"/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9089C2D7-8477-4FC3-F75F-1C89E9E9C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716" y="1311749"/>
            <a:ext cx="4413876" cy="31120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2DA3E5-2D95-338F-AF04-F49D1A701658}"/>
              </a:ext>
            </a:extLst>
          </p:cNvPr>
          <p:cNvSpPr txBox="1"/>
          <p:nvPr/>
        </p:nvSpPr>
        <p:spPr>
          <a:xfrm>
            <a:off x="3520068" y="4420318"/>
            <a:ext cx="6046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Illustration of </a:t>
            </a:r>
            <a:r>
              <a:rPr lang="en-US" sz="1200" dirty="0" err="1"/>
              <a:t>TrojanNet</a:t>
            </a:r>
            <a:r>
              <a:rPr lang="en-US" sz="1200" dirty="0"/>
              <a:t> attack - Fig. 2 from </a:t>
            </a:r>
            <a:r>
              <a:rPr lang="en-US" sz="1200" dirty="0">
                <a:hlinkClick r:id="rId3"/>
              </a:rPr>
              <a:t>Tang, et al. 2020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79182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ED6A8-B427-099A-1681-CDF6B5E1F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E741C48C-0C73-0253-C7A1-0891BB05B8F5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B790A566-0EF7-5158-9531-B732DC287833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B7F13459-4D46-B97F-D64E-A0DAF8A87B3A}"/>
              </a:ext>
            </a:extLst>
          </p:cNvPr>
          <p:cNvSpPr/>
          <p:nvPr/>
        </p:nvSpPr>
        <p:spPr>
          <a:xfrm>
            <a:off x="406301" y="1806314"/>
            <a:ext cx="8331398" cy="321023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64909ACE-AAB5-9A72-38B4-78AE22730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9A0D2927-C018-D165-90C8-6BAF248C7D48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2: Model Training &amp; Evaluation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119586EC-7A1C-0874-E3EE-86D1076943F5}"/>
              </a:ext>
            </a:extLst>
          </p:cNvPr>
          <p:cNvSpPr/>
          <p:nvPr/>
        </p:nvSpPr>
        <p:spPr>
          <a:xfrm>
            <a:off x="132408" y="1571161"/>
            <a:ext cx="8605291" cy="279268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/>
              </a:rPr>
              <a:t>ProFlip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(Chen et al., 2021 - IEEE): Targeted Trojan attack framework that can divert the prediction of DNN by progressively identifying and flipping a mall set of bits in model parameters.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FontTx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4"/>
              </a:rPr>
              <a:t>ONEFLIP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(Li et al., 2025 - USENIX): </a:t>
            </a:r>
            <a:r>
              <a:rPr lang="en-US" dirty="0" err="1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Rowhammer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-based flipping of a </a:t>
            </a:r>
            <a:r>
              <a:rPr lang="en-US" b="1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single bit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in DNN model weights found sufficient for Trojan implantation.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Open-source models can be downloaded, maliciously modified, and re-shared. 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Defenses: model integrity verification via checksums and signatures</a:t>
            </a:r>
            <a:endParaRPr lang="en-US" dirty="0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B771F079-5A8F-4B51-63D3-09A25A3ABB8A}"/>
              </a:ext>
            </a:extLst>
          </p:cNvPr>
          <p:cNvSpPr/>
          <p:nvPr/>
        </p:nvSpPr>
        <p:spPr>
          <a:xfrm>
            <a:off x="264816" y="863306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Vulnerability: Direct Parameter (weights) Manipulation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62168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E775DE-3196-46F7-118F-64B80A8E2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15A2564-C5FD-F722-5816-DCF891326C25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0FFCFE39-9A56-9E73-C145-B5567C36F57D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C761CD18-D6B8-39BE-3630-B9159C48C106}"/>
              </a:ext>
            </a:extLst>
          </p:cNvPr>
          <p:cNvSpPr/>
          <p:nvPr/>
        </p:nvSpPr>
        <p:spPr>
          <a:xfrm>
            <a:off x="406301" y="1806314"/>
            <a:ext cx="8331398" cy="321023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DECE2072-80D2-BF8C-3952-5234C93BF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4738D31F-9FBC-4482-82DE-77D1497E88F9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2: Model Training &amp; Evaluation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57590715-09B8-2694-116F-ABEC2BC79A6F}"/>
              </a:ext>
            </a:extLst>
          </p:cNvPr>
          <p:cNvSpPr/>
          <p:nvPr/>
        </p:nvSpPr>
        <p:spPr>
          <a:xfrm>
            <a:off x="132408" y="1434611"/>
            <a:ext cx="8605291" cy="34388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Using open-source models and infrastructure can lead to inherited risks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FontTx/>
              <a:buChar char="•"/>
            </a:pP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  <a:hlinkClick r:id="rId3"/>
              </a:rPr>
              <a:t>PoisonGPT</a:t>
            </a: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 (Mithril Security, 2023): O</a:t>
            </a:r>
            <a:r>
              <a:rPr lang="en-US" dirty="0"/>
              <a:t>pen-source GPT-J-6B model surgically modified to spread targeted misinformation, re-uploaded to Hugging Face, undetected by standard benchmarks.</a:t>
            </a:r>
            <a:endParaRPr lang="en-US" dirty="0">
              <a:solidFill>
                <a:srgbClr val="2D3748"/>
              </a:solidFill>
              <a:ea typeface="Calibri" pitchFamily="34" charset="-122"/>
              <a:cs typeface="Calibri" pitchFamily="34" charset="-120"/>
            </a:endParaRP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FontTx/>
              <a:buChar char="•"/>
            </a:pP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  <a:hlinkClick r:id="rId4"/>
              </a:rPr>
              <a:t>Shadow Ray 2.0 </a:t>
            </a: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(Oligo Security, 2025): Exploits ‘Ray’ open-source ML infrastructure vulnerabilities to conscript powerful computing clusters into a self-replicating botnet.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FontTx/>
              <a:buChar char="•"/>
            </a:pP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  <a:hlinkClick r:id="rId5"/>
              </a:rPr>
              <a:t>nullifAI</a:t>
            </a: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 (</a:t>
            </a:r>
            <a:r>
              <a:rPr lang="en-US" dirty="0" err="1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ReversingLabs</a:t>
            </a: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, 2026): Exploits Pickle file vulnerabilities in Hugging Face models for remote code execution; undetectable by current A/V scans.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ea typeface="Calibri" pitchFamily="34" charset="-122"/>
                <a:cs typeface="Calibri" pitchFamily="34" charset="-120"/>
              </a:rPr>
              <a:t>Defenses: Provenance verification, signature checking, model scanning tools</a:t>
            </a:r>
            <a:endParaRPr lang="en-US" dirty="0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8053876B-09E0-DE0E-4492-7F15C3524ED4}"/>
              </a:ext>
            </a:extLst>
          </p:cNvPr>
          <p:cNvSpPr/>
          <p:nvPr/>
        </p:nvSpPr>
        <p:spPr>
          <a:xfrm>
            <a:off x="264816" y="863306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Vulnerability: Supply Chain Risks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30818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ACA87F-422E-9BBF-660F-C7EABAF61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2179F70-B86F-5BE9-6504-01FE8CB05474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90CCC641-EB77-A377-3FB2-535A465009FD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2C638737-3499-C863-3A46-F81FABFD5138}"/>
              </a:ext>
            </a:extLst>
          </p:cNvPr>
          <p:cNvSpPr/>
          <p:nvPr/>
        </p:nvSpPr>
        <p:spPr>
          <a:xfrm>
            <a:off x="406301" y="1806314"/>
            <a:ext cx="8331398" cy="274038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F3C9A0E9-5828-B0C3-2D45-78FB84217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F8FC2AD7-315D-338C-0327-9C9BEB7D4D0A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2: Model Training &amp; Evaluation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5CB40CED-AE93-B789-701B-19754008E7CF}"/>
              </a:ext>
            </a:extLst>
          </p:cNvPr>
          <p:cNvSpPr/>
          <p:nvPr/>
        </p:nvSpPr>
        <p:spPr>
          <a:xfrm>
            <a:off x="132408" y="1300796"/>
            <a:ext cx="5020655" cy="34388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RL systems find shortcuts that maximize the reward signal without achieving the goal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Alignment failure, not adversarial attack, but the behavior is exploitable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/>
              </a:rPr>
              <a:t>Reward hacking can generalize across tasks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;</a:t>
            </a:r>
            <a:b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</a:b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model that learns hack one type of rewards is more likely to hack others (AIA, 2024)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4"/>
              </a:rPr>
              <a:t>Frontier LLMs increasingly exhibit this behavior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(METR, 2025)</a:t>
            </a:r>
            <a:endParaRPr lang="en-US" dirty="0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F7C0A998-1D72-1CF3-4862-4E47B76EB3EB}"/>
              </a:ext>
            </a:extLst>
          </p:cNvPr>
          <p:cNvSpPr/>
          <p:nvPr/>
        </p:nvSpPr>
        <p:spPr>
          <a:xfrm>
            <a:off x="264816" y="863306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Vulnerability: RL Reward Hacking / Specification Gaming</a:t>
            </a: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FC550E-602D-8D01-1AA6-830BF8C84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862" y="1608836"/>
            <a:ext cx="3141551" cy="2302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E491E2-C5E3-758E-777C-400419DFD17D}"/>
              </a:ext>
            </a:extLst>
          </p:cNvPr>
          <p:cNvSpPr txBox="1"/>
          <p:nvPr/>
        </p:nvSpPr>
        <p:spPr>
          <a:xfrm>
            <a:off x="5493863" y="3910862"/>
            <a:ext cx="314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6"/>
              </a:rPr>
              <a:t>https://www.evilaicartoons.com/archive/design-good-carrots-and-sticks</a:t>
            </a:r>
            <a:r>
              <a:rPr lang="en-US" sz="9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858903-921A-15C1-2C48-E9959ADC37F3}"/>
              </a:ext>
            </a:extLst>
          </p:cNvPr>
          <p:cNvSpPr txBox="1"/>
          <p:nvPr/>
        </p:nvSpPr>
        <p:spPr>
          <a:xfrm>
            <a:off x="406301" y="4651392"/>
            <a:ext cx="8229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Defenses: reward model ensembles, process-based rewards, constrained optimization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588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2FF832-1E1A-EDB4-72E3-29A02CAC9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3D06FB3-E756-7AB5-F1EB-9B37D8700AC6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1C2376F9-5042-713A-F3D7-74F8DC7B41B1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B66AF9D7-7580-B608-E7EC-0171DACCFD99}"/>
              </a:ext>
            </a:extLst>
          </p:cNvPr>
          <p:cNvSpPr/>
          <p:nvPr/>
        </p:nvSpPr>
        <p:spPr>
          <a:xfrm>
            <a:off x="406301" y="1806314"/>
            <a:ext cx="8331398" cy="274038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D30A201B-1F02-3EF9-A473-173415474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BB7A05EE-01D9-E59E-75B1-84C6118ADB8C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2: Model Training &amp; Evaluation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C721B5A7-249C-32A8-390B-DA47E3158CA9}"/>
              </a:ext>
            </a:extLst>
          </p:cNvPr>
          <p:cNvSpPr/>
          <p:nvPr/>
        </p:nvSpPr>
        <p:spPr>
          <a:xfrm>
            <a:off x="132408" y="1300796"/>
            <a:ext cx="5339124" cy="31201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RL model playing </a:t>
            </a:r>
            <a:r>
              <a:rPr lang="en-US" dirty="0" err="1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CoastRunners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boat race game learned to circle and collect points instead of finishing race (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/>
              </a:rPr>
              <a:t>Clark &amp; Amodei, 2016 - OpenAI 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).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Chess LLMs hacked the game system rather than learning to play (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4"/>
              </a:rPr>
              <a:t>Palisade Research 2025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Other examples: RLHF sycophancy - LLMs agree with false statements because agreement scores higher; coding LLMs modify unit tests instead of fixing the actual code</a:t>
            </a:r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8D0419EA-A843-6562-858B-AEFF9EF0BC96}"/>
              </a:ext>
            </a:extLst>
          </p:cNvPr>
          <p:cNvSpPr/>
          <p:nvPr/>
        </p:nvSpPr>
        <p:spPr>
          <a:xfrm>
            <a:off x="264816" y="863306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Vulnerability: RL Reward Hacking / Specification Gaming</a:t>
            </a:r>
            <a:endParaRPr lang="en-US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D533FA-E614-E388-33E0-447526EA0E0A}"/>
              </a:ext>
            </a:extLst>
          </p:cNvPr>
          <p:cNvSpPr txBox="1"/>
          <p:nvPr/>
        </p:nvSpPr>
        <p:spPr>
          <a:xfrm>
            <a:off x="5977187" y="3955148"/>
            <a:ext cx="256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hlinkClick r:id="rId5"/>
              </a:rPr>
              <a:t>CoastRunners Reward Hacking:</a:t>
            </a:r>
            <a:br>
              <a:rPr lang="en-US" sz="900" dirty="0">
                <a:hlinkClick r:id="rId5"/>
              </a:rPr>
            </a:br>
            <a:r>
              <a:rPr lang="en-US" sz="900" dirty="0">
                <a:hlinkClick r:id="rId5"/>
              </a:rPr>
              <a:t>https://www.youtube.com/watch?v=tlOIHko8ySg</a:t>
            </a:r>
            <a:r>
              <a:rPr lang="en-US" sz="900" dirty="0"/>
              <a:t> </a:t>
            </a:r>
          </a:p>
        </p:txBody>
      </p:sp>
      <p:pic>
        <p:nvPicPr>
          <p:cNvPr id="10" name="Picture 9">
            <a:hlinkClick r:id="rId5"/>
            <a:extLst>
              <a:ext uri="{FF2B5EF4-FFF2-40B4-BE49-F238E27FC236}">
                <a16:creationId xmlns:a16="http://schemas.microsoft.com/office/drawing/2014/main" id="{54869339-1FDF-5128-CBC1-E8B49235D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5425" y="1692674"/>
            <a:ext cx="3026950" cy="22624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21DAB3-5221-176D-1B7D-ECCC28B86F95}"/>
              </a:ext>
            </a:extLst>
          </p:cNvPr>
          <p:cNvSpPr txBox="1"/>
          <p:nvPr/>
        </p:nvSpPr>
        <p:spPr>
          <a:xfrm>
            <a:off x="190831" y="4574306"/>
            <a:ext cx="7879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Defense approach: </a:t>
            </a:r>
            <a:r>
              <a:rPr lang="en-US" dirty="0">
                <a:hlinkClick r:id="rId7"/>
              </a:rPr>
              <a:t>EvilGenie reward hacking benchmark</a:t>
            </a:r>
            <a:r>
              <a:rPr lang="en-US" dirty="0"/>
              <a:t> (Gabor et al., 2025 - MIT)</a:t>
            </a:r>
          </a:p>
        </p:txBody>
      </p:sp>
    </p:spTree>
    <p:extLst>
      <p:ext uri="{BB962C8B-B14F-4D97-AF65-F5344CB8AC3E}">
        <p14:creationId xmlns:p14="http://schemas.microsoft.com/office/powerpoint/2010/main" val="467585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6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6ECDA-6BCB-1F27-F515-975D6DF11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EF71E11D-DDDA-BAF4-1B31-9A0CF1B16011}"/>
              </a:ext>
            </a:extLst>
          </p:cNvPr>
          <p:cNvSpPr/>
          <p:nvPr/>
        </p:nvSpPr>
        <p:spPr>
          <a:xfrm>
            <a:off x="0" y="1874448"/>
            <a:ext cx="9144000" cy="139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spcAft>
                <a:spcPts val="1600"/>
              </a:spcAft>
            </a:pP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3:</a:t>
            </a:r>
          </a:p>
          <a:p>
            <a:pPr algn="ctr">
              <a:spcAft>
                <a:spcPts val="1600"/>
              </a:spcAft>
            </a:pP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Deployment &amp; Integration</a:t>
            </a:r>
          </a:p>
        </p:txBody>
      </p:sp>
    </p:spTree>
    <p:extLst>
      <p:ext uri="{BB962C8B-B14F-4D97-AF65-F5344CB8AC3E}">
        <p14:creationId xmlns:p14="http://schemas.microsoft.com/office/powerpoint/2010/main" val="4063805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B67BA2-BECC-EC15-B971-5720AFFF0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FCADB6D-9D0D-F276-E2D9-CE5703C7CCB6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0CB94B92-8E13-C6ED-7AB0-D6564344C623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83F6EB9A-C7A6-FEA2-A2FD-3A1C7193BAAA}"/>
              </a:ext>
            </a:extLst>
          </p:cNvPr>
          <p:cNvSpPr/>
          <p:nvPr/>
        </p:nvSpPr>
        <p:spPr>
          <a:xfrm>
            <a:off x="406301" y="1806314"/>
            <a:ext cx="8331398" cy="321023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17872C29-AE72-73F5-FBC5-3ABD67AA2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BA576CF6-E85D-6A99-CAA8-4F09EB75DCA0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3: Deployment &amp; Integration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D3204C82-8A09-4120-9B8A-29EC63FD0CD7}"/>
              </a:ext>
            </a:extLst>
          </p:cNvPr>
          <p:cNvSpPr/>
          <p:nvPr/>
        </p:nvSpPr>
        <p:spPr>
          <a:xfrm>
            <a:off x="132408" y="1806314"/>
            <a:ext cx="8605291" cy="241044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b="1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Serving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trained models via APIs, batch processing, or edge deployment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b="1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Model optimization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compression, quantization, distillation for production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b="1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Integration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with applications, databases, and user-facing systems</a:t>
            </a:r>
            <a:endParaRPr lang="en-US" dirty="0"/>
          </a:p>
          <a:p>
            <a:pPr>
              <a:lnSpc>
                <a:spcPct val="115000"/>
              </a:lnSpc>
              <a:spcAft>
                <a:spcPts val="800"/>
              </a:spcAft>
              <a:buSzPct val="100000"/>
            </a:pPr>
            <a:endParaRPr lang="en-US" dirty="0">
              <a:solidFill>
                <a:srgbClr val="2D3748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SzPct val="100000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attack surface shifts from the pipeline to the interface.</a:t>
            </a:r>
          </a:p>
          <a:p>
            <a:pPr>
              <a:lnSpc>
                <a:spcPct val="115000"/>
              </a:lnSpc>
              <a:spcAft>
                <a:spcPts val="800"/>
              </a:spcAft>
              <a:buSzPct val="100000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This is where adversaries interact with models directly.</a:t>
            </a:r>
            <a:endParaRPr lang="en-US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C8AE4AA7-ABEF-B7EF-20A4-F5E0455B4FB4}"/>
              </a:ext>
            </a:extLst>
          </p:cNvPr>
          <p:cNvSpPr/>
          <p:nvPr/>
        </p:nvSpPr>
        <p:spPr>
          <a:xfrm>
            <a:off x="264816" y="1086331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What’s supposed to happen in this stage?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10549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694B2B-63A1-EA49-CE06-49B5D2DFD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ED498ECF-B285-7AF3-235B-CE857D7F1B66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536D0E00-F52A-4447-CCD3-35DF39420319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37F377A3-24C1-A42D-892F-F898C82CA2D9}"/>
              </a:ext>
            </a:extLst>
          </p:cNvPr>
          <p:cNvSpPr/>
          <p:nvPr/>
        </p:nvSpPr>
        <p:spPr>
          <a:xfrm>
            <a:off x="406301" y="1806314"/>
            <a:ext cx="8331398" cy="274038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CA5AB800-C888-6B21-0642-2B4E850AB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A1C23EBB-9278-ADA6-DB1E-C77C3363703C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3: Deployment &amp; Integration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98C57FE0-DC69-C975-6E7B-D76614CA24F1}"/>
              </a:ext>
            </a:extLst>
          </p:cNvPr>
          <p:cNvSpPr/>
          <p:nvPr/>
        </p:nvSpPr>
        <p:spPr>
          <a:xfrm>
            <a:off x="132408" y="1527163"/>
            <a:ext cx="8721775" cy="208917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Small, carefully computed perturbations that fool the model but may be invisible to humans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i="1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White-box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attacks (full model access) vs </a:t>
            </a:r>
            <a:r>
              <a:rPr lang="en-US" i="1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black-box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(query access only)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Transferability: adversarial examples for one model often fool others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Defenses: adversarial training, input preprocessing, certified robustness, ensemble methods</a:t>
            </a:r>
            <a:endParaRPr lang="en-US" dirty="0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118E4278-09BF-D543-A637-C73419876A54}"/>
              </a:ext>
            </a:extLst>
          </p:cNvPr>
          <p:cNvSpPr/>
          <p:nvPr/>
        </p:nvSpPr>
        <p:spPr>
          <a:xfrm>
            <a:off x="264816" y="863306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Vulnerability: Adversarial Input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12423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CE0E5B-3FCA-CC28-AE4D-02C656703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65C5C540-449D-1C97-0322-237CCE444855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FEEA5954-2DA2-B196-0319-5E2EAA2F2177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395976A8-8D51-08F4-75FD-8610E699BA13}"/>
              </a:ext>
            </a:extLst>
          </p:cNvPr>
          <p:cNvSpPr/>
          <p:nvPr/>
        </p:nvSpPr>
        <p:spPr>
          <a:xfrm>
            <a:off x="406301" y="1806314"/>
            <a:ext cx="8331398" cy="274038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FA56D94E-CD3D-D763-4F7B-C8755D120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00E78F56-5CA3-6710-6D94-AEECA06A055B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3: Deployment &amp; Integration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70A54583-A009-235A-5D5F-0CC68AF11190}"/>
              </a:ext>
            </a:extLst>
          </p:cNvPr>
          <p:cNvSpPr/>
          <p:nvPr/>
        </p:nvSpPr>
        <p:spPr>
          <a:xfrm>
            <a:off x="47940" y="1301081"/>
            <a:ext cx="4890533" cy="328524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Stop sign misclassified as speed limit due to small adversarial stickers (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/>
              </a:rPr>
              <a:t>Eykholt et al. 2018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FontTx/>
              <a:buChar char="•"/>
            </a:pPr>
            <a:r>
              <a:rPr lang="en-US" dirty="0"/>
              <a:t>3D-printed turtle with adversarial perturbations consistently misclassified as a </a:t>
            </a:r>
            <a:r>
              <a:rPr lang="en-US" i="1" dirty="0"/>
              <a:t>rifle </a:t>
            </a:r>
            <a:r>
              <a:rPr lang="en-US" dirty="0"/>
              <a:t>over a range of spatial orientations (</a:t>
            </a:r>
            <a:r>
              <a:rPr lang="en-US" dirty="0">
                <a:hlinkClick r:id="rId4"/>
              </a:rPr>
              <a:t>Athalye et al. 2018</a:t>
            </a:r>
            <a:r>
              <a:rPr lang="en-US" dirty="0"/>
              <a:t>)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Dynamic adversarial attacks on autonomous driving systems (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5"/>
              </a:rPr>
              <a:t>Chahe et al. 2023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FontTx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6"/>
              </a:rPr>
              <a:t>GhostStripe LED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attack on autonomous driving cameras (2024)</a:t>
            </a:r>
            <a:endParaRPr lang="en-US" dirty="0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CB7F9862-0436-5623-725C-DA5E481A6010}"/>
              </a:ext>
            </a:extLst>
          </p:cNvPr>
          <p:cNvSpPr/>
          <p:nvPr/>
        </p:nvSpPr>
        <p:spPr>
          <a:xfrm>
            <a:off x="264816" y="863306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Real-world Adversarial Input Examples</a:t>
            </a: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89827C-2D72-77F9-BD91-11BEF144EC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5821" y="705948"/>
            <a:ext cx="2159732" cy="1191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699752-B7A5-855F-5A8A-D2149E25AD8C}"/>
              </a:ext>
            </a:extLst>
          </p:cNvPr>
          <p:cNvSpPr txBox="1"/>
          <p:nvPr/>
        </p:nvSpPr>
        <p:spPr>
          <a:xfrm>
            <a:off x="7745553" y="666703"/>
            <a:ext cx="1241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Left: stop sign with real graffiti. Right: small adversarial stickers mimic graffiti &amp; cause misclassification</a:t>
            </a:r>
          </a:p>
          <a:p>
            <a:r>
              <a:rPr lang="en-US" sz="1000" dirty="0"/>
              <a:t>Fig. 1 from </a:t>
            </a:r>
            <a:r>
              <a:rPr lang="en-US" sz="1000" dirty="0" err="1"/>
              <a:t>Eykholt</a:t>
            </a:r>
            <a:r>
              <a:rPr lang="en-US" sz="1000" dirty="0"/>
              <a:t> et al., 2018</a:t>
            </a:r>
          </a:p>
        </p:txBody>
      </p:sp>
      <p:pic>
        <p:nvPicPr>
          <p:cNvPr id="10" name="Picture 9">
            <a:hlinkClick r:id="rId8"/>
            <a:extLst>
              <a:ext uri="{FF2B5EF4-FFF2-40B4-BE49-F238E27FC236}">
                <a16:creationId xmlns:a16="http://schemas.microsoft.com/office/drawing/2014/main" id="{6FFB7B29-91C8-D660-E979-4DACF8FAE3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6517" y="3532958"/>
            <a:ext cx="2213063" cy="13673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A0B89A-4EB7-15B2-9962-78C80DACF8A5}"/>
              </a:ext>
            </a:extLst>
          </p:cNvPr>
          <p:cNvSpPr txBox="1"/>
          <p:nvPr/>
        </p:nvSpPr>
        <p:spPr>
          <a:xfrm>
            <a:off x="7361682" y="3858628"/>
            <a:ext cx="1728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Dynamic Adversarial Attacks on Autonomous Driving Systems (</a:t>
            </a:r>
            <a:r>
              <a:rPr lang="en-US" sz="1000" dirty="0" err="1"/>
              <a:t>Chahe</a:t>
            </a:r>
            <a:r>
              <a:rPr lang="en-US" sz="1000" dirty="0"/>
              <a:t>, et al. 2023) </a:t>
            </a:r>
            <a:r>
              <a:rPr lang="en-US" sz="1000" dirty="0">
                <a:hlinkClick r:id="rId8"/>
              </a:rPr>
              <a:t>short YouTube demo video </a:t>
            </a:r>
            <a:endParaRPr lang="en-US" sz="1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4A2B4A-0CC3-38F6-84D9-B788D5CA37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0575" y="2054882"/>
            <a:ext cx="2336655" cy="13207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428308-25EC-3FCB-63C4-2C2F2841F0D0}"/>
              </a:ext>
            </a:extLst>
          </p:cNvPr>
          <p:cNvSpPr txBox="1"/>
          <p:nvPr/>
        </p:nvSpPr>
        <p:spPr>
          <a:xfrm>
            <a:off x="7308194" y="2098869"/>
            <a:ext cx="18358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Randomly sampled poses of a 3D-printed turtle </a:t>
            </a:r>
            <a:r>
              <a:rPr lang="en-US" sz="1000" dirty="0" err="1"/>
              <a:t>adversarially</a:t>
            </a:r>
            <a:r>
              <a:rPr lang="en-US" sz="1000" dirty="0"/>
              <a:t> perturbed to classify as a rifle at every viewpoint. Unperturbed model is classified correctly as a turtle nearly 100% of the time. Fig.1 from </a:t>
            </a:r>
            <a:r>
              <a:rPr lang="en-US" sz="1000" dirty="0" err="1"/>
              <a:t>Athalye</a:t>
            </a:r>
            <a:r>
              <a:rPr lang="en-US" sz="1000" dirty="0"/>
              <a:t> et al., 2018)</a:t>
            </a:r>
          </a:p>
        </p:txBody>
      </p:sp>
    </p:spTree>
    <p:extLst>
      <p:ext uri="{BB962C8B-B14F-4D97-AF65-F5344CB8AC3E}">
        <p14:creationId xmlns:p14="http://schemas.microsoft.com/office/powerpoint/2010/main" val="3492092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5A1E94-12A5-9157-2ABE-893BF293B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58FED88-4322-B137-2868-E6BEC01B408C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6CC429F1-CDC3-ABA8-27E9-D251227AA395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C01D4AC4-0EE0-0B6C-C80B-3E198A4BD4DC}"/>
              </a:ext>
            </a:extLst>
          </p:cNvPr>
          <p:cNvSpPr/>
          <p:nvPr/>
        </p:nvSpPr>
        <p:spPr>
          <a:xfrm>
            <a:off x="406301" y="1806314"/>
            <a:ext cx="8331398" cy="274038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78F96BE6-AD19-2AB4-4A58-4D41EE2EF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9A3EC6AF-E759-B282-AFA6-48038596A7FA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3: Deployment &amp; Integration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185B16E8-8F90-3F63-0741-7FFDF879F0AE}"/>
              </a:ext>
            </a:extLst>
          </p:cNvPr>
          <p:cNvSpPr/>
          <p:nvPr/>
        </p:nvSpPr>
        <p:spPr>
          <a:xfrm>
            <a:off x="132408" y="1527163"/>
            <a:ext cx="8721775" cy="30195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Systematic querying to replicate model functionality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 err="1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/>
              </a:rPr>
              <a:t>Tramer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/>
              </a:rPr>
              <a:t> et al. 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(2016): Commercial ML APIs found vulnerable to extraction via queries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4"/>
              </a:rPr>
              <a:t>Krishna et al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 (2020): "Thieves on Sesame Street": BERT-based model extraction via API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Only 100 images needed to replicate a CNN (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5"/>
              </a:rPr>
              <a:t>Praetorian 2026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Adversarial distillation: training smaller LLMs to mimic target</a:t>
            </a:r>
            <a:b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</a:b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OpenAI / DeepSeek (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6"/>
              </a:rPr>
              <a:t>2025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7"/>
              </a:rPr>
              <a:t>2026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); Anthropic / DeepSeek, Moonshot, </a:t>
            </a:r>
            <a:r>
              <a:rPr lang="en-US" dirty="0" err="1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MiniMax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8"/>
              </a:rPr>
              <a:t>2026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Defenses: rate limiting, watermarking, query pattern detection, output perturbation</a:t>
            </a:r>
            <a:endParaRPr lang="en-US" dirty="0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AAD3281B-AED4-8B0D-4018-BB5457459567}"/>
              </a:ext>
            </a:extLst>
          </p:cNvPr>
          <p:cNvSpPr/>
          <p:nvPr/>
        </p:nvSpPr>
        <p:spPr>
          <a:xfrm>
            <a:off x="264816" y="863306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Vulnerability: Model Extraction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31735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142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A884D0-03D8-CAE6-5D79-E80A370F0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30D0F6B3-A881-D05D-FA5E-42070931F958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87FF3345-AC8B-D72C-8859-5C2823006BFF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6CDEA81A-C352-1423-BD79-8F485C27C70D}"/>
              </a:ext>
            </a:extLst>
          </p:cNvPr>
          <p:cNvSpPr/>
          <p:nvPr/>
        </p:nvSpPr>
        <p:spPr>
          <a:xfrm>
            <a:off x="355550" y="126950"/>
            <a:ext cx="487190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Recap: AI/ML lifecycle in 4 stages</a:t>
            </a:r>
            <a:endParaRPr lang="en-US" sz="2200" dirty="0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F16F047B-E98D-A0B1-0B44-43397BF7196C}"/>
              </a:ext>
            </a:extLst>
          </p:cNvPr>
          <p:cNvSpPr/>
          <p:nvPr/>
        </p:nvSpPr>
        <p:spPr>
          <a:xfrm>
            <a:off x="1479177" y="4299191"/>
            <a:ext cx="8056930" cy="204831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2DEAEC0-C476-02FA-D54D-3EF4A01D82F5}"/>
              </a:ext>
            </a:extLst>
          </p:cNvPr>
          <p:cNvGrpSpPr/>
          <p:nvPr/>
        </p:nvGrpSpPr>
        <p:grpSpPr>
          <a:xfrm>
            <a:off x="158693" y="869708"/>
            <a:ext cx="3911600" cy="1702042"/>
            <a:chOff x="77503" y="723819"/>
            <a:chExt cx="3911600" cy="1702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11EFE5-FAF5-F258-E977-8FCD1F40D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058" t="2797" r="8100" b="14109"/>
            <a:stretch>
              <a:fillRect/>
            </a:stretch>
          </p:blipFill>
          <p:spPr>
            <a:xfrm>
              <a:off x="77503" y="723819"/>
              <a:ext cx="3911600" cy="1702042"/>
            </a:xfrm>
            <a:prstGeom prst="roundRect">
              <a:avLst>
                <a:gd name="adj" fmla="val 7367"/>
              </a:avLst>
            </a:prstGeom>
            <a:ln w="38100">
              <a:solidFill>
                <a:srgbClr val="2BD6C0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2D197F-7047-3E0B-D54E-27554A1F5BE1}"/>
                </a:ext>
              </a:extLst>
            </p:cNvPr>
            <p:cNvSpPr txBox="1"/>
            <p:nvPr/>
          </p:nvSpPr>
          <p:spPr>
            <a:xfrm>
              <a:off x="523113" y="2171945"/>
              <a:ext cx="302037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Prepare high-quality datasets before training begins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2655F59-7F64-44C7-BC4F-D388C0F5A8A6}"/>
              </a:ext>
            </a:extLst>
          </p:cNvPr>
          <p:cNvGrpSpPr/>
          <p:nvPr/>
        </p:nvGrpSpPr>
        <p:grpSpPr>
          <a:xfrm>
            <a:off x="4523447" y="869708"/>
            <a:ext cx="4449844" cy="1702042"/>
            <a:chOff x="4507263" y="768090"/>
            <a:chExt cx="4449844" cy="170204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6BFE61-FCCF-DF0A-2643-822B8B8AE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319" r="2344" b="11975"/>
            <a:stretch>
              <a:fillRect/>
            </a:stretch>
          </p:blipFill>
          <p:spPr>
            <a:xfrm>
              <a:off x="4507263" y="768090"/>
              <a:ext cx="4449844" cy="1702042"/>
            </a:xfrm>
            <a:prstGeom prst="roundRect">
              <a:avLst>
                <a:gd name="adj" fmla="val 7619"/>
              </a:avLst>
            </a:prstGeom>
            <a:ln w="38100">
              <a:solidFill>
                <a:srgbClr val="6466F2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7744CC-C2A2-8417-F1EE-7FD1BB75C499}"/>
                </a:ext>
              </a:extLst>
            </p:cNvPr>
            <p:cNvSpPr txBox="1"/>
            <p:nvPr/>
          </p:nvSpPr>
          <p:spPr>
            <a:xfrm>
              <a:off x="5026991" y="2171945"/>
              <a:ext cx="341151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Iteratively train, optimize, and validate model performance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8F7AA-138E-3D73-A1D3-8F0F622E9FF7}"/>
              </a:ext>
            </a:extLst>
          </p:cNvPr>
          <p:cNvGrpSpPr/>
          <p:nvPr/>
        </p:nvGrpSpPr>
        <p:grpSpPr>
          <a:xfrm>
            <a:off x="4523447" y="3016028"/>
            <a:ext cx="4449843" cy="1830612"/>
            <a:chOff x="4507263" y="2986079"/>
            <a:chExt cx="4449843" cy="183061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D54ACD-E707-AD13-2B6E-9242B5F1C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707" r="4504" b="11368"/>
            <a:stretch>
              <a:fillRect/>
            </a:stretch>
          </p:blipFill>
          <p:spPr>
            <a:xfrm>
              <a:off x="4507263" y="2986079"/>
              <a:ext cx="4449843" cy="1830612"/>
            </a:xfrm>
            <a:prstGeom prst="roundRect">
              <a:avLst>
                <a:gd name="adj" fmla="val 8114"/>
              </a:avLst>
            </a:prstGeom>
            <a:ln w="38100">
              <a:solidFill>
                <a:srgbClr val="21C55E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8663E1-3175-63EE-FF85-F8AF2A23C659}"/>
                </a:ext>
              </a:extLst>
            </p:cNvPr>
            <p:cNvSpPr txBox="1"/>
            <p:nvPr/>
          </p:nvSpPr>
          <p:spPr>
            <a:xfrm>
              <a:off x="5026991" y="4481963"/>
              <a:ext cx="341151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Ship the trained model and serve predictions to real users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F5E18E-C788-5911-9B03-44A4E88BEA90}"/>
              </a:ext>
            </a:extLst>
          </p:cNvPr>
          <p:cNvGrpSpPr/>
          <p:nvPr/>
        </p:nvGrpSpPr>
        <p:grpSpPr>
          <a:xfrm>
            <a:off x="158692" y="2998179"/>
            <a:ext cx="3911601" cy="1848461"/>
            <a:chOff x="142508" y="2968230"/>
            <a:chExt cx="3911601" cy="184846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537FF31-6C4F-A36F-74F7-C1EBB25F4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589" r="2777" b="9757"/>
            <a:stretch>
              <a:fillRect/>
            </a:stretch>
          </p:blipFill>
          <p:spPr>
            <a:xfrm>
              <a:off x="142508" y="2968230"/>
              <a:ext cx="3911601" cy="1848461"/>
            </a:xfrm>
            <a:prstGeom prst="roundRect">
              <a:avLst>
                <a:gd name="adj" fmla="val 9161"/>
              </a:avLst>
            </a:prstGeom>
            <a:ln w="38100">
              <a:solidFill>
                <a:srgbClr val="F472B7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8567DE1-1939-5842-8517-C92F46235B41}"/>
                </a:ext>
              </a:extLst>
            </p:cNvPr>
            <p:cNvSpPr txBox="1"/>
            <p:nvPr/>
          </p:nvSpPr>
          <p:spPr>
            <a:xfrm>
              <a:off x="287727" y="4481963"/>
              <a:ext cx="3556160" cy="253916"/>
            </a:xfrm>
            <a:prstGeom prst="rect">
              <a:avLst/>
            </a:prstGeom>
            <a:solidFill>
              <a:srgbClr val="16131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1"/>
                  </a:solidFill>
                </a:rPr>
                <a:t>Continuously monitor, diagnose issues, and retrain as needed</a:t>
              </a:r>
            </a:p>
          </p:txBody>
        </p:sp>
      </p:grpSp>
      <p:sp>
        <p:nvSpPr>
          <p:cNvPr id="27" name="Right Arrow 26">
            <a:extLst>
              <a:ext uri="{FF2B5EF4-FFF2-40B4-BE49-F238E27FC236}">
                <a16:creationId xmlns:a16="http://schemas.microsoft.com/office/drawing/2014/main" id="{A2DB2830-F1DB-316F-5A62-627DA41F79DC}"/>
              </a:ext>
            </a:extLst>
          </p:cNvPr>
          <p:cNvSpPr/>
          <p:nvPr/>
        </p:nvSpPr>
        <p:spPr>
          <a:xfrm>
            <a:off x="4092030" y="855209"/>
            <a:ext cx="395755" cy="443240"/>
          </a:xfrm>
          <a:prstGeom prst="rightArrow">
            <a:avLst/>
          </a:prstGeom>
          <a:solidFill>
            <a:srgbClr val="16131C"/>
          </a:solidFill>
          <a:ln w="38100">
            <a:solidFill>
              <a:srgbClr val="2BD6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2414CC0A-179D-4BCA-3F48-FFF6CF1D0550}"/>
              </a:ext>
            </a:extLst>
          </p:cNvPr>
          <p:cNvSpPr/>
          <p:nvPr/>
        </p:nvSpPr>
        <p:spPr>
          <a:xfrm rot="16200000">
            <a:off x="196706" y="2573033"/>
            <a:ext cx="381603" cy="433595"/>
          </a:xfrm>
          <a:prstGeom prst="rightArrow">
            <a:avLst/>
          </a:prstGeom>
          <a:solidFill>
            <a:srgbClr val="16131C"/>
          </a:solidFill>
          <a:ln w="38100">
            <a:solidFill>
              <a:srgbClr val="F472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2728D498-0961-1829-17A5-D17DF494CE64}"/>
              </a:ext>
            </a:extLst>
          </p:cNvPr>
          <p:cNvSpPr/>
          <p:nvPr/>
        </p:nvSpPr>
        <p:spPr>
          <a:xfrm rot="5400000">
            <a:off x="8583654" y="2590733"/>
            <a:ext cx="416999" cy="433595"/>
          </a:xfrm>
          <a:prstGeom prst="rightArrow">
            <a:avLst/>
          </a:prstGeom>
          <a:solidFill>
            <a:srgbClr val="16131C"/>
          </a:solidFill>
          <a:ln w="38100">
            <a:solidFill>
              <a:srgbClr val="6466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E2C73907-9384-9E0E-3181-7F61F7FA4CE7}"/>
              </a:ext>
            </a:extLst>
          </p:cNvPr>
          <p:cNvSpPr/>
          <p:nvPr/>
        </p:nvSpPr>
        <p:spPr>
          <a:xfrm flipH="1">
            <a:off x="4092029" y="4389120"/>
            <a:ext cx="395755" cy="457520"/>
          </a:xfrm>
          <a:prstGeom prst="rightArrow">
            <a:avLst/>
          </a:prstGeom>
          <a:solidFill>
            <a:srgbClr val="16131C"/>
          </a:solidFill>
          <a:ln w="38100">
            <a:solidFill>
              <a:srgbClr val="21C5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1FBBFF-B654-AA49-2E45-B5A55B10DA48}"/>
              </a:ext>
            </a:extLst>
          </p:cNvPr>
          <p:cNvSpPr txBox="1"/>
          <p:nvPr/>
        </p:nvSpPr>
        <p:spPr>
          <a:xfrm>
            <a:off x="173920" y="895838"/>
            <a:ext cx="5725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STAGE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BF280E-7653-4613-4EEC-5A0B1C737283}"/>
              </a:ext>
            </a:extLst>
          </p:cNvPr>
          <p:cNvSpPr txBox="1"/>
          <p:nvPr/>
        </p:nvSpPr>
        <p:spPr>
          <a:xfrm>
            <a:off x="4538675" y="895078"/>
            <a:ext cx="5725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STAGE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6285C6-49A3-96AB-BF98-CBE0801F448C}"/>
              </a:ext>
            </a:extLst>
          </p:cNvPr>
          <p:cNvSpPr txBox="1"/>
          <p:nvPr/>
        </p:nvSpPr>
        <p:spPr>
          <a:xfrm>
            <a:off x="4501116" y="3063838"/>
            <a:ext cx="5725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STAGE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DE6245-EF36-B78A-A752-DEFD1E927358}"/>
              </a:ext>
            </a:extLst>
          </p:cNvPr>
          <p:cNvSpPr txBox="1"/>
          <p:nvPr/>
        </p:nvSpPr>
        <p:spPr>
          <a:xfrm>
            <a:off x="174130" y="3051916"/>
            <a:ext cx="5725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STAGE 4</a:t>
            </a:r>
          </a:p>
        </p:txBody>
      </p:sp>
    </p:spTree>
    <p:extLst>
      <p:ext uri="{BB962C8B-B14F-4D97-AF65-F5344CB8AC3E}">
        <p14:creationId xmlns:p14="http://schemas.microsoft.com/office/powerpoint/2010/main" val="1435129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EA13A2-A602-256D-7C0F-AA1060B78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E86F1BFC-E74C-EA93-7954-489EFDF5A8FC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87E99685-C2CC-C466-EF1C-3C8116847DBE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4529BC9F-20DB-C99D-424E-E3630C303DCF}"/>
              </a:ext>
            </a:extLst>
          </p:cNvPr>
          <p:cNvSpPr/>
          <p:nvPr/>
        </p:nvSpPr>
        <p:spPr>
          <a:xfrm>
            <a:off x="406301" y="1806314"/>
            <a:ext cx="8331398" cy="274038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1B726365-4E21-1AF0-9145-FED8CBA9E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CFAA78FA-06A4-B63A-6165-C82D82A094B8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3: Deployment &amp; Integration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990DC0D3-AB86-C59D-B3DA-B479ECF8C3EC}"/>
              </a:ext>
            </a:extLst>
          </p:cNvPr>
          <p:cNvSpPr/>
          <p:nvPr/>
        </p:nvSpPr>
        <p:spPr>
          <a:xfrm>
            <a:off x="132408" y="1527163"/>
            <a:ext cx="8721775" cy="30195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Systematic querying to reconstructing training data from model outputs </a:t>
            </a:r>
            <a:b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</a:b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/>
              </a:rPr>
              <a:t>Fredrikson et al. 2015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Membership inference: determining whether a specific record was in the training data (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4"/>
              </a:rPr>
              <a:t>Shokri et al. 2017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Privacy attacks with real regulatory consequences (GDPR, HIPAA)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These attacks exploit the model’s tendency to “remember” its training data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Defenses: differential privacy, output perturbation, confidence masking</a:t>
            </a:r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5CF16900-4084-A8BA-2964-40BF327F6CB4}"/>
              </a:ext>
            </a:extLst>
          </p:cNvPr>
          <p:cNvSpPr/>
          <p:nvPr/>
        </p:nvSpPr>
        <p:spPr>
          <a:xfrm>
            <a:off x="264816" y="863306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Vulnerability: Model Inversion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23104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C0B6E2-9F7D-00CE-C912-D9EBF543D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26A33A59-CE6A-240C-7645-69F666B44B05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8C5DD99F-B89B-E6B7-A1A8-722F74227397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BC61EA1F-A2BA-098D-9BB4-5A8EACBE3861}"/>
              </a:ext>
            </a:extLst>
          </p:cNvPr>
          <p:cNvSpPr/>
          <p:nvPr/>
        </p:nvSpPr>
        <p:spPr>
          <a:xfrm>
            <a:off x="406301" y="1806314"/>
            <a:ext cx="8331398" cy="274038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D619C1B0-12D1-0046-30AE-A35F27EE0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02A832F9-D49A-D807-6385-DDA05C291A6B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3: Deployment &amp; Integration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28237931-627F-B654-B77E-BB0878133665}"/>
              </a:ext>
            </a:extLst>
          </p:cNvPr>
          <p:cNvSpPr/>
          <p:nvPr/>
        </p:nvSpPr>
        <p:spPr>
          <a:xfrm>
            <a:off x="132408" y="1527163"/>
            <a:ext cx="8721775" cy="30195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SzPct val="100000"/>
            </a:pPr>
            <a:r>
              <a:rPr lang="en-US" dirty="0" err="1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ReDoS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(regular expression denial of service) analogs in NLP preprocessing pipelines;</a:t>
            </a:r>
            <a:b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</a:b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Attacks increase compute costs and overwhelm resources.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Sponge examples: crafted inputs that increase compute by 200% (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/>
              </a:rPr>
              <a:t>Shumailov 2021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4"/>
              </a:rPr>
              <a:t>Unbounded consumption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prompts designed to force maximum-length responses, recursive tool calls, etc.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Defenses: rate limiting, input validation, compute budgets, timeout enforcement</a:t>
            </a:r>
            <a:endParaRPr lang="en-US" dirty="0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BC64A9C1-E896-6F23-53F3-618E655A1D70}"/>
              </a:ext>
            </a:extLst>
          </p:cNvPr>
          <p:cNvSpPr/>
          <p:nvPr/>
        </p:nvSpPr>
        <p:spPr>
          <a:xfrm>
            <a:off x="264816" y="863306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Vulnerability: Resource Exhaustion / Denial of Service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31189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6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E83704-0DE1-B5E1-21F4-6783D7EAC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B5781218-ABAF-02ED-2FDF-C31164F7C68A}"/>
              </a:ext>
            </a:extLst>
          </p:cNvPr>
          <p:cNvSpPr/>
          <p:nvPr/>
        </p:nvSpPr>
        <p:spPr>
          <a:xfrm>
            <a:off x="0" y="1874448"/>
            <a:ext cx="9144000" cy="139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spcAft>
                <a:spcPts val="1600"/>
              </a:spcAft>
            </a:pP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4:</a:t>
            </a:r>
          </a:p>
          <a:p>
            <a:pPr algn="ctr">
              <a:spcAft>
                <a:spcPts val="1600"/>
              </a:spcAft>
            </a:pP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Monitoring &amp; Maintenance</a:t>
            </a:r>
          </a:p>
        </p:txBody>
      </p:sp>
    </p:spTree>
    <p:extLst>
      <p:ext uri="{BB962C8B-B14F-4D97-AF65-F5344CB8AC3E}">
        <p14:creationId xmlns:p14="http://schemas.microsoft.com/office/powerpoint/2010/main" val="4077708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410E64-2B11-7252-1852-20DCB4C71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802780B0-4374-519A-2350-FCB5FDD38A0D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BA303511-D7FD-4D16-570E-156E00AE931C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E9371BAF-617A-676F-12A1-A00DA3BB38B0}"/>
              </a:ext>
            </a:extLst>
          </p:cNvPr>
          <p:cNvSpPr/>
          <p:nvPr/>
        </p:nvSpPr>
        <p:spPr>
          <a:xfrm>
            <a:off x="406301" y="1806314"/>
            <a:ext cx="8331398" cy="321023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C501F236-FE61-BBA8-DB74-A81AE2594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2D5A219C-B607-8F16-5998-A946EF3273F1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4: Monitoring &amp; Maintenance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D9A938B6-6C96-A6F4-E413-74819A7F7835}"/>
              </a:ext>
            </a:extLst>
          </p:cNvPr>
          <p:cNvSpPr/>
          <p:nvPr/>
        </p:nvSpPr>
        <p:spPr>
          <a:xfrm>
            <a:off x="132408" y="1806314"/>
            <a:ext cx="8605291" cy="241044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b="1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Tracking / auditing: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accuracy, latency, fairness, input distribution over time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b="1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Retraining loops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updating models as new data arrives or performance degrades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b="1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Data drift and concept drift detection: 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models don’t automatically adapt to changing world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b="1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System prompt patching (LLMs)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updating to address discovered vulnerabilities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A/B testing, feedback collection, and continuous evaluation</a:t>
            </a:r>
            <a:endParaRPr lang="en-US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5F40B6A2-3924-EE7E-38BD-A7C4E9C7AF8B}"/>
              </a:ext>
            </a:extLst>
          </p:cNvPr>
          <p:cNvSpPr/>
          <p:nvPr/>
        </p:nvSpPr>
        <p:spPr>
          <a:xfrm>
            <a:off x="264816" y="1086331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What’s supposed to happen in this stage?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73153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82A44A-08BF-C4B1-315C-72F8AB07E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D398DE9-32B3-BD0A-1768-4508C2319982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7AC5AAFD-AAFB-B9A7-3FED-A2F33275420A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684609A0-0913-1F8E-4732-3ACF6DC16431}"/>
              </a:ext>
            </a:extLst>
          </p:cNvPr>
          <p:cNvSpPr/>
          <p:nvPr/>
        </p:nvSpPr>
        <p:spPr>
          <a:xfrm>
            <a:off x="406301" y="1806314"/>
            <a:ext cx="8331398" cy="274038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82A001AD-F3EE-3770-EE35-163BF897F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61DD7FE7-3C73-FC20-EB94-BB17DC5E85B3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4: Monitoring &amp; Maintenance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BE078F67-B51B-8BE9-CCE9-29439C46FEB5}"/>
              </a:ext>
            </a:extLst>
          </p:cNvPr>
          <p:cNvSpPr/>
          <p:nvPr/>
        </p:nvSpPr>
        <p:spPr>
          <a:xfrm>
            <a:off x="132408" y="1527163"/>
            <a:ext cx="8721775" cy="30195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SzPct val="100000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Corrupting retraining through adversarial inputs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/>
              </a:rPr>
              <a:t>Microsoft Tay 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(2016): semi-coordinated attacks corrupted chatbot within 24 hours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Social media / YouTube recommendation system gaming via sock puppets, review farms, foreign intelligence agencies (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4"/>
              </a:rPr>
              <a:t>Guardian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2018, 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5"/>
              </a:rPr>
              <a:t>Yang et al.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2025) 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VIA attack: Poisoned content propagating through synthetic data generation pipelines (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6"/>
              </a:rPr>
              <a:t>Liang et al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., 2025)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Defenses: feedback filtering, anomaly detection on user inputs, human-in-the-loop retraining</a:t>
            </a:r>
            <a:endParaRPr lang="en-US" dirty="0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3EC6B1C7-6CFB-3640-16AB-543C58FB7786}"/>
              </a:ext>
            </a:extLst>
          </p:cNvPr>
          <p:cNvSpPr/>
          <p:nvPr/>
        </p:nvSpPr>
        <p:spPr>
          <a:xfrm>
            <a:off x="264816" y="863306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Vulnerability: Feedback Loop Manipulation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17116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D4DCCD-EC8D-B150-7572-B69A0D8A6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88030E61-9F62-6D49-A67F-5C959E3A1389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A9A3D28C-A521-826B-EB14-B8A0CB509747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9EE00B28-D644-8FF7-F517-FB198486AC65}"/>
              </a:ext>
            </a:extLst>
          </p:cNvPr>
          <p:cNvSpPr/>
          <p:nvPr/>
        </p:nvSpPr>
        <p:spPr>
          <a:xfrm>
            <a:off x="406301" y="1806314"/>
            <a:ext cx="8331398" cy="274038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4B198621-37CC-8DE2-711D-C557874C9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EDA5846E-721B-EF49-44DA-4C367B7BD469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AI/ML Lifecycle Stage 4: Monitoring &amp; Maintenance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76DA9F51-B649-76F2-0AEE-A411A48905C3}"/>
              </a:ext>
            </a:extLst>
          </p:cNvPr>
          <p:cNvSpPr/>
          <p:nvPr/>
        </p:nvSpPr>
        <p:spPr>
          <a:xfrm>
            <a:off x="132408" y="1527163"/>
            <a:ext cx="8721775" cy="30195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Low-rate perturbations below anomaly detection thresholds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  <a:hlinkClick r:id="rId3"/>
              </a:rPr>
              <a:t>Anthropic distillation report </a:t>
            </a: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(Feb 2026) documents regional access bypass via proxy services, 20K+ fraudulent accounts mixing distillation with legitimate traffic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Defenses: multi-signal monitoring, behavioral analysis, query pattern anomaly detection</a:t>
            </a:r>
            <a:endParaRPr lang="en-US" dirty="0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C6BF8F75-A1B6-507B-441B-580A91BCDB9D}"/>
              </a:ext>
            </a:extLst>
          </p:cNvPr>
          <p:cNvSpPr/>
          <p:nvPr/>
        </p:nvSpPr>
        <p:spPr>
          <a:xfrm>
            <a:off x="264816" y="863306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Vulnerability: Evasion / Circumvention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77655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D6BA3B-0FD8-D602-0A43-43C01EEC3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80D349F-AEFD-D33D-93B5-005E9CB6403B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DD510E22-1A15-7861-82ED-B42FD949FF7A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79D2CE7E-DE59-0449-A873-930663B01413}"/>
              </a:ext>
            </a:extLst>
          </p:cNvPr>
          <p:cNvSpPr/>
          <p:nvPr/>
        </p:nvSpPr>
        <p:spPr>
          <a:xfrm>
            <a:off x="406301" y="1806314"/>
            <a:ext cx="8331398" cy="274038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E4B339A9-08A0-BA20-506B-84ACD565A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515C6713-F421-C575-C7EA-402B82DD3AE9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Synthesis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F59B36F2-3C91-FA76-99E1-8172BD109814}"/>
              </a:ext>
            </a:extLst>
          </p:cNvPr>
          <p:cNvSpPr/>
          <p:nvPr/>
        </p:nvSpPr>
        <p:spPr>
          <a:xfrm>
            <a:off x="132408" y="2127272"/>
            <a:ext cx="8721775" cy="179648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Every stage has known attack vectors and known (often partial) defenses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Cross-stage attacks (backdoors, supply chain) require cross-stage thinking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Many defenses are immature or unproven at scale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Security must be end-to-end</a:t>
            </a:r>
            <a:endParaRPr lang="en-US" dirty="0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6E7C6E39-1573-4D40-0DA6-4442FAAC116C}"/>
              </a:ext>
            </a:extLst>
          </p:cNvPr>
          <p:cNvSpPr/>
          <p:nvPr/>
        </p:nvSpPr>
        <p:spPr>
          <a:xfrm>
            <a:off x="264816" y="1463415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The entire AI/ML lifecycle is the attack surface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550163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6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92AD1A-62C5-E676-B5D1-2F8658A8F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D438386-E5B5-97C1-E244-F4A4F68F5A13}"/>
              </a:ext>
            </a:extLst>
          </p:cNvPr>
          <p:cNvSpPr/>
          <p:nvPr/>
        </p:nvSpPr>
        <p:spPr>
          <a:xfrm>
            <a:off x="0" y="530678"/>
            <a:ext cx="9144000" cy="6973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spcAft>
                <a:spcPts val="1600"/>
              </a:spcAft>
            </a:pP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Discussion</a:t>
            </a:r>
          </a:p>
        </p:txBody>
      </p:sp>
      <p:sp>
        <p:nvSpPr>
          <p:cNvPr id="3" name="Text 5">
            <a:extLst>
              <a:ext uri="{FF2B5EF4-FFF2-40B4-BE49-F238E27FC236}">
                <a16:creationId xmlns:a16="http://schemas.microsoft.com/office/drawing/2014/main" id="{DF08841E-AF2F-0EB0-2E0A-CE884E5CD716}"/>
              </a:ext>
            </a:extLst>
          </p:cNvPr>
          <p:cNvSpPr/>
          <p:nvPr/>
        </p:nvSpPr>
        <p:spPr>
          <a:xfrm>
            <a:off x="211112" y="1769463"/>
            <a:ext cx="8721775" cy="226184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30000"/>
              </a:lnSpc>
              <a:spcAft>
                <a:spcPts val="1400"/>
              </a:spcAft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Which lifecycle stage seems the most vulnerable, and why?</a:t>
            </a:r>
            <a:endParaRPr lang="en-US" dirty="0"/>
          </a:p>
          <a:p>
            <a:pPr marL="342900" indent="-342900">
              <a:lnSpc>
                <a:spcPct val="130000"/>
              </a:lnSpc>
              <a:spcAft>
                <a:spcPts val="1400"/>
              </a:spcAft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Pick a system you use daily – where might an adversary inject poisoned data?</a:t>
            </a:r>
            <a:endParaRPr lang="en-US" dirty="0"/>
          </a:p>
          <a:p>
            <a:pPr marL="342900" indent="-342900">
              <a:lnSpc>
                <a:spcPct val="130000"/>
              </a:lnSpc>
              <a:spcAft>
                <a:spcPts val="1400"/>
              </a:spcAft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How would you detect a backdoor / Trojan that passes all benchmarks?</a:t>
            </a:r>
            <a:endParaRPr lang="en-US" dirty="0"/>
          </a:p>
          <a:p>
            <a:pPr marL="342900" indent="-342900">
              <a:lnSpc>
                <a:spcPct val="130000"/>
              </a:lnSpc>
              <a:spcAft>
                <a:spcPts val="1400"/>
              </a:spcAft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makes cross-stage attacks harder to defend against than single-stage attacks?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9939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A99F2-FE94-3E11-EC46-E81F55060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8490E49-DED7-0D5E-E2EB-7C7DB9FFA771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6CFACF5B-766D-270F-B12F-E0F624BF47C0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B6478D27-22C3-F1AA-6B82-88D172E5F98B}"/>
              </a:ext>
            </a:extLst>
          </p:cNvPr>
          <p:cNvSpPr/>
          <p:nvPr/>
        </p:nvSpPr>
        <p:spPr>
          <a:xfrm>
            <a:off x="406301" y="1806314"/>
            <a:ext cx="8331398" cy="274038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3C609E4F-A54E-B428-F2B4-04F2E95D4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1B13B574-CC4A-91B6-AD3C-AC913D06C649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Next Session Look-ahead</a:t>
            </a:r>
            <a:endParaRPr lang="en-US" sz="2200" dirty="0"/>
          </a:p>
        </p:txBody>
      </p:sp>
      <p:sp>
        <p:nvSpPr>
          <p:cNvPr id="4" name="Text 5">
            <a:extLst>
              <a:ext uri="{FF2B5EF4-FFF2-40B4-BE49-F238E27FC236}">
                <a16:creationId xmlns:a16="http://schemas.microsoft.com/office/drawing/2014/main" id="{29A35577-B4E8-04AF-DEEA-668629020243}"/>
              </a:ext>
            </a:extLst>
          </p:cNvPr>
          <p:cNvSpPr/>
          <p:nvPr/>
        </p:nvSpPr>
        <p:spPr>
          <a:xfrm>
            <a:off x="132408" y="1527163"/>
            <a:ext cx="8721775" cy="30195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LLM-specific vulnerabilities are qualitatively different; natural language is the attack surface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Agentic AI introduces entirely new risk categories related to tool calls, web retrieval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Prompt injection, jailbreaking, and the instruction/data conflation problem </a:t>
            </a:r>
            <a:b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</a:b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(Simon Willison’s Lethal Trifecta)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Threat modeling frameworks: ATLAS, OWASP Top 10 for LLMs, MAESTRO</a:t>
            </a:r>
            <a:endParaRPr lang="en-US" dirty="0"/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ct val="100000"/>
              <a:buChar char="•"/>
            </a:pPr>
            <a:r>
              <a:rPr lang="en-US" dirty="0">
                <a:solidFill>
                  <a:srgbClr val="2D374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Systematic toolkits for reasoning about all the attacks we’ve covered today</a:t>
            </a:r>
            <a:endParaRPr lang="en-US" dirty="0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5D22C0BC-A8F1-DAB6-4643-7468FAD3D5E2}"/>
              </a:ext>
            </a:extLst>
          </p:cNvPr>
          <p:cNvSpPr/>
          <p:nvPr/>
        </p:nvSpPr>
        <p:spPr>
          <a:xfrm>
            <a:off x="264816" y="863306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latin typeface="Arial" pitchFamily="34" charset="0"/>
                <a:ea typeface="Arial" pitchFamily="34" charset="-122"/>
                <a:cs typeface="Arial" pitchFamily="34" charset="-120"/>
              </a:rPr>
              <a:t>LLM Vulnerabilities and AI/ML System Threat Modeling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46011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21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E4B21B-D89B-A3D2-1C67-7BA1849A2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E11DC84-14F6-9D70-AC29-54EC4389E8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5"/>
          <a:stretch>
            <a:fillRect/>
          </a:stretch>
        </p:blipFill>
        <p:spPr>
          <a:xfrm>
            <a:off x="34909" y="642066"/>
            <a:ext cx="9081931" cy="3178484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824B8BDB-6278-B1BF-7931-7726C3D2605F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6FA576DF-F7ED-07C0-1184-05FD1C5FF4DE}"/>
              </a:ext>
            </a:extLst>
          </p:cNvPr>
          <p:cNvSpPr/>
          <p:nvPr/>
        </p:nvSpPr>
        <p:spPr>
          <a:xfrm>
            <a:off x="355550" y="126950"/>
            <a:ext cx="8601557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 ML Paradigms: Supervised, Unsupervised, Reinforcement Learning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AEE06C-6385-0BFA-C777-4B79180085FF}"/>
              </a:ext>
            </a:extLst>
          </p:cNvPr>
          <p:cNvSpPr txBox="1"/>
          <p:nvPr/>
        </p:nvSpPr>
        <p:spPr>
          <a:xfrm>
            <a:off x="50415" y="3863588"/>
            <a:ext cx="8906692" cy="123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Whether (1) supervised, (2) unsupervised, or (3) reinforcement learning: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b="1" dirty="0">
                <a:solidFill>
                  <a:srgbClr val="DDB774"/>
                </a:solidFill>
              </a:rPr>
              <a:t>Training Phase</a:t>
            </a:r>
            <a:r>
              <a:rPr lang="en-US" dirty="0">
                <a:solidFill>
                  <a:schemeClr val="bg1"/>
                </a:solidFill>
              </a:rPr>
              <a:t>: The model </a:t>
            </a:r>
            <a:r>
              <a:rPr lang="en-US" dirty="0">
                <a:solidFill>
                  <a:srgbClr val="DDB774"/>
                </a:solidFill>
              </a:rPr>
              <a:t>learns</a:t>
            </a:r>
            <a:r>
              <a:rPr lang="en-US" dirty="0">
                <a:solidFill>
                  <a:schemeClr val="bg1"/>
                </a:solidFill>
              </a:rPr>
              <a:t> from training data inputs how to make good predictions</a:t>
            </a:r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b="1" dirty="0">
                <a:solidFill>
                  <a:srgbClr val="DDB774"/>
                </a:solidFill>
              </a:rPr>
              <a:t>Deployment phase</a:t>
            </a:r>
            <a:r>
              <a:rPr lang="en-US" dirty="0">
                <a:solidFill>
                  <a:schemeClr val="bg1"/>
                </a:solidFill>
              </a:rPr>
              <a:t>: The trained model performs </a:t>
            </a:r>
            <a:r>
              <a:rPr lang="en-US" dirty="0">
                <a:solidFill>
                  <a:srgbClr val="DDB774"/>
                </a:solidFill>
              </a:rPr>
              <a:t>inference</a:t>
            </a:r>
            <a:r>
              <a:rPr lang="en-US" dirty="0">
                <a:solidFill>
                  <a:schemeClr val="bg1"/>
                </a:solidFill>
              </a:rPr>
              <a:t> (makes predictions) on live data.</a:t>
            </a: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02135C11-2490-0BB4-811B-BE316EBF87E3}"/>
              </a:ext>
            </a:extLst>
          </p:cNvPr>
          <p:cNvSpPr/>
          <p:nvPr/>
        </p:nvSpPr>
        <p:spPr>
          <a:xfrm>
            <a:off x="1479177" y="4299191"/>
            <a:ext cx="8056930" cy="204831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0DB8ABA6-C6BE-2F51-E4DE-FE525B667A26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EC96778-33C5-2F6B-52F5-8531198ACCBB}"/>
              </a:ext>
            </a:extLst>
          </p:cNvPr>
          <p:cNvSpPr/>
          <p:nvPr/>
        </p:nvSpPr>
        <p:spPr>
          <a:xfrm>
            <a:off x="2240502" y="1151793"/>
            <a:ext cx="1109385" cy="457786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E4E4E4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E48764-3394-6AD9-4784-C5B4FB714DB6}"/>
              </a:ext>
            </a:extLst>
          </p:cNvPr>
          <p:cNvSpPr txBox="1"/>
          <p:nvPr/>
        </p:nvSpPr>
        <p:spPr>
          <a:xfrm>
            <a:off x="0" y="1169899"/>
            <a:ext cx="317413" cy="3885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9D09498-CD9B-795B-7159-B77981A6C211}"/>
              </a:ext>
            </a:extLst>
          </p:cNvPr>
          <p:cNvSpPr/>
          <p:nvPr/>
        </p:nvSpPr>
        <p:spPr>
          <a:xfrm>
            <a:off x="2240502" y="2081604"/>
            <a:ext cx="1109385" cy="457786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E4E4E4"/>
              </a:highlight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69CF84F-F1B6-30CE-BAB6-763BF3172F33}"/>
              </a:ext>
            </a:extLst>
          </p:cNvPr>
          <p:cNvSpPr/>
          <p:nvPr/>
        </p:nvSpPr>
        <p:spPr>
          <a:xfrm>
            <a:off x="2240502" y="3011415"/>
            <a:ext cx="1109385" cy="457786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E4E4E4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CDA131-1452-8841-7CF7-C5C98B6C1795}"/>
              </a:ext>
            </a:extLst>
          </p:cNvPr>
          <p:cNvSpPr txBox="1"/>
          <p:nvPr/>
        </p:nvSpPr>
        <p:spPr>
          <a:xfrm>
            <a:off x="0" y="2114739"/>
            <a:ext cx="317413" cy="3885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76B0C2-ED24-B5BF-3CE8-3A139D49DDA6}"/>
              </a:ext>
            </a:extLst>
          </p:cNvPr>
          <p:cNvSpPr txBox="1"/>
          <p:nvPr/>
        </p:nvSpPr>
        <p:spPr>
          <a:xfrm>
            <a:off x="0" y="3022462"/>
            <a:ext cx="317413" cy="3885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1ABFEA-2104-FA12-274C-50EE1C72685E}"/>
              </a:ext>
            </a:extLst>
          </p:cNvPr>
          <p:cNvSpPr txBox="1"/>
          <p:nvPr/>
        </p:nvSpPr>
        <p:spPr>
          <a:xfrm>
            <a:off x="5391410" y="1380686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A5B4FC"/>
                </a:solidFill>
              </a:rPr>
              <a:t>etc.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90F7DC-0FAE-CD98-4B46-49734A764494}"/>
              </a:ext>
            </a:extLst>
          </p:cNvPr>
          <p:cNvSpPr txBox="1"/>
          <p:nvPr/>
        </p:nvSpPr>
        <p:spPr>
          <a:xfrm>
            <a:off x="5391410" y="2323408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A5B4FC"/>
                </a:solidFill>
              </a:rPr>
              <a:t>etc.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6C2131-BDD9-6127-3BA6-289A8F7726EE}"/>
              </a:ext>
            </a:extLst>
          </p:cNvPr>
          <p:cNvSpPr txBox="1"/>
          <p:nvPr/>
        </p:nvSpPr>
        <p:spPr>
          <a:xfrm>
            <a:off x="5391410" y="3279866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A5B4FC"/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691664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35DD94-6FCA-5A9A-F78F-75A617530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0EBBA2E-AB5C-A851-107F-09CED6BB9684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E4D5E439-4638-AE49-55F2-2EA598EB2F39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1240C00E-ADDB-2770-20A5-78C90335531E}"/>
              </a:ext>
            </a:extLst>
          </p:cNvPr>
          <p:cNvSpPr/>
          <p:nvPr/>
        </p:nvSpPr>
        <p:spPr>
          <a:xfrm>
            <a:off x="355550" y="126950"/>
            <a:ext cx="8601557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Term: Inference</a:t>
            </a:r>
            <a:endParaRPr lang="en-US"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436108-2F1F-47B1-17F9-F77C3BDBC966}"/>
              </a:ext>
            </a:extLst>
          </p:cNvPr>
          <p:cNvSpPr txBox="1"/>
          <p:nvPr/>
        </p:nvSpPr>
        <p:spPr>
          <a:xfrm>
            <a:off x="355550" y="1159473"/>
            <a:ext cx="8299563" cy="86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15"/>
              </a:lnSpc>
              <a:spcAft>
                <a:spcPts val="600"/>
              </a:spcAft>
              <a:buSzPct val="100000"/>
            </a:pPr>
            <a:r>
              <a:rPr lang="en-US" sz="2000" b="1" dirty="0"/>
              <a:t>Inference</a:t>
            </a:r>
            <a:r>
              <a:rPr lang="en-US" sz="2000" dirty="0"/>
              <a:t>: Running a trained model on new inputs to produce outputs (predictions, classifications, generated content, actions, etc.) during evaluation and deployment phases.</a:t>
            </a: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7FEE6A1D-21B5-8757-7777-2573735CDF58}"/>
              </a:ext>
            </a:extLst>
          </p:cNvPr>
          <p:cNvSpPr/>
          <p:nvPr/>
        </p:nvSpPr>
        <p:spPr>
          <a:xfrm>
            <a:off x="1479177" y="4299191"/>
            <a:ext cx="8056930" cy="204831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9AD46E-8FA8-A392-8059-CDC322DB6E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22" t="15527" r="2621" b="12874"/>
          <a:stretch>
            <a:fillRect/>
          </a:stretch>
        </p:blipFill>
        <p:spPr>
          <a:xfrm>
            <a:off x="1479177" y="2670567"/>
            <a:ext cx="6044868" cy="148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79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F1A135-8513-E6D8-9EE9-78115D3F8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EC91581E-6A73-B4EB-72ED-D65DFE1B8E78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1B95B3B3-043E-FC75-96D4-2EA15590CDE0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6E4EF04E-602C-03C6-88C9-22AC08443520}"/>
              </a:ext>
            </a:extLst>
          </p:cNvPr>
          <p:cNvSpPr/>
          <p:nvPr/>
        </p:nvSpPr>
        <p:spPr>
          <a:xfrm>
            <a:off x="355550" y="126950"/>
            <a:ext cx="8601557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Terms: Attack Surface, Threat Model</a:t>
            </a:r>
            <a:endParaRPr lang="en-US"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872CDF-B611-0D15-D74B-E63038DDF6C8}"/>
              </a:ext>
            </a:extLst>
          </p:cNvPr>
          <p:cNvSpPr txBox="1"/>
          <p:nvPr/>
        </p:nvSpPr>
        <p:spPr>
          <a:xfrm>
            <a:off x="117552" y="914244"/>
            <a:ext cx="2638918" cy="3760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b="1" dirty="0"/>
              <a:t>Attack surface</a:t>
            </a:r>
            <a:r>
              <a:rPr lang="en-US" dirty="0"/>
              <a:t>: the total sum of all potential entry points or ‘attack vectors’ including digital, physical, and social vulnerabilities that a threat actor can exploit.</a:t>
            </a:r>
            <a:endParaRPr lang="en-US" b="1" dirty="0"/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b="1" dirty="0"/>
              <a:t>Threat model</a:t>
            </a:r>
            <a:r>
              <a:rPr lang="en-US" dirty="0"/>
              <a:t>: proactive, structured process used to identify, quantify, and address security vulnerabilities by anticipating potential attacker methods.</a:t>
            </a: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0B022411-69C0-E643-C5AC-F89176C797C8}"/>
              </a:ext>
            </a:extLst>
          </p:cNvPr>
          <p:cNvSpPr/>
          <p:nvPr/>
        </p:nvSpPr>
        <p:spPr>
          <a:xfrm>
            <a:off x="1479177" y="4299191"/>
            <a:ext cx="8056930" cy="204831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dirty="0"/>
          </a:p>
        </p:txBody>
      </p:sp>
      <p:pic>
        <p:nvPicPr>
          <p:cNvPr id="14" name="Picture 1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A45C4B09-E3D1-2FC1-E594-6FAC97C4F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644" y="742801"/>
            <a:ext cx="5986023" cy="3990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BA0A20-E419-D2F3-5120-C84C9769FA6C}"/>
              </a:ext>
            </a:extLst>
          </p:cNvPr>
          <p:cNvSpPr txBox="1"/>
          <p:nvPr/>
        </p:nvSpPr>
        <p:spPr>
          <a:xfrm>
            <a:off x="3769449" y="4733482"/>
            <a:ext cx="4472411" cy="332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15"/>
              </a:lnSpc>
              <a:spcAft>
                <a:spcPts val="600"/>
              </a:spcAft>
              <a:buSzPct val="100000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 generated by ChatGPT; slop retained for ironic value.</a:t>
            </a:r>
          </a:p>
        </p:txBody>
      </p:sp>
    </p:spTree>
    <p:extLst>
      <p:ext uri="{BB962C8B-B14F-4D97-AF65-F5344CB8AC3E}">
        <p14:creationId xmlns:p14="http://schemas.microsoft.com/office/powerpoint/2010/main" val="1037351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49618-F012-1C82-B9F0-920DAA673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8CE78D0F-E2B9-5F3E-1944-573899797853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00DEB4BE-07F3-D168-3231-23D313D5F00C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EA291676-4C51-848C-8FBA-DAFC73BA2DFB}"/>
              </a:ext>
            </a:extLst>
          </p:cNvPr>
          <p:cNvSpPr/>
          <p:nvPr/>
        </p:nvSpPr>
        <p:spPr>
          <a:xfrm>
            <a:off x="355550" y="126950"/>
            <a:ext cx="8601557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Term: Adversarial (contextualized)</a:t>
            </a:r>
            <a:endParaRPr lang="en-US"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D78990-6B61-1E75-1EC8-546AEE48BCC0}"/>
              </a:ext>
            </a:extLst>
          </p:cNvPr>
          <p:cNvSpPr txBox="1"/>
          <p:nvPr/>
        </p:nvSpPr>
        <p:spPr>
          <a:xfrm>
            <a:off x="173663" y="795431"/>
            <a:ext cx="8783444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15"/>
              </a:lnSpc>
              <a:spcAft>
                <a:spcPts val="600"/>
              </a:spcAft>
              <a:buSzPct val="100000"/>
            </a:pPr>
            <a:r>
              <a:rPr lang="en-US" b="1" dirty="0"/>
              <a:t>Adversarial</a:t>
            </a:r>
            <a:r>
              <a:rPr lang="en-US" dirty="0"/>
              <a:t> connotes competition or opposition; exact meaning and intent vary by context.</a:t>
            </a:r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C139814D-FACD-AC11-07F4-8678E23F7E13}"/>
              </a:ext>
            </a:extLst>
          </p:cNvPr>
          <p:cNvSpPr/>
          <p:nvPr/>
        </p:nvSpPr>
        <p:spPr>
          <a:xfrm>
            <a:off x="1479177" y="4299191"/>
            <a:ext cx="8056930" cy="2048319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E8B00DA-77B7-13C5-A4F1-DD448849F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148551"/>
              </p:ext>
            </p:extLst>
          </p:nvPr>
        </p:nvGraphicFramePr>
        <p:xfrm>
          <a:off x="272165" y="1323824"/>
          <a:ext cx="8586439" cy="3576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5918">
                  <a:extLst>
                    <a:ext uri="{9D8B030D-6E8A-4147-A177-3AD203B41FA5}">
                      <a16:colId xmlns:a16="http://schemas.microsoft.com/office/drawing/2014/main" val="2651468943"/>
                    </a:ext>
                  </a:extLst>
                </a:gridCol>
                <a:gridCol w="6860521">
                  <a:extLst>
                    <a:ext uri="{9D8B030D-6E8A-4147-A177-3AD203B41FA5}">
                      <a16:colId xmlns:a16="http://schemas.microsoft.com/office/drawing/2014/main" val="18222798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Context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386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Meaning / Intent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38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774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General security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rgbClr val="C00000"/>
                          </a:solidFill>
                        </a:rPr>
                        <a:t>Adversarial actions</a:t>
                      </a:r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dirty="0"/>
                        <a:t>attack, disrupt, deceive, or exfiltrate from a system.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845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LLM security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solidFill>
                            <a:srgbClr val="C00000"/>
                          </a:solidFill>
                        </a:rPr>
                        <a:t>Adversarial prompts</a:t>
                      </a:r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dirty="0"/>
                        <a:t>(i.e. jailbreaking) are used by attackers to bypass safety guardrails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562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Model training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rgbClr val="00B050"/>
                          </a:solidFill>
                        </a:rPr>
                        <a:t>Adversarial training</a:t>
                      </a: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dirty="0"/>
                        <a:t>is a defensive technique for improving model robustness.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555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Data generation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>
                          <a:solidFill>
                            <a:srgbClr val="00B050"/>
                          </a:solidFill>
                        </a:rPr>
                        <a:t>Generative adversarial networks </a:t>
                      </a:r>
                      <a:r>
                        <a:rPr lang="en-US" dirty="0"/>
                        <a:t>(GANs) use competition between two neural networks (generator and discriminator) to create realistic synthetic training data.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5544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Reinforcement Learning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rgbClr val="00B050"/>
                          </a:solidFill>
                        </a:rPr>
                        <a:t>Adversarial games </a:t>
                      </a:r>
                      <a:r>
                        <a:rPr lang="en-US" dirty="0"/>
                        <a:t>(and self-play) help RL models learn strategies to outplay opponents.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9319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4808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86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F6A120-7270-B622-F4F2-DC33C52AD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9CB2E54-2992-E502-4270-0C9A2A8C76CE}"/>
              </a:ext>
            </a:extLst>
          </p:cNvPr>
          <p:cNvSpPr/>
          <p:nvPr/>
        </p:nvSpPr>
        <p:spPr>
          <a:xfrm>
            <a:off x="0" y="1611643"/>
            <a:ext cx="9144000" cy="1920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spcAft>
                <a:spcPts val="1600"/>
              </a:spcAft>
            </a:pP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6.1 &amp; 6.2: A tour of vulnerabilities</a:t>
            </a:r>
            <a:b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</a:b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(both attacks and defenses)</a:t>
            </a:r>
            <a:b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</a:br>
            <a:r>
              <a:rPr lang="en-US" sz="40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across the AI/ML lifecycle</a:t>
            </a:r>
          </a:p>
        </p:txBody>
      </p:sp>
    </p:spTree>
    <p:extLst>
      <p:ext uri="{BB962C8B-B14F-4D97-AF65-F5344CB8AC3E}">
        <p14:creationId xmlns:p14="http://schemas.microsoft.com/office/powerpoint/2010/main" val="41701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50B36E-A150-E134-279F-508403CCC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2A1C969-5781-A63F-EF53-42F1D06E057E}"/>
              </a:ext>
            </a:extLst>
          </p:cNvPr>
          <p:cNvSpPr/>
          <p:nvPr/>
        </p:nvSpPr>
        <p:spPr>
          <a:xfrm>
            <a:off x="0" y="0"/>
            <a:ext cx="9144000" cy="615851"/>
          </a:xfrm>
          <a:prstGeom prst="rect">
            <a:avLst/>
          </a:prstGeom>
          <a:solidFill>
            <a:srgbClr val="043865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26FCADA5-BE27-5598-8CC1-C686EFC432F2}"/>
              </a:ext>
            </a:extLst>
          </p:cNvPr>
          <p:cNvSpPr/>
          <p:nvPr/>
        </p:nvSpPr>
        <p:spPr>
          <a:xfrm>
            <a:off x="0" y="596801"/>
            <a:ext cx="9144000" cy="0"/>
          </a:xfrm>
          <a:prstGeom prst="line">
            <a:avLst/>
          </a:prstGeom>
          <a:noFill/>
          <a:ln w="38100">
            <a:solidFill>
              <a:srgbClr val="DDB77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AE1C58F0-D7A1-CB38-F4E8-6FCF5F91631F}"/>
              </a:ext>
            </a:extLst>
          </p:cNvPr>
          <p:cNvSpPr/>
          <p:nvPr/>
        </p:nvSpPr>
        <p:spPr>
          <a:xfrm>
            <a:off x="406301" y="1806314"/>
            <a:ext cx="8331398" cy="3210235"/>
          </a:xfrm>
          <a:prstGeom prst="rect">
            <a:avLst/>
          </a:prstGeom>
          <a:noFill/>
          <a:ln/>
        </p:spPr>
        <p:txBody>
          <a:bodyPr wrap="square" lIns="127000" tIns="0" rIns="0" bIns="0" rtlCol="0" anchor="t"/>
          <a:lstStyle/>
          <a:p>
            <a:pPr marL="127000" indent="-127000" algn="l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endParaRPr lang="en-US" sz="13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768CAC4C-C1F3-DE09-C976-ECF7FE733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4DE4DFB3-3643-5BCE-681A-9C03B6D577C9}"/>
              </a:ext>
            </a:extLst>
          </p:cNvPr>
          <p:cNvSpPr/>
          <p:nvPr/>
        </p:nvSpPr>
        <p:spPr>
          <a:xfrm>
            <a:off x="264816" y="133530"/>
            <a:ext cx="872177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note on </a:t>
            </a:r>
            <a:r>
              <a:rPr lang="en-US" sz="2200" b="1" i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cross-stage</a:t>
            </a:r>
            <a:r>
              <a:rPr lang="en-US" sz="2200" b="1" dirty="0">
                <a:solidFill>
                  <a:srgbClr val="DDB774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attacks</a:t>
            </a:r>
            <a:endParaRPr lang="en-US" sz="2200" dirty="0"/>
          </a:p>
        </p:txBody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3AC301EB-5341-6F3B-6B05-F83C311D1DA5}"/>
              </a:ext>
            </a:extLst>
          </p:cNvPr>
          <p:cNvSpPr/>
          <p:nvPr/>
        </p:nvSpPr>
        <p:spPr>
          <a:xfrm>
            <a:off x="264816" y="2386240"/>
            <a:ext cx="8472883" cy="2050382"/>
          </a:xfrm>
          <a:prstGeom prst="rect">
            <a:avLst/>
          </a:prstGeom>
          <a:noFill/>
          <a:ln>
            <a:noFill/>
          </a:ln>
        </p:spPr>
        <p:txBody>
          <a:bodyPr wrap="square" lIns="127000" tIns="0" rIns="0" bIns="0" rtlCol="0" anchor="t"/>
          <a:lstStyle/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Backdoors / Trojans are planted in data collection or training but triggered at inference</a:t>
            </a:r>
            <a:br>
              <a:rPr lang="en-US" dirty="0"/>
            </a:br>
            <a:endParaRPr lang="en-US" dirty="0"/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Supply chain risks propagate from external sources through multiple stages</a:t>
            </a:r>
            <a:br>
              <a:rPr lang="en-US" dirty="0"/>
            </a:br>
            <a:endParaRPr lang="en-US" dirty="0"/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Feedback loops connect monitoring back to training, creating circular attack paths</a:t>
            </a:r>
            <a:br>
              <a:rPr lang="en-US" dirty="0"/>
            </a:br>
            <a:endParaRPr lang="en-US" dirty="0"/>
          </a:p>
          <a:p>
            <a:pPr marL="127000" indent="-127000">
              <a:lnSpc>
                <a:spcPts val="2015"/>
              </a:lnSpc>
              <a:spcAft>
                <a:spcPts val="600"/>
              </a:spcAft>
              <a:buSzPct val="100000"/>
              <a:buChar char="•"/>
            </a:pPr>
            <a:r>
              <a:rPr lang="en-US" dirty="0"/>
              <a:t>Keep this cross-stage perspective as we walk through each stage</a:t>
            </a:r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5BF0172C-8F12-10F3-E583-59BAA8C5DBC3}"/>
              </a:ext>
            </a:extLst>
          </p:cNvPr>
          <p:cNvSpPr/>
          <p:nvPr/>
        </p:nvSpPr>
        <p:spPr>
          <a:xfrm>
            <a:off x="132407" y="913250"/>
            <a:ext cx="8854183" cy="1005797"/>
          </a:xfrm>
          <a:prstGeom prst="rect">
            <a:avLst/>
          </a:prstGeom>
          <a:solidFill>
            <a:srgbClr val="FEF3C7"/>
          </a:solidFill>
          <a:ln w="19050">
            <a:solidFill>
              <a:srgbClr val="D9770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9F1722E1-FBF0-1F74-14A9-84EEAD0A1DD3}"/>
              </a:ext>
            </a:extLst>
          </p:cNvPr>
          <p:cNvSpPr/>
          <p:nvPr/>
        </p:nvSpPr>
        <p:spPr>
          <a:xfrm>
            <a:off x="315288" y="913250"/>
            <a:ext cx="8451720" cy="10057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D9770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⚠  Some attacks span multiple stages – planted in one, triggered in another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75500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5382</TotalTime>
  <Words>2828</Words>
  <Application>Microsoft Macintosh PowerPoint</Application>
  <PresentationFormat>On-screen Show (16:9)</PresentationFormat>
  <Paragraphs>277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Presentation 10: AI/ML Lifecycle Vulnerabilities and ML Attack Vectors</dc:title>
  <dc:subject>PptxGenJS Presentation</dc:subject>
  <dc:creator>Dallas Elleman</dc:creator>
  <cp:lastModifiedBy>Elleman, Dallas</cp:lastModifiedBy>
  <cp:revision>35</cp:revision>
  <dcterms:created xsi:type="dcterms:W3CDTF">2026-02-11T15:14:20Z</dcterms:created>
  <dcterms:modified xsi:type="dcterms:W3CDTF">2026-03-01T23:55:57Z</dcterms:modified>
</cp:coreProperties>
</file>