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39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1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1156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342445" y="1332161"/>
            <a:ext cx="4459111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CYB-4203/6203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2141457" y="2163961"/>
            <a:ext cx="4860938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4000"/>
              </a:spcAft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and Trustworthy AI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758041" y="3202037"/>
            <a:ext cx="362777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Intro: Wednesday, January 21, 2026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364395" y="3538389"/>
            <a:ext cx="241506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Dallas Elleman | Zink Hall 219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Synthesis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and Trustworthy AI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systems operate at unprecedented scale and speed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make consequential decisions affecting individuals and society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requires both security AND other qualities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secure AI requires interdisciplinary expertise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1000" y="3648968"/>
            <a:ext cx="8382000" cy="876002"/>
          </a:xfrm>
          <a:prstGeom prst="roundRect">
            <a:avLst>
              <a:gd name="adj" fmla="val 11598"/>
            </a:avLst>
          </a:prstGeom>
          <a:solidFill>
            <a:srgbClr val="DDB77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3839468"/>
            <a:ext cx="8161020" cy="4950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Mission: To equip you with the knowledge, skills, and frameworks to understand, evaluate, and build secure and trustworthy AI systems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Overview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Syllabus Quick Facts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2113359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Format: MW 12:30-1:45 PM in Zink Hall 219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Textbook: Hendrycks - Introduction to AI Safety, Ethics, and Society (free online) </a:t>
            </a:r>
            <a:endParaRPr lang="en-US" sz="1400" dirty="0"/>
          </a:p>
          <a:p>
            <a:pPr marL="584200" lvl="1" indent="-127000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https://www.aisafetybook.com/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Prerequisites: CS-2001 OR CYB-3023, AND CS-3xx3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Instructor: Dallas Elleman (Rayzor Hall 2040)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Email: dallas-elleman@utulsa.edu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Structure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4000500" cy="834926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04813" y="1346002"/>
            <a:ext cx="0" cy="834926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19125" y="1536502"/>
            <a:ext cx="3643313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1 - WHY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19125" y="1838027"/>
            <a:ext cx="36433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Ethics, Dangers, Society (Weeks 1-4)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1000" y="2371427"/>
            <a:ext cx="4000500" cy="834926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04813" y="2371427"/>
            <a:ext cx="0" cy="834926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9125" y="2561927"/>
            <a:ext cx="3643313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2 - WHAT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19125" y="2863453"/>
            <a:ext cx="36433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Foundations &amp; Vulnerabilities (Weeks 5-7)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62500" y="1346002"/>
            <a:ext cx="4000500" cy="834926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786313" y="1346002"/>
            <a:ext cx="0" cy="834926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00625" y="1536502"/>
            <a:ext cx="3643313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3 - HOW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000625" y="1838027"/>
            <a:ext cx="36433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Tools, Practices, Governance (Weeks 8-12)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62500" y="2371427"/>
            <a:ext cx="4000500" cy="834926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786313" y="2371427"/>
            <a:ext cx="0" cy="834926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00625" y="2561927"/>
            <a:ext cx="3643313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4 - SYNTHESIS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000625" y="2863453"/>
            <a:ext cx="36433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&amp; Professionalism (Weeks 13-15)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Structure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20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1 - WHY: Ethics, Dangers, Society (Weeks 1-4)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81000" y="1831777"/>
            <a:ext cx="8382000" cy="1104602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1: Course Overview &amp; Rationale for Secure AI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2: Ethics, Values, and Human Impact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3: Potential Harms and Responsible Innovation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4: Regulatory and Legal Context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3126879"/>
            <a:ext cx="854964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500"/>
              </a:spcBef>
              <a:spcAft>
                <a:spcPts val="10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2 - WHAT: Foundations &amp; Vulnerabilities (Weeks 5-7)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1000" y="3491954"/>
            <a:ext cx="8382000" cy="812602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5: AI/ML System Components &amp; Threat Landscape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6: AI/ML Attack Vectors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7: Privacy, Bias, Transparency, Explainability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Structure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20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3 - HOW: Tools, Practices, Governance (Weeks 8-12)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81000" y="1831777"/>
            <a:ext cx="8382000" cy="1396603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8: Privacy-Enhancing &amp; Security Technologies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9: Testing, Evaluation, and Red-Teaming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10: Building Secure AI/ML Systems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11: Risk Management and Crisis Response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12: Auditing, Documentation, Disclosure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3418880"/>
            <a:ext cx="854964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500"/>
              </a:spcBef>
              <a:spcAft>
                <a:spcPts val="10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4 - SYNTHESIS: Industry &amp; Professionalism (Weeks 13-15)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1000" y="3783955"/>
            <a:ext cx="8382000" cy="812602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13: Industry Applications &amp; Emerging Challenges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14: Professionalism, Pathways, Future Directions</a:t>
            </a:r>
            <a:endParaRPr lang="en-US" sz="1200" dirty="0"/>
          </a:p>
          <a:p>
            <a:pPr marL="127000" indent="-127000" algn="l">
              <a:lnSpc>
                <a:spcPts val="1800"/>
              </a:lnSpc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15: Course Conclusion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Learning Outcomes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Upon completion, you will be able to: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1827907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080"/>
              </a:lnSpc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privacy, transparency, risk management in AI</a:t>
            </a:r>
            <a:endParaRPr lang="en-US" sz="1300" dirty="0"/>
          </a:p>
          <a:p>
            <a:pPr marL="127000" indent="-127000" algn="l">
              <a:lnSpc>
                <a:spcPts val="2080"/>
              </a:lnSpc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legal and regulatory considerations for AI</a:t>
            </a:r>
            <a:endParaRPr lang="en-US" sz="1300" dirty="0"/>
          </a:p>
          <a:p>
            <a:pPr marL="127000" indent="-127000" algn="l">
              <a:lnSpc>
                <a:spcPts val="2080"/>
              </a:lnSpc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AI for fairness, accountability, transparency</a:t>
            </a:r>
            <a:endParaRPr lang="en-US" sz="1300" dirty="0"/>
          </a:p>
          <a:p>
            <a:pPr marL="127000" indent="-127000" algn="l">
              <a:lnSpc>
                <a:spcPts val="2080"/>
              </a:lnSpc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privacy-enhancing technologies</a:t>
            </a:r>
            <a:endParaRPr lang="en-US" sz="1300" dirty="0"/>
          </a:p>
          <a:p>
            <a:pPr marL="127000" indent="-127000" algn="l">
              <a:lnSpc>
                <a:spcPts val="2080"/>
              </a:lnSpc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cybersecurity across AI system lifecycle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1000" y="3970734"/>
            <a:ext cx="85496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500"/>
              </a:spcBef>
              <a:spcAft>
                <a:spcPts val="1100"/>
              </a:spcAft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NCAE-AI Aligned: Governance, Lifecycle, Risk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Grading &amp; Evaluation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427482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Breakdown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953000" y="1346002"/>
            <a:ext cx="3886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Grading Scale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953000" y="1803202"/>
            <a:ext cx="38862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85-100 | B: 75-84 | C: 65-74 | D: 55-64 | F: &lt;55</a:t>
            </a:r>
            <a:endParaRPr lang="en-US" sz="11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81000" y="1952327"/>
          <a:ext cx="4191000" cy="2667000"/>
        </p:xfrm>
        <a:graphic>
          <a:graphicData uri="http://schemas.openxmlformats.org/drawingml/2006/table">
            <a:tbl>
              <a:tblPr/>
              <a:tblGrid>
                <a:gridCol w="209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43865"/>
                          </a:solidFill>
                        </a:rPr>
                        <a:t>Category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043865"/>
                          </a:solidFill>
                        </a:rPr>
                        <a:t>Weight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Attendance &amp; Participation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10%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Weekly Assignments (12)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30%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Projects (Midterm + Final)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30%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Midterm Exam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15%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Final Exam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333333"/>
                          </a:solidFill>
                        </a:rPr>
                        <a:t>15%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 Credit Opportunities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382000" cy="1184077"/>
          </a:xfrm>
          <a:prstGeom prst="roundRect">
            <a:avLst>
              <a:gd name="adj" fmla="val 8581"/>
            </a:avLst>
          </a:prstGeom>
          <a:solidFill>
            <a:srgbClr val="DDB77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1490" y="1790402"/>
            <a:ext cx="816102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0"/>
              </a:spcBef>
              <a:spcAft>
                <a:spcPts val="2000"/>
              </a:spcAft>
              <a:buNone/>
            </a:pPr>
            <a:r>
              <a:rPr lang="en-US" sz="20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6%+ bonus available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81000" y="2783979"/>
            <a:ext cx="8382000" cy="105668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1% per AIML Club Friday meeting attended (limit 4)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1% per 2 hours volunteered at AIML Club events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1% per 10-minute presentation on course topic (limit 2)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00100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776288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190500"/>
            <a:ext cx="854964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Assignments &amp; Policies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1000" y="1028700"/>
            <a:ext cx="854964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Assignments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1368326"/>
            <a:ext cx="8382000" cy="620911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total assignments</a:t>
            </a:r>
            <a:endParaRPr lang="en-US" sz="1100" dirty="0"/>
          </a:p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 Wednesdays, due following Mondays</a:t>
            </a:r>
            <a:endParaRPr lang="en-US" sz="1100" dirty="0"/>
          </a:p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 submission better than nothing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81000" y="2116187"/>
            <a:ext cx="854964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Projects &amp; Exams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1000" y="2455813"/>
            <a:ext cx="8382000" cy="620911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Midterm Project (Solo): Due Week 8 (March 11)</a:t>
            </a:r>
            <a:endParaRPr lang="en-US" sz="1100" dirty="0"/>
          </a:p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Project (Group): Due Week 15 (May 4)</a:t>
            </a:r>
            <a:endParaRPr lang="en-US" sz="1100" dirty="0"/>
          </a:p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Midterm Exam: Week 8 | Final Exam: Finals period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1000" y="3203674"/>
            <a:ext cx="854964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Extensions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81000" y="3543300"/>
            <a:ext cx="8382000" cy="620911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Instructor discretion with partial submission</a:t>
            </a:r>
            <a:endParaRPr lang="en-US" sz="1100" dirty="0"/>
          </a:p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extension granted without partial submission by assignment deadline</a:t>
            </a:r>
            <a:endParaRPr lang="en-US" sz="1100" dirty="0"/>
          </a:p>
          <a:p>
            <a:pPr marL="127000" indent="-127000" algn="l">
              <a:lnSpc>
                <a:spcPts val="1430"/>
              </a:lnSpc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Exceptions: documented extenuating circumstances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Use Policy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382000" cy="1025426"/>
          </a:xfrm>
          <a:prstGeom prst="roundRect">
            <a:avLst>
              <a:gd name="adj" fmla="val 9908"/>
            </a:avLst>
          </a:prstGeom>
          <a:solidFill>
            <a:srgbClr val="DDB77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1490" y="1739652"/>
            <a:ext cx="816102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Principle: Use AI to augment—not replace—your thinking and effort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81000" y="2625328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a transformative technology that can: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Level the playing field in many ways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new opportunities for learning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Introduce new challenges and inequalities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97180" y="4321969"/>
            <a:ext cx="854964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0"/>
              </a:spcBef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this course, you're encouraged to use AI tools securely, responsibly, and honestly.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Intelligence?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 you define intelligence?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the characteristics of intelligent behavior?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intelligence a single quality or multiple capabilities?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 humans demonstrate intelligence?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833438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28600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Use: Examples &amp; Requirements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81000" y="1111151"/>
            <a:ext cx="4112844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5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Acceptable Use Examples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81000" y="1457176"/>
            <a:ext cx="4032200" cy="2067669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AI to brainstorm ideas or explore different approaches to a problem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Requesting explanations of complex concepts or technical documentation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Debugging code by asking AI to identify potential issues or suggest improvements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Generating initial drafts or outlines that you then significantly revise and personalize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Translating technical jargon or summarizing research papers to aid understanding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Asking AI to review your work for clarity, grammar, or logical flow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730651" y="1111151"/>
            <a:ext cx="4112996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5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Unacceptable Use Examples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730651" y="1457176"/>
            <a:ext cx="4032349" cy="2067669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Submitting AI-generated content as your own without significant original thought or modification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AI to complete assignments without demonstrating your own understanding of the material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Copying AI responses verbatim without attribution or critical evaluation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AI to circumvent the learning objectives of an assignment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Fabricating or misrepresenting the extent of AI use in your declaration</a:t>
            </a:r>
            <a:endParaRPr lang="en-US" sz="1000" dirty="0"/>
          </a:p>
          <a:p>
            <a:pPr marL="127000" indent="-127000" algn="l">
              <a:lnSpc>
                <a:spcPts val="13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Relying on AI-generated responses without verifying their accuracy or appropriateness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57250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833438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28600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Use: Examples &amp; Requirements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81000" y="1111151"/>
            <a:ext cx="8382000" cy="1079302"/>
          </a:xfrm>
          <a:prstGeom prst="roundRect">
            <a:avLst>
              <a:gd name="adj" fmla="val 7060"/>
            </a:avLst>
          </a:prstGeom>
          <a:solidFill>
            <a:srgbClr val="DDB77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52628" y="1441252"/>
            <a:ext cx="8238744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400"/>
              </a:spcBef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Mandatory AI Use Declaration - All assignments MUST include a declaration of AI use that details the extent and purpose of AI tool usage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1000" y="2380952"/>
            <a:ext cx="4064050" cy="1449884"/>
          </a:xfrm>
          <a:prstGeom prst="roundRect">
            <a:avLst>
              <a:gd name="adj" fmla="val 525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00050" y="2380952"/>
            <a:ext cx="0" cy="1449884"/>
          </a:xfrm>
          <a:prstGeom prst="line">
            <a:avLst/>
          </a:prstGeom>
          <a:noFill/>
          <a:ln w="38100">
            <a:solidFill>
              <a:srgbClr val="0438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71500" y="2533352"/>
            <a:ext cx="379557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1 - Minimal Use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71500" y="2787253"/>
            <a:ext cx="3795573" cy="5941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0"/>
              </a:lnSpc>
              <a:buNone/>
            </a:pPr>
            <a:r>
              <a:rPr lang="en-US" sz="900" i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 used Claude to explain the concept of differential privacy after struggling with the textbook definition. I then wrote my explanation in my own words based on my understanding. I also used Grammarly to check for spelling and grammar errors."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698950" y="2380952"/>
            <a:ext cx="4064050" cy="1449884"/>
          </a:xfrm>
          <a:prstGeom prst="roundRect">
            <a:avLst>
              <a:gd name="adj" fmla="val 525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718000" y="2380952"/>
            <a:ext cx="0" cy="1449884"/>
          </a:xfrm>
          <a:prstGeom prst="line">
            <a:avLst/>
          </a:prstGeom>
          <a:noFill/>
          <a:ln w="38100">
            <a:solidFill>
              <a:srgbClr val="04386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89450" y="2533352"/>
            <a:ext cx="379557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2 - Moderate Use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89450" y="2787253"/>
            <a:ext cx="3795573" cy="8911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70"/>
              </a:lnSpc>
              <a:buNone/>
            </a:pPr>
            <a:r>
              <a:rPr lang="en-US" sz="900" i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 used ChatGPT to brainstorm potential vulnerabilities in the AI system described in the assignment. I selected three vulnerabilities from its suggestions and independently researched each one, including finding my own sources and examples. I wrote the analysis entirely myself. I then used Claude to review my draft for clarity and logical organization, implementing about half of its suggestions."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97180" y="4021336"/>
            <a:ext cx="8549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100"/>
              </a:spcAft>
              <a:buNone/>
            </a:pPr>
            <a:r>
              <a:rPr lang="en-US" sz="11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Access: Don't have access to AI/LLM tools? Contact me to discuss access options - everyone will have equitable access to AI tools.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Collaborative Refinement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523702"/>
            <a:ext cx="8549640" cy="5691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4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specifics of acceptable AI use will be discussed and refined collaboratively with you throughout the course.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81000" y="2283321"/>
            <a:ext cx="8382000" cy="105668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assignment types may have different AI use guidelines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We'll learn together what works best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feedback will shape our policies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97180" y="3593902"/>
            <a:ext cx="8549640" cy="325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60"/>
              </a:lnSpc>
              <a:spcBef>
                <a:spcPts val="2000"/>
              </a:spcBef>
              <a:spcAft>
                <a:spcPts val="1500"/>
              </a:spcAft>
              <a:buNone/>
            </a:pPr>
            <a:r>
              <a:rPr lang="en-US" sz="1600" b="1" i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an evolving conversation, not a fixed rulebook.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247775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223962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28600"/>
            <a:ext cx="854964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Taking While Teaching: An Experiment in Transparency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1000" y="1501676"/>
            <a:ext cx="4112844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5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This Mean?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81000" y="1847701"/>
            <a:ext cx="4032200" cy="934492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I'll complete all assignments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I'll participate in discussions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I'll share my work and thinking process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You'll grade my work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81000" y="2972693"/>
            <a:ext cx="4112844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5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Role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81000" y="3318718"/>
            <a:ext cx="4032200" cy="934492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 honest feedback on my work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 me to the same standards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 my thinking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 me learn too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730651" y="1501676"/>
            <a:ext cx="4112996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5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Why?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730651" y="1847701"/>
            <a:ext cx="4032349" cy="1470422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Transparency: You see the standards I'm holding myself to and understand what "good work" looks like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Empathy: I experience the assignments as you do and understand the time and effort required</a:t>
            </a:r>
            <a:endParaRPr lang="en-US" sz="1100" dirty="0"/>
          </a:p>
          <a:p>
            <a:pPr marL="127000" indent="-127000" algn="l">
              <a:lnSpc>
                <a:spcPts val="154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Together: AI security is a rapidly evolving field. We're all continuous learners, and I want to model professional learning practices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690327" y="3508623"/>
            <a:ext cx="41129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a collaborative learning environment.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Assignment 1: Intro Questionnaire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382000" cy="1025426"/>
          </a:xfrm>
          <a:prstGeom prst="roundRect">
            <a:avLst>
              <a:gd name="adj" fmla="val 9908"/>
            </a:avLst>
          </a:prstGeom>
          <a:solidFill>
            <a:srgbClr val="DDB77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1490" y="1739652"/>
            <a:ext cx="816102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Assigned: Today | Due: Monday, Jan 26, 12:29 PM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81000" y="2625328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Requirements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81000" y="3082528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 all 11 questions thoughtfully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AI Use Declaration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via Blackboard/Harvey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right or wrong answers—be honest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76300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852488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28600"/>
            <a:ext cx="854964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1000" y="1155650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22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Next Class (Monday, Jan 27)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81000" y="1670000"/>
            <a:ext cx="8382000" cy="1466106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195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Assignment 1 (due Monday 12:29 PM)</a:t>
            </a:r>
            <a:endParaRPr lang="en-US" sz="1300" dirty="0"/>
          </a:p>
          <a:p>
            <a:pPr marL="127000" indent="-127000" algn="l">
              <a:lnSpc>
                <a:spcPts val="195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full syllabus</a:t>
            </a:r>
            <a:endParaRPr lang="en-US" sz="1300" dirty="0"/>
          </a:p>
          <a:p>
            <a:pPr marL="127000" indent="-127000" algn="l">
              <a:lnSpc>
                <a:spcPts val="195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AI tool access if needed</a:t>
            </a:r>
            <a:endParaRPr lang="en-US" sz="1300" dirty="0"/>
          </a:p>
          <a:p>
            <a:pPr marL="127000" indent="-127000" algn="l">
              <a:lnSpc>
                <a:spcPts val="195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Hendrycks Chapter 6: Beneficial AI
</a:t>
            </a:r>
            <a:r>
              <a:rPr lang="en-US" sz="1100" u="sng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https://www.aisafetybook.com/textbook/beneficial-ai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1000" y="3326606"/>
            <a:ext cx="854964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500"/>
              </a:spcBef>
              <a:spcAft>
                <a:spcPts val="1000"/>
              </a:spcAft>
              <a:buNone/>
            </a:pPr>
            <a:r>
              <a:rPr lang="en-US" sz="16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Class: Week 1 Content Begins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1000" y="3755231"/>
            <a:ext cx="85496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5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Office Hours: By appointment | dallas-elleman@utulsa.edu | Rayzor 2040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9163" y="1290786"/>
            <a:ext cx="7105674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to the Course!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531202" y="2376488"/>
            <a:ext cx="6081448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I'm looking forward to learning with you this semester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1867905" y="3306663"/>
            <a:ext cx="5408042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50"/>
              </a:lnSpc>
              <a:spcBef>
                <a:spcPts val="4000"/>
              </a:spcBef>
              <a:spcAft>
                <a:spcPts val="1000"/>
              </a:spcAft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presentation was drafted and refined using Claude 4.5 Sonnet and Claude Code.</a:t>
            </a:r>
            <a:endParaRPr lang="en-US" sz="1100" dirty="0"/>
          </a:p>
          <a:p>
            <a:pPr marL="0" indent="0" algn="ctr">
              <a:lnSpc>
                <a:spcPts val="1650"/>
              </a:lnSpc>
              <a:spcBef>
                <a:spcPts val="4000"/>
              </a:spcBef>
              <a:spcAft>
                <a:spcPts val="1000"/>
              </a:spcAft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content was reviewed and approved by Dallas Elleman.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Intelligence: Key Considerations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221486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Problem-solving ability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and adaptation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 recognition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Reasoning and decision-making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Memory and knowledge application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Creativity and innovation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Security?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"security" mean to you?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of what? Against what?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is responsible for security?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the trade-offs of security measures?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Security: Key Considerations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221486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Confidentiality, Integrity, Availability (CIA Triad)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against threats and vulnerabilities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management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control and authentication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Defense in depth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vs. usability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Trust?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does it mean to trust something or someone?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trust be measured or quantified?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is trust earned? How is it lost?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the difference between trust and reliability?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Trust: Key Considerations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182880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Predictability and consistency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and explainability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Accountability and responsibility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Alignment with values and expectations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 vs. trust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Dimensions Does Artificiality Add?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500"/>
              </a:spcAft>
              <a:buNone/>
            </a:pPr>
            <a:r>
              <a:rPr lang="en-US" sz="18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1000" y="2409527"/>
            <a:ext cx="8382000" cy="144274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does "artificial" intelligence differ from "natural" intelligence?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unique challenges arise from artificial systems?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unique opportunities?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 human-AI interactions differ from human-human interactions?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65002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941189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81000" y="253901"/>
            <a:ext cx="854964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Discussion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81000" y="1346002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2400" b="1" dirty="0">
                <a:solidFill>
                  <a:srgbClr val="04386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Artificiality: Key Considerations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81000" y="1952327"/>
            <a:ext cx="8382000" cy="2214860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and speed (processing vast amounts of data)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Lack of consciousness or intentionality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Opacity and complexity ("black box" problem)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data biases and limitations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Autonomy and agency questions</a:t>
            </a:r>
            <a:endParaRPr lang="en-US" sz="1400" dirty="0"/>
          </a:p>
          <a:p>
            <a:pPr marL="127000" indent="-127000" algn="l">
              <a:lnSpc>
                <a:spcPts val="224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Unprecedented capabilities and risks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1622</Words>
  <Application>Microsoft Macintosh PowerPoint</Application>
  <PresentationFormat>On-screen Show (16:9)</PresentationFormat>
  <Paragraphs>246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Presentation 1: Course Overview - Rationale for Secure and Trustworthy AI</dc:title>
  <dc:subject>PptxGenJS Presentation</dc:subject>
  <dc:creator>Dallas Elleman</dc:creator>
  <cp:lastModifiedBy>Elleman, Dallas</cp:lastModifiedBy>
  <cp:revision>3</cp:revision>
  <dcterms:created xsi:type="dcterms:W3CDTF">2026-01-25T19:05:24Z</dcterms:created>
  <dcterms:modified xsi:type="dcterms:W3CDTF">2026-02-23T03:05:01Z</dcterms:modified>
</cp:coreProperties>
</file>